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3" r:id="rId16"/>
    <p:sldId id="284" r:id="rId17"/>
    <p:sldId id="285" r:id="rId18"/>
    <p:sldId id="286" r:id="rId19"/>
    <p:sldId id="287" r:id="rId20"/>
    <p:sldId id="288" r:id="rId21"/>
    <p:sldId id="28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c80937a34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c80937a34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c80937a34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c80937a34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c80937a34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c80937a34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c80937a34b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c80937a34b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c80937a34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c80937a34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c80937a34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c80937a34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c80937a34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c80937a34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c80937a34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c80937a34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c80937a3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c80937a3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c80937a34b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c80937a34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c80937a3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c80937a3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c80937a34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c80937a34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c80937a34b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c80937a34b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c80937a34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c80937a34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c80937a34b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c80937a34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c80937a34b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c80937a34b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c80937a34b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c80937a34b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c80937a34b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c80937a34b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c80937a34b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c80937a34b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c80937a34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c80937a34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c80937a34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c80937a34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c80937a34b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c80937a34b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c80937a34b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c80937a34b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c80937a34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c80937a34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c80937a34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c80937a34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c80937a3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c80937a3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4"/>
            <a:ext cx="6477805"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648403"/>
            <a:ext cx="6477804" cy="733216"/>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2/13/2026</a:t>
            </a:fld>
            <a:endParaRPr lang="en-US" dirty="0"/>
          </a:p>
        </p:txBody>
      </p:sp>
      <p:sp>
        <p:nvSpPr>
          <p:cNvPr id="5" name="Footer Placeholder 4"/>
          <p:cNvSpPr>
            <a:spLocks noGrp="1"/>
          </p:cNvSpPr>
          <p:nvPr>
            <p:ph type="ftr" sz="quarter" idx="11"/>
          </p:nvPr>
        </p:nvSpPr>
        <p:spPr>
          <a:xfrm>
            <a:off x="1812376" y="246981"/>
            <a:ext cx="3730436" cy="231901"/>
          </a:xfrm>
        </p:spPr>
        <p:txBody>
          <a:bodyPr/>
          <a:lstStyle/>
          <a:p>
            <a:r>
              <a:rPr lang="en-US"/>
              <a:t>
              </a:t>
            </a:r>
            <a:endParaRPr lang="en-US" dirty="0"/>
          </a:p>
        </p:txBody>
      </p:sp>
      <p:sp>
        <p:nvSpPr>
          <p:cNvPr id="6" name="Slide Number Placeholder 5"/>
          <p:cNvSpPr>
            <a:spLocks noGrp="1"/>
          </p:cNvSpPr>
          <p:nvPr>
            <p:ph type="sldNum" sz="quarter" idx="12"/>
          </p:nvPr>
        </p:nvSpPr>
        <p:spPr>
          <a:xfrm>
            <a:off x="1078249" y="599230"/>
            <a:ext cx="608264" cy="377684"/>
          </a:xfrm>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2884066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2/13/2026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26" name="Straight Connecto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915194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0"/>
            <a:ext cx="5871623"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2/13/2026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30049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893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2/13/2026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33" name="Straight Connecto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239977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2/13/2026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201316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59"/>
            <a:ext cx="3483864" cy="258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2/13/2026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35" name="Straight Connecto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151659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2"/>
            <a:ext cx="3483864"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118202"/>
            <a:ext cx="3483864" cy="1983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2/13/2026</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29" name="Straight Connecto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78927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2/13/2026</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25" name="Straight Connecto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691570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2/13/2026</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353151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599230"/>
            <a:ext cx="4509353" cy="34941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2/13/2026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465534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35E72C73-2D91-4E12-BA25-F0AA0C03599B}" type="datetimeFigureOut">
              <a:rPr lang="en-US" smtClean="0"/>
              <a:t>2/13/2026</a:t>
            </a:fld>
            <a:endParaRPr lang="en-US" dirty="0"/>
          </a:p>
        </p:txBody>
      </p:sp>
      <p:sp>
        <p:nvSpPr>
          <p:cNvPr id="6" name="Footer Placeholder 5"/>
          <p:cNvSpPr>
            <a:spLocks noGrp="1"/>
          </p:cNvSpPr>
          <p:nvPr>
            <p:ph type="ftr" sz="quarter" idx="11"/>
          </p:nvPr>
        </p:nvSpPr>
        <p:spPr>
          <a:xfrm>
            <a:off x="1085537" y="238981"/>
            <a:ext cx="4155753" cy="240698"/>
          </a:xfrm>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03354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sp>
        <p:nvSpPr>
          <p:cNvPr id="2" name="Title Placehold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2BE451C3-0FF4-47C4-B829-773ADF60F88C}" type="datetimeFigureOut">
              <a:rPr lang="en-US" smtClean="0"/>
              <a:t>2/13/2026</a:t>
            </a:fld>
            <a:endParaRPr lang="en-US" dirty="0"/>
          </a:p>
        </p:txBody>
      </p:sp>
      <p:sp>
        <p:nvSpPr>
          <p:cNvPr id="5" name="Footer Placehold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360046" y="599230"/>
            <a:ext cx="608264" cy="377684"/>
          </a:xfrm>
          <a:prstGeom prst="rect">
            <a:avLst/>
          </a:prstGeom>
        </p:spPr>
        <p:txBody>
          <a:bodyPr vert="horz" lIns="91440" tIns="45720" rIns="91440" bIns="45720" rtlCol="0" anchor="t"/>
          <a:lstStyle>
            <a:lvl1pPr algn="r">
              <a:defRPr sz="2100">
                <a:solidFill>
                  <a:schemeClr val="accent1"/>
                </a:solidFill>
              </a:defRPr>
            </a:lvl1pPr>
          </a:lstStyle>
          <a:p>
            <a:pPr marL="0" lvl="0" indent="0" algn="r" rtl="0">
              <a:spcBef>
                <a:spcPts val="0"/>
              </a:spcBef>
              <a:spcAft>
                <a:spcPts val="0"/>
              </a:spcAft>
              <a:buNone/>
            </a:pPr>
            <a:fld id="{00000000-1234-1234-1234-123412341234}" type="slidenum">
              <a:rPr lang="en-GB" smtClean="0"/>
              <a:t>‹#›</a:t>
            </a:fld>
            <a:endParaRPr lang="en-GB"/>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62414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big-lent-walk-resources-for-schools"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dirty="0">
                <a:solidFill>
                  <a:srgbClr val="9900FF"/>
                </a:solidFill>
                <a:latin typeface="Comic Sans MS"/>
                <a:ea typeface="Comic Sans MS"/>
                <a:cs typeface="Comic Sans MS"/>
                <a:sym typeface="Comic Sans MS"/>
              </a:rPr>
              <a:t>The Big Lent Swim Assembly</a:t>
            </a:r>
            <a:r>
              <a:rPr lang="en-GB" dirty="0"/>
              <a:t> </a:t>
            </a:r>
            <a:endParaRPr dirty="0"/>
          </a:p>
          <a:p>
            <a:pPr marL="0" lvl="0" indent="0" algn="ctr" rtl="0">
              <a:spcBef>
                <a:spcPts val="0"/>
              </a:spcBef>
              <a:spcAft>
                <a:spcPts val="0"/>
              </a:spcAft>
              <a:buNone/>
            </a:pPr>
            <a:endParaRPr dirty="0"/>
          </a:p>
        </p:txBody>
      </p:sp>
      <p:sp>
        <p:nvSpPr>
          <p:cNvPr id="55" name="Google Shape;55;p13"/>
          <p:cNvSpPr txBox="1">
            <a:spLocks noGrp="1"/>
          </p:cNvSpPr>
          <p:nvPr>
            <p:ph type="subTitle" idx="1"/>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dirty="0"/>
          </a:p>
        </p:txBody>
      </p:sp>
      <p:pic>
        <p:nvPicPr>
          <p:cNvPr id="56" name="Google Shape;56;p13"/>
          <p:cNvPicPr preferRelativeResize="0"/>
          <p:nvPr/>
        </p:nvPicPr>
        <p:blipFill>
          <a:blip r:embed="rId3">
            <a:alphaModFix/>
          </a:blip>
          <a:stretch>
            <a:fillRect/>
          </a:stretch>
        </p:blipFill>
        <p:spPr>
          <a:xfrm>
            <a:off x="204267" y="88122"/>
            <a:ext cx="1955525" cy="29332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Opening prayer</a:t>
            </a:r>
            <a:endParaRPr>
              <a:solidFill>
                <a:srgbClr val="9900FF"/>
              </a:solidFill>
              <a:latin typeface="Comic Sans MS"/>
              <a:ea typeface="Comic Sans MS"/>
              <a:cs typeface="Comic Sans MS"/>
              <a:sym typeface="Comic Sans MS"/>
            </a:endParaRPr>
          </a:p>
        </p:txBody>
      </p:sp>
      <p:sp>
        <p:nvSpPr>
          <p:cNvPr id="110" name="Google Shape;110;p22"/>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latin typeface="Comic Sans MS"/>
                <a:ea typeface="Comic Sans MS"/>
                <a:cs typeface="Comic Sans MS"/>
                <a:sym typeface="Comic Sans MS"/>
              </a:rPr>
              <a:t>Loving and compassionate God, teach us to show love and mercy to each other. As we begin our journey through Lent, inspire us to be generous and kind. Through our joy, patience and kindness, may we help to build a better world. </a:t>
            </a:r>
          </a:p>
          <a:p>
            <a:pPr marL="0" lvl="0" indent="0" algn="l" rtl="0">
              <a:spcBef>
                <a:spcPts val="0"/>
              </a:spcBef>
              <a:spcAft>
                <a:spcPts val="1200"/>
              </a:spcAft>
              <a:buNone/>
            </a:pPr>
            <a:r>
              <a:rPr lang="en-GB" dirty="0">
                <a:latin typeface="Comic Sans MS"/>
                <a:ea typeface="Comic Sans MS"/>
                <a:cs typeface="Comic Sans MS"/>
                <a:sym typeface="Comic Sans MS"/>
              </a:rPr>
              <a:t>Amen. </a:t>
            </a:r>
            <a:endParaRPr dirty="0">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Word</a:t>
            </a:r>
            <a:endParaRPr>
              <a:solidFill>
                <a:srgbClr val="9900FF"/>
              </a:solidFill>
              <a:latin typeface="Comic Sans MS"/>
              <a:ea typeface="Comic Sans MS"/>
              <a:cs typeface="Comic Sans MS"/>
              <a:sym typeface="Comic Sans MS"/>
            </a:endParaRPr>
          </a:p>
        </p:txBody>
      </p:sp>
      <p:sp>
        <p:nvSpPr>
          <p:cNvPr id="116" name="Google Shape;116;p23"/>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a:ea typeface="Comic Sans MS"/>
                <a:cs typeface="Comic Sans MS"/>
                <a:sym typeface="Comic Sans MS"/>
              </a:rPr>
              <a:t>Scripture reading: Joel 2:12-13 Leader: Let’s listen to our scripture reading. </a:t>
            </a:r>
            <a:endParaRPr>
              <a:latin typeface="Comic Sans MS"/>
              <a:ea typeface="Comic Sans MS"/>
              <a:cs typeface="Comic Sans MS"/>
              <a:sym typeface="Comic Sans MS"/>
            </a:endParaRPr>
          </a:p>
          <a:p>
            <a:pPr marL="0" lvl="0" indent="0" algn="l" rtl="0">
              <a:spcBef>
                <a:spcPts val="1200"/>
              </a:spcBef>
              <a:spcAft>
                <a:spcPts val="0"/>
              </a:spcAft>
              <a:buNone/>
            </a:pPr>
            <a:endParaRPr>
              <a:latin typeface="Comic Sans MS"/>
              <a:ea typeface="Comic Sans MS"/>
              <a:cs typeface="Comic Sans MS"/>
              <a:sym typeface="Comic Sans MS"/>
            </a:endParaRPr>
          </a:p>
          <a:p>
            <a:pPr marL="0" lvl="0" indent="0" algn="l" rtl="0">
              <a:spcBef>
                <a:spcPts val="1200"/>
              </a:spcBef>
              <a:spcAft>
                <a:spcPts val="0"/>
              </a:spcAft>
              <a:buNone/>
            </a:pPr>
            <a:r>
              <a:rPr lang="en-GB">
                <a:latin typeface="Comic Sans MS"/>
                <a:ea typeface="Comic Sans MS"/>
                <a:cs typeface="Comic Sans MS"/>
                <a:sym typeface="Comic Sans MS"/>
              </a:rPr>
              <a:t>A reading from the prophet, Joel (2:12-13) ‘Now, now – it is the Lord who speaks – come back to me with all your heart, fasting, weeping, mourning.’ Let your hearts be broken, not your garments torn. Turn to the Lord your God again, for he is all tenderness and compassion, slow to anger, rich in graciousness, and ready to relent </a:t>
            </a:r>
            <a:endParaRPr>
              <a:latin typeface="Comic Sans MS"/>
              <a:ea typeface="Comic Sans MS"/>
              <a:cs typeface="Comic Sans MS"/>
              <a:sym typeface="Comic Sans MS"/>
            </a:endParaRPr>
          </a:p>
          <a:p>
            <a:pPr marL="0" lvl="0" indent="0" algn="l" rtl="0">
              <a:spcBef>
                <a:spcPts val="1200"/>
              </a:spcBef>
              <a:spcAft>
                <a:spcPts val="1200"/>
              </a:spcAft>
              <a:buNone/>
            </a:pPr>
            <a:r>
              <a:rPr lang="en-GB">
                <a:latin typeface="Comic Sans MS"/>
                <a:ea typeface="Comic Sans MS"/>
                <a:cs typeface="Comic Sans MS"/>
                <a:sym typeface="Comic Sans MS"/>
              </a:rPr>
              <a:t>The word of the Lord. All: Thanks be to God.</a:t>
            </a:r>
            <a:endParaRPr>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Response</a:t>
            </a:r>
            <a:endParaRPr>
              <a:solidFill>
                <a:srgbClr val="9900FF"/>
              </a:solidFill>
              <a:latin typeface="Comic Sans MS"/>
              <a:ea typeface="Comic Sans MS"/>
              <a:cs typeface="Comic Sans MS"/>
              <a:sym typeface="Comic Sans MS"/>
            </a:endParaRPr>
          </a:p>
        </p:txBody>
      </p:sp>
      <p:sp>
        <p:nvSpPr>
          <p:cNvPr id="122" name="Google Shape;122;p24"/>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t> </a:t>
            </a:r>
            <a:r>
              <a:rPr lang="en-GB" dirty="0">
                <a:latin typeface="Comic Sans MS"/>
                <a:ea typeface="Comic Sans MS"/>
                <a:cs typeface="Comic Sans MS"/>
                <a:sym typeface="Comic Sans MS"/>
              </a:rPr>
              <a:t>In our reading, the Lord calls us to return to him with sorrow for the ways we have failed to act as we ought to have done. And God is always merciful, not wishing to punish us but to love us. Joel says, “Let your hearts be broken, not your garments torn.” In other words, let your heart be opened; it’s not about how you look on the outside, it’s all about what your heart is doing inside. God is full of love and wants us to have hearts filled with love because we have experienced his mercy. </a:t>
            </a:r>
            <a:endParaRPr dirty="0">
              <a:latin typeface="Comic Sans MS"/>
              <a:ea typeface="Comic Sans MS"/>
              <a:cs typeface="Comic Sans MS"/>
              <a:sym typeface="Comic Sans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28" name="Google Shape;128;p2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a:latin typeface="Comic Sans MS"/>
                <a:ea typeface="Comic Sans MS"/>
                <a:cs typeface="Comic Sans MS"/>
                <a:sym typeface="Comic Sans MS"/>
              </a:rPr>
              <a:t>The reading also asks us to fast. Fasting is one way to let God love others through us. When we fundraise for others, or give up fast food, snacks or some other treat, we stand in solidarity with people living in poverty. It’s like saying, “I want to stand beside you in your hunger”. During Lent, CAFOD invites us to support those who live in extreme poverty. CAFOD can turn the money we raise into something amazing that helps communities transform their lives. As we continue our liturgy, let’s remember our sisters and brothers living in poverty</a:t>
            </a:r>
            <a:endParaRPr>
              <a:latin typeface="Comic Sans MS"/>
              <a:ea typeface="Comic Sans MS"/>
              <a:cs typeface="Comic Sans MS"/>
              <a:sym typeface="Comic Sans MS"/>
            </a:endParaRPr>
          </a:p>
          <a:p>
            <a:pPr marL="0" lvl="0" indent="0" algn="l" rtl="0">
              <a:spcBef>
                <a:spcPts val="1200"/>
              </a:spcBef>
              <a:spcAft>
                <a:spcPts val="12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CAFOD story</a:t>
            </a:r>
            <a:endParaRPr>
              <a:solidFill>
                <a:srgbClr val="9900FF"/>
              </a:solidFill>
              <a:latin typeface="Comic Sans MS"/>
              <a:ea typeface="Comic Sans MS"/>
              <a:cs typeface="Comic Sans MS"/>
              <a:sym typeface="Comic Sans MS"/>
            </a:endParaRPr>
          </a:p>
        </p:txBody>
      </p:sp>
      <p:sp>
        <p:nvSpPr>
          <p:cNvPr id="134" name="Google Shape;134;p26"/>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u="sng">
                <a:solidFill>
                  <a:schemeClr val="hlink"/>
                </a:solidFill>
                <a:hlinkClick r:id="rId3"/>
              </a:rPr>
              <a:t>https://cafod.org.uk/education/primary-teaching-resources/lent-resources-for-children/big-lent-walk-resources-for-schools</a:t>
            </a:r>
            <a:endParaRPr/>
          </a:p>
          <a:p>
            <a:pPr marL="0" lvl="0" indent="0" algn="l" rtl="0">
              <a:spcBef>
                <a:spcPts val="1200"/>
              </a:spcBef>
              <a:spcAft>
                <a:spcPts val="12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50C4-D4C4-4F88-CEB4-EF3B98B37FD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F7FB79E-004F-03C6-26E4-7C9B9C59D488}"/>
              </a:ext>
            </a:extLst>
          </p:cNvPr>
          <p:cNvSpPr>
            <a:spLocks noGrp="1"/>
          </p:cNvSpPr>
          <p:nvPr>
            <p:ph type="body" idx="1"/>
          </p:nvPr>
        </p:nvSpPr>
        <p:spPr/>
        <p:txBody>
          <a:bodyPr/>
          <a:lstStyle/>
          <a:p>
            <a:pPr marL="114300" indent="0">
              <a:buNone/>
            </a:pPr>
            <a:r>
              <a:rPr lang="en-GB" dirty="0">
                <a:latin typeface="Comic Sans MS" panose="030F0702030302020204" pitchFamily="66" charset="0"/>
              </a:rPr>
              <a:t>This Lent, instead of taking part in The Big Lent Walk, we will be taking part in The Big Lent Swim to show solidarity to our brothers and sisters around the world. </a:t>
            </a:r>
          </a:p>
          <a:p>
            <a:pPr marL="114300" indent="0">
              <a:buNone/>
            </a:pPr>
            <a:endParaRPr lang="en-GB" dirty="0"/>
          </a:p>
        </p:txBody>
      </p:sp>
      <p:pic>
        <p:nvPicPr>
          <p:cNvPr id="5" name="Picture 4" descr="Child swimming with goggles">
            <a:extLst>
              <a:ext uri="{FF2B5EF4-FFF2-40B4-BE49-F238E27FC236}">
                <a16:creationId xmlns:a16="http://schemas.microsoft.com/office/drawing/2014/main" id="{7CA196B7-2DDE-FF14-F457-05033F5463F2}"/>
              </a:ext>
            </a:extLst>
          </p:cNvPr>
          <p:cNvPicPr>
            <a:picLocks noChangeAspect="1"/>
          </p:cNvPicPr>
          <p:nvPr/>
        </p:nvPicPr>
        <p:blipFill>
          <a:blip r:embed="rId2"/>
          <a:stretch>
            <a:fillRect/>
          </a:stretch>
        </p:blipFill>
        <p:spPr>
          <a:xfrm>
            <a:off x="4966009" y="1818606"/>
            <a:ext cx="3578727" cy="2388192"/>
          </a:xfrm>
          <a:prstGeom prst="rect">
            <a:avLst/>
          </a:prstGeom>
        </p:spPr>
      </p:pic>
    </p:spTree>
    <p:extLst>
      <p:ext uri="{BB962C8B-B14F-4D97-AF65-F5344CB8AC3E}">
        <p14:creationId xmlns:p14="http://schemas.microsoft.com/office/powerpoint/2010/main" val="2154535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56F03-0608-F172-AE5A-E4ACD758ABF6}"/>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246A2B4-4368-3AD9-F071-11F86A0E35E1}"/>
              </a:ext>
            </a:extLst>
          </p:cNvPr>
          <p:cNvSpPr>
            <a:spLocks noGrp="1"/>
          </p:cNvSpPr>
          <p:nvPr>
            <p:ph type="body" idx="1"/>
          </p:nvPr>
        </p:nvSpPr>
        <p:spPr/>
        <p:txBody>
          <a:bodyPr/>
          <a:lstStyle/>
          <a:p>
            <a:pPr marL="114300" indent="0">
              <a:buNone/>
            </a:pPr>
            <a:r>
              <a:rPr lang="en-GB" dirty="0">
                <a:latin typeface="Comic Sans MS" panose="030F0702030302020204" pitchFamily="66" charset="0"/>
              </a:rPr>
              <a:t>We are so lucky to have a wonderful swimming pool here at St George’s. We would like you to use our pool to raise money to provide fresh and clean water for those in the world who not have access to it. </a:t>
            </a:r>
          </a:p>
        </p:txBody>
      </p:sp>
      <p:pic>
        <p:nvPicPr>
          <p:cNvPr id="5" name="Picture 4" descr="Child diving in pool">
            <a:extLst>
              <a:ext uri="{FF2B5EF4-FFF2-40B4-BE49-F238E27FC236}">
                <a16:creationId xmlns:a16="http://schemas.microsoft.com/office/drawing/2014/main" id="{FAD9CBAC-2207-8BC4-2486-2721F3C7C5B7}"/>
              </a:ext>
            </a:extLst>
          </p:cNvPr>
          <p:cNvPicPr>
            <a:picLocks noChangeAspect="1"/>
          </p:cNvPicPr>
          <p:nvPr/>
        </p:nvPicPr>
        <p:blipFill>
          <a:blip r:embed="rId2"/>
          <a:stretch>
            <a:fillRect/>
          </a:stretch>
        </p:blipFill>
        <p:spPr>
          <a:xfrm>
            <a:off x="4519961" y="1841473"/>
            <a:ext cx="3644326" cy="2432795"/>
          </a:xfrm>
          <a:prstGeom prst="rect">
            <a:avLst/>
          </a:prstGeom>
        </p:spPr>
      </p:pic>
    </p:spTree>
    <p:extLst>
      <p:ext uri="{BB962C8B-B14F-4D97-AF65-F5344CB8AC3E}">
        <p14:creationId xmlns:p14="http://schemas.microsoft.com/office/powerpoint/2010/main" val="174061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AB57-0BE7-B3F7-982C-0318A367D91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9271408F-75F5-548D-F24F-874395E29DA0}"/>
              </a:ext>
            </a:extLst>
          </p:cNvPr>
          <p:cNvSpPr>
            <a:spLocks noGrp="1"/>
          </p:cNvSpPr>
          <p:nvPr>
            <p:ph type="body" idx="1"/>
          </p:nvPr>
        </p:nvSpPr>
        <p:spPr/>
        <p:txBody>
          <a:bodyPr/>
          <a:lstStyle/>
          <a:p>
            <a:pPr marL="114300" indent="0">
              <a:buNone/>
            </a:pPr>
            <a:r>
              <a:rPr lang="en-GB" dirty="0">
                <a:latin typeface="Comic Sans MS" panose="030F0702030302020204" pitchFamily="66" charset="0"/>
              </a:rPr>
              <a:t>All you have to do…….</a:t>
            </a:r>
          </a:p>
          <a:p>
            <a:pPr marL="114300" indent="0">
              <a:buNone/>
            </a:pPr>
            <a:endParaRPr lang="en-GB" dirty="0">
              <a:latin typeface="Comic Sans MS" panose="030F0702030302020204" pitchFamily="66" charset="0"/>
            </a:endParaRPr>
          </a:p>
          <a:p>
            <a:pPr marL="114300" indent="0">
              <a:buNone/>
            </a:pPr>
            <a:r>
              <a:rPr lang="en-GB" dirty="0">
                <a:latin typeface="Comic Sans MS" panose="030F0702030302020204" pitchFamily="66" charset="0"/>
              </a:rPr>
              <a:t>Is bring in a £1 donation to enter THE BIG LENT SWIM and then challenge yourself to swim as far as you can in every swim lesson this half term. </a:t>
            </a:r>
          </a:p>
        </p:txBody>
      </p:sp>
      <p:pic>
        <p:nvPicPr>
          <p:cNvPr id="5" name="Picture 4" descr="Jars of coins">
            <a:extLst>
              <a:ext uri="{FF2B5EF4-FFF2-40B4-BE49-F238E27FC236}">
                <a16:creationId xmlns:a16="http://schemas.microsoft.com/office/drawing/2014/main" id="{D254E203-2AD8-C6A2-472C-09AE6C5804CA}"/>
              </a:ext>
            </a:extLst>
          </p:cNvPr>
          <p:cNvPicPr>
            <a:picLocks noChangeAspect="1"/>
          </p:cNvPicPr>
          <p:nvPr/>
        </p:nvPicPr>
        <p:blipFill>
          <a:blip r:embed="rId2"/>
          <a:stretch>
            <a:fillRect/>
          </a:stretch>
        </p:blipFill>
        <p:spPr>
          <a:xfrm>
            <a:off x="4572000" y="2138839"/>
            <a:ext cx="3239895" cy="2159930"/>
          </a:xfrm>
          <a:prstGeom prst="rect">
            <a:avLst/>
          </a:prstGeom>
        </p:spPr>
      </p:pic>
    </p:spTree>
    <p:extLst>
      <p:ext uri="{BB962C8B-B14F-4D97-AF65-F5344CB8AC3E}">
        <p14:creationId xmlns:p14="http://schemas.microsoft.com/office/powerpoint/2010/main" val="559843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7439-9F05-8347-9811-4E88AC6A448E}"/>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3380E8D-427D-2349-0C51-786491D4636B}"/>
              </a:ext>
            </a:extLst>
          </p:cNvPr>
          <p:cNvSpPr>
            <a:spLocks noGrp="1"/>
          </p:cNvSpPr>
          <p:nvPr>
            <p:ph type="body" idx="1"/>
          </p:nvPr>
        </p:nvSpPr>
        <p:spPr/>
        <p:txBody>
          <a:bodyPr/>
          <a:lstStyle/>
          <a:p>
            <a:pPr marL="114300" indent="0">
              <a:buNone/>
            </a:pPr>
            <a:r>
              <a:rPr lang="en-GB" dirty="0">
                <a:latin typeface="Comic Sans MS" panose="030F0702030302020204" pitchFamily="66" charset="0"/>
              </a:rPr>
              <a:t>Try to keep a count of how many metres, or widths or length that you swim each session and give your total to the member of staff who supports you in the swimming pool. </a:t>
            </a:r>
          </a:p>
        </p:txBody>
      </p:sp>
      <p:pic>
        <p:nvPicPr>
          <p:cNvPr id="5" name="Picture 4" descr="Cartoon checklist and pencil">
            <a:extLst>
              <a:ext uri="{FF2B5EF4-FFF2-40B4-BE49-F238E27FC236}">
                <a16:creationId xmlns:a16="http://schemas.microsoft.com/office/drawing/2014/main" id="{5D478386-6FF3-1A67-4B5F-9C9FB67FBDDE}"/>
              </a:ext>
            </a:extLst>
          </p:cNvPr>
          <p:cNvPicPr>
            <a:picLocks noChangeAspect="1"/>
          </p:cNvPicPr>
          <p:nvPr/>
        </p:nvPicPr>
        <p:blipFill>
          <a:blip r:embed="rId2"/>
          <a:stretch>
            <a:fillRect/>
          </a:stretch>
        </p:blipFill>
        <p:spPr>
          <a:xfrm>
            <a:off x="5034774" y="1925444"/>
            <a:ext cx="3092605" cy="2319454"/>
          </a:xfrm>
          <a:prstGeom prst="rect">
            <a:avLst/>
          </a:prstGeom>
        </p:spPr>
      </p:pic>
    </p:spTree>
    <p:extLst>
      <p:ext uri="{BB962C8B-B14F-4D97-AF65-F5344CB8AC3E}">
        <p14:creationId xmlns:p14="http://schemas.microsoft.com/office/powerpoint/2010/main" val="1917606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5EA1-0AAB-118F-2A02-B84A0FB2A24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3E7C2A6F-13DD-5D91-4BEB-1D2DF4EA8ED9}"/>
              </a:ext>
            </a:extLst>
          </p:cNvPr>
          <p:cNvSpPr>
            <a:spLocks noGrp="1"/>
          </p:cNvSpPr>
          <p:nvPr>
            <p:ph type="body" idx="1"/>
          </p:nvPr>
        </p:nvSpPr>
        <p:spPr/>
        <p:txBody>
          <a:bodyPr/>
          <a:lstStyle/>
          <a:p>
            <a:pPr marL="114300" indent="0">
              <a:buNone/>
            </a:pPr>
            <a:r>
              <a:rPr lang="en-GB" dirty="0">
                <a:latin typeface="Comic Sans MS" panose="030F0702030302020204" pitchFamily="66" charset="0"/>
              </a:rPr>
              <a:t>At the end of Lent, we will total everyone’s swim record and produce a total distance swum during Lent ! </a:t>
            </a:r>
          </a:p>
        </p:txBody>
      </p:sp>
      <p:pic>
        <p:nvPicPr>
          <p:cNvPr id="5" name="Picture 4" descr="Calculator keypad">
            <a:extLst>
              <a:ext uri="{FF2B5EF4-FFF2-40B4-BE49-F238E27FC236}">
                <a16:creationId xmlns:a16="http://schemas.microsoft.com/office/drawing/2014/main" id="{74FEDD80-8237-D3B1-D1BD-0AD08118668F}"/>
              </a:ext>
            </a:extLst>
          </p:cNvPr>
          <p:cNvPicPr>
            <a:picLocks noChangeAspect="1"/>
          </p:cNvPicPr>
          <p:nvPr/>
        </p:nvPicPr>
        <p:blipFill>
          <a:blip r:embed="rId2"/>
          <a:stretch>
            <a:fillRect/>
          </a:stretch>
        </p:blipFill>
        <p:spPr>
          <a:xfrm>
            <a:off x="4572000" y="1754459"/>
            <a:ext cx="3278422" cy="2059259"/>
          </a:xfrm>
          <a:prstGeom prst="rect">
            <a:avLst/>
          </a:prstGeom>
        </p:spPr>
      </p:pic>
    </p:spTree>
    <p:extLst>
      <p:ext uri="{BB962C8B-B14F-4D97-AF65-F5344CB8AC3E}">
        <p14:creationId xmlns:p14="http://schemas.microsoft.com/office/powerpoint/2010/main" val="3884637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Gather</a:t>
            </a:r>
            <a:endParaRPr>
              <a:solidFill>
                <a:srgbClr val="9900FF"/>
              </a:solidFill>
              <a:latin typeface="Comic Sans MS"/>
              <a:ea typeface="Comic Sans MS"/>
              <a:cs typeface="Comic Sans MS"/>
              <a:sym typeface="Comic Sans MS"/>
            </a:endParaRPr>
          </a:p>
        </p:txBody>
      </p:sp>
      <p:sp>
        <p:nvSpPr>
          <p:cNvPr id="62" name="Google Shape;62;p14"/>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a:solidFill>
                  <a:srgbClr val="6AA84F"/>
                </a:solidFill>
                <a:latin typeface="Comic Sans MS"/>
                <a:ea typeface="Comic Sans MS"/>
                <a:cs typeface="Comic Sans MS"/>
                <a:sym typeface="Comic Sans MS"/>
              </a:rPr>
              <a:t>Lord I Lift Your Name on High </a:t>
            </a:r>
            <a:endParaRPr>
              <a:solidFill>
                <a:srgbClr val="6AA84F"/>
              </a:solidFill>
              <a:latin typeface="Comic Sans MS"/>
              <a:ea typeface="Comic Sans MS"/>
              <a:cs typeface="Comic Sans MS"/>
              <a:sym typeface="Comic Sans MS"/>
            </a:endParaRPr>
          </a:p>
        </p:txBody>
      </p:sp>
      <p:pic>
        <p:nvPicPr>
          <p:cNvPr id="2050" name="Picture 1" descr="Image result for stations of the cross clipart">
            <a:extLst>
              <a:ext uri="{FF2B5EF4-FFF2-40B4-BE49-F238E27FC236}">
                <a16:creationId xmlns:a16="http://schemas.microsoft.com/office/drawing/2014/main" id="{504D89F5-5C5E-8B51-7FB3-9DEC29F1C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34" y="2116060"/>
            <a:ext cx="1343025"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7A85-4B84-9273-35F3-862B03FB7B0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7049D43D-8858-0273-FDE2-33C3F50BCBAB}"/>
              </a:ext>
            </a:extLst>
          </p:cNvPr>
          <p:cNvSpPr>
            <a:spLocks noGrp="1"/>
          </p:cNvSpPr>
          <p:nvPr>
            <p:ph type="body" idx="1"/>
          </p:nvPr>
        </p:nvSpPr>
        <p:spPr/>
        <p:txBody>
          <a:bodyPr/>
          <a:lstStyle/>
          <a:p>
            <a:pPr marL="114300" indent="0">
              <a:buNone/>
            </a:pPr>
            <a:r>
              <a:rPr lang="en-GB" dirty="0">
                <a:latin typeface="Comic Sans MS" panose="030F0702030302020204" pitchFamily="66" charset="0"/>
              </a:rPr>
              <a:t>Maybe we might swim the equivalent of the English Channel ?! </a:t>
            </a:r>
          </a:p>
          <a:p>
            <a:pPr marL="114300" indent="0">
              <a:buNone/>
            </a:pPr>
            <a:endParaRPr lang="en-GB" dirty="0"/>
          </a:p>
        </p:txBody>
      </p:sp>
      <p:pic>
        <p:nvPicPr>
          <p:cNvPr id="5" name="Picture 4" descr="Red flaglet by the beach">
            <a:extLst>
              <a:ext uri="{FF2B5EF4-FFF2-40B4-BE49-F238E27FC236}">
                <a16:creationId xmlns:a16="http://schemas.microsoft.com/office/drawing/2014/main" id="{35167A11-0C2B-CF1E-1B45-294602941928}"/>
              </a:ext>
            </a:extLst>
          </p:cNvPr>
          <p:cNvPicPr>
            <a:picLocks noChangeAspect="1"/>
          </p:cNvPicPr>
          <p:nvPr/>
        </p:nvPicPr>
        <p:blipFill>
          <a:blip r:embed="rId2"/>
          <a:stretch>
            <a:fillRect/>
          </a:stretch>
        </p:blipFill>
        <p:spPr>
          <a:xfrm>
            <a:off x="4865203" y="1957891"/>
            <a:ext cx="2705660" cy="1805568"/>
          </a:xfrm>
          <a:prstGeom prst="rect">
            <a:avLst/>
          </a:prstGeom>
        </p:spPr>
      </p:pic>
    </p:spTree>
    <p:extLst>
      <p:ext uri="{BB962C8B-B14F-4D97-AF65-F5344CB8AC3E}">
        <p14:creationId xmlns:p14="http://schemas.microsoft.com/office/powerpoint/2010/main" val="2958976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5A76B-2B8E-D3DB-21D4-EAA1ACEF8E76}"/>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A76B7266-77A9-1AA9-280F-E6BE23A098E8}"/>
              </a:ext>
            </a:extLst>
          </p:cNvPr>
          <p:cNvSpPr>
            <a:spLocks noGrp="1"/>
          </p:cNvSpPr>
          <p:nvPr>
            <p:ph type="body" idx="1"/>
          </p:nvPr>
        </p:nvSpPr>
        <p:spPr/>
        <p:txBody>
          <a:bodyPr/>
          <a:lstStyle/>
          <a:p>
            <a:pPr marL="114300" indent="0">
              <a:buNone/>
            </a:pPr>
            <a:r>
              <a:rPr lang="en-GB" dirty="0">
                <a:latin typeface="Comic Sans MS" panose="030F0702030302020204" pitchFamily="66" charset="0"/>
              </a:rPr>
              <a:t>Who wants to take part ? </a:t>
            </a:r>
          </a:p>
        </p:txBody>
      </p:sp>
      <p:pic>
        <p:nvPicPr>
          <p:cNvPr id="5" name="Picture 4" descr="Many hands raising thumbs up">
            <a:extLst>
              <a:ext uri="{FF2B5EF4-FFF2-40B4-BE49-F238E27FC236}">
                <a16:creationId xmlns:a16="http://schemas.microsoft.com/office/drawing/2014/main" id="{1F728DE1-8D91-6BF8-8913-07C15780BEFA}"/>
              </a:ext>
            </a:extLst>
          </p:cNvPr>
          <p:cNvPicPr>
            <a:picLocks noChangeAspect="1"/>
          </p:cNvPicPr>
          <p:nvPr/>
        </p:nvPicPr>
        <p:blipFill>
          <a:blip r:embed="rId2"/>
          <a:stretch>
            <a:fillRect/>
          </a:stretch>
        </p:blipFill>
        <p:spPr>
          <a:xfrm>
            <a:off x="4572000" y="1687551"/>
            <a:ext cx="2808714" cy="1872476"/>
          </a:xfrm>
          <a:prstGeom prst="rect">
            <a:avLst/>
          </a:prstGeom>
        </p:spPr>
      </p:pic>
    </p:spTree>
    <p:extLst>
      <p:ext uri="{BB962C8B-B14F-4D97-AF65-F5344CB8AC3E}">
        <p14:creationId xmlns:p14="http://schemas.microsoft.com/office/powerpoint/2010/main" val="4246842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Lenten promises</a:t>
            </a:r>
            <a:endParaRPr>
              <a:solidFill>
                <a:srgbClr val="9900FF"/>
              </a:solidFill>
              <a:latin typeface="Comic Sans MS"/>
              <a:ea typeface="Comic Sans MS"/>
              <a:cs typeface="Comic Sans MS"/>
              <a:sym typeface="Comic Sans MS"/>
            </a:endParaRPr>
          </a:p>
        </p:txBody>
      </p:sp>
      <p:sp>
        <p:nvSpPr>
          <p:cNvPr id="140" name="Google Shape;140;p27"/>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latin typeface="Comic Sans MS"/>
                <a:ea typeface="Comic Sans MS"/>
                <a:cs typeface="Comic Sans MS"/>
                <a:sym typeface="Comic Sans MS"/>
              </a:rPr>
              <a:t>We will have a minute or two for reflection now and you are invited to write or draw your Lenten promise or a prayer for those who are experiencing poverty. </a:t>
            </a:r>
            <a:endParaRPr dirty="0">
              <a:latin typeface="Comic Sans MS"/>
              <a:ea typeface="Comic Sans MS"/>
              <a:cs typeface="Comic Sans MS"/>
              <a:sym typeface="Comic Sans MS"/>
            </a:endParaRPr>
          </a:p>
        </p:txBody>
      </p:sp>
      <p:pic>
        <p:nvPicPr>
          <p:cNvPr id="3" name="Picture 2" descr="Stack of sticky notes and pencil">
            <a:extLst>
              <a:ext uri="{FF2B5EF4-FFF2-40B4-BE49-F238E27FC236}">
                <a16:creationId xmlns:a16="http://schemas.microsoft.com/office/drawing/2014/main" id="{AFB2C676-9D82-1CF7-2495-54E5B3C129CA}"/>
              </a:ext>
            </a:extLst>
          </p:cNvPr>
          <p:cNvPicPr>
            <a:picLocks noChangeAspect="1"/>
          </p:cNvPicPr>
          <p:nvPr/>
        </p:nvPicPr>
        <p:blipFill>
          <a:blip r:embed="rId3"/>
          <a:stretch>
            <a:fillRect/>
          </a:stretch>
        </p:blipFill>
        <p:spPr>
          <a:xfrm>
            <a:off x="4858912" y="2267415"/>
            <a:ext cx="2708352" cy="180556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46" name="Google Shape;146;p28"/>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a:ea typeface="Comic Sans MS"/>
                <a:cs typeface="Comic Sans MS"/>
                <a:sym typeface="Comic Sans MS"/>
              </a:rPr>
              <a:t>Please wait in silence while Class Six ,the winners of last term’s Hope Award for their attitude towards improving their leadership behaviour, place their post its in the basket and take this opportunity to speak and listen to God in your heart. </a:t>
            </a:r>
            <a:endParaRPr dirty="0">
              <a:latin typeface="Comic Sans MS"/>
              <a:ea typeface="Comic Sans MS"/>
              <a:cs typeface="Comic Sans MS"/>
              <a:sym typeface="Comic Sans MS"/>
            </a:endParaRPr>
          </a:p>
          <a:p>
            <a:pPr marL="0" lvl="0" indent="0" algn="l" rtl="0">
              <a:spcBef>
                <a:spcPts val="1200"/>
              </a:spcBef>
              <a:spcAft>
                <a:spcPts val="0"/>
              </a:spcAft>
              <a:buNone/>
            </a:pPr>
            <a:r>
              <a:rPr lang="en-GB" dirty="0">
                <a:latin typeface="Comic Sans MS"/>
                <a:ea typeface="Comic Sans MS"/>
                <a:cs typeface="Comic Sans MS"/>
                <a:sym typeface="Comic Sans MS"/>
              </a:rPr>
              <a:t>Later, Class Six will collect your prayers and promises from your classes if you wish to make them. They will be added to our CAFOD display as a sign that, this Lent, you want to help build a better world. </a:t>
            </a:r>
            <a:endParaRPr dirty="0">
              <a:latin typeface="Comic Sans MS"/>
              <a:ea typeface="Comic Sans MS"/>
              <a:cs typeface="Comic Sans MS"/>
              <a:sym typeface="Comic Sans MS"/>
            </a:endParaRPr>
          </a:p>
          <a:p>
            <a:pPr marL="0" lvl="0" indent="0" algn="l" rtl="0">
              <a:spcBef>
                <a:spcPts val="1200"/>
              </a:spcBef>
              <a:spcAft>
                <a:spcPts val="1200"/>
              </a:spcAft>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Prayers</a:t>
            </a:r>
            <a:endParaRPr>
              <a:solidFill>
                <a:srgbClr val="9900FF"/>
              </a:solidFill>
              <a:latin typeface="Comic Sans MS"/>
              <a:ea typeface="Comic Sans MS"/>
              <a:cs typeface="Comic Sans MS"/>
              <a:sym typeface="Comic Sans MS"/>
            </a:endParaRPr>
          </a:p>
        </p:txBody>
      </p:sp>
      <p:sp>
        <p:nvSpPr>
          <p:cNvPr id="152" name="Google Shape;152;p29"/>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r>
              <a:rPr lang="en-GB">
                <a:latin typeface="Comic Sans MS"/>
                <a:ea typeface="Comic Sans MS"/>
                <a:cs typeface="Comic Sans MS"/>
                <a:sym typeface="Comic Sans MS"/>
              </a:rPr>
              <a:t>The response is: Hear our prayer.</a:t>
            </a:r>
            <a:endParaRPr>
              <a:latin typeface="Comic Sans MS"/>
              <a:ea typeface="Comic Sans MS"/>
              <a:cs typeface="Comic Sans MS"/>
              <a:sym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58" name="Google Shape;158;p30"/>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a:ea typeface="Comic Sans MS"/>
                <a:cs typeface="Comic Sans MS"/>
                <a:sym typeface="Comic Sans MS"/>
              </a:rPr>
              <a:t>Loving God, we pray for our school family as we begin this season of Lent. Help us to be generous in our actions. </a:t>
            </a:r>
            <a:endParaRPr>
              <a:latin typeface="Comic Sans MS"/>
              <a:ea typeface="Comic Sans MS"/>
              <a:cs typeface="Comic Sans MS"/>
              <a:sym typeface="Comic Sans MS"/>
            </a:endParaRPr>
          </a:p>
          <a:p>
            <a:pPr marL="0" lvl="0" indent="0" algn="l" rtl="0">
              <a:spcBef>
                <a:spcPts val="1200"/>
              </a:spcBef>
              <a:spcAft>
                <a:spcPts val="1200"/>
              </a:spcAft>
              <a:buNone/>
            </a:pPr>
            <a:r>
              <a:rPr lang="en-GB">
                <a:latin typeface="Comic Sans MS"/>
                <a:ea typeface="Comic Sans MS"/>
                <a:cs typeface="Comic Sans MS"/>
                <a:sym typeface="Comic Sans MS"/>
              </a:rPr>
              <a:t>Lord, in your mercy: Hear our prayer. </a:t>
            </a:r>
            <a:endParaRPr>
              <a:latin typeface="Comic Sans MS"/>
              <a:ea typeface="Comic Sans MS"/>
              <a:cs typeface="Comic Sans MS"/>
              <a:sym typeface="Comic Sans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64" name="Google Shape;164;p31"/>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a:ea typeface="Comic Sans MS"/>
                <a:cs typeface="Comic Sans MS"/>
                <a:sym typeface="Comic Sans MS"/>
              </a:rPr>
              <a:t>Caring God, we pray for families who are suffering because of climate change. Through our fundraising, help us to support more families and help to build a better world. </a:t>
            </a:r>
            <a:endParaRPr>
              <a:latin typeface="Comic Sans MS"/>
              <a:ea typeface="Comic Sans MS"/>
              <a:cs typeface="Comic Sans MS"/>
              <a:sym typeface="Comic Sans MS"/>
            </a:endParaRPr>
          </a:p>
          <a:p>
            <a:pPr marL="0" lvl="0" indent="0" algn="l" rtl="0">
              <a:spcBef>
                <a:spcPts val="1200"/>
              </a:spcBef>
              <a:spcAft>
                <a:spcPts val="1200"/>
              </a:spcAft>
              <a:buNone/>
            </a:pPr>
            <a:r>
              <a:rPr lang="en-GB">
                <a:latin typeface="Comic Sans MS"/>
                <a:ea typeface="Comic Sans MS"/>
                <a:cs typeface="Comic Sans MS"/>
                <a:sym typeface="Comic Sans MS"/>
              </a:rPr>
              <a:t>Lord, in your mercy: Hear our prayer. </a:t>
            </a:r>
            <a:endParaRPr>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2"/>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70" name="Google Shape;170;p32"/>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a:ea typeface="Comic Sans MS"/>
                <a:cs typeface="Comic Sans MS"/>
                <a:sym typeface="Comic Sans MS"/>
              </a:rPr>
              <a:t>Gentle God, we pray for those who work for justice all over the world. As we live out our school’s Jubilee Pledge, let us never lose hope for a fair and just world. </a:t>
            </a:r>
            <a:endParaRPr>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a:latin typeface="Comic Sans MS"/>
                <a:ea typeface="Comic Sans MS"/>
                <a:cs typeface="Comic Sans MS"/>
                <a:sym typeface="Comic Sans MS"/>
              </a:rPr>
              <a:t>Lord, in your mercy: Hear our prayer. </a:t>
            </a:r>
            <a:endParaRPr>
              <a:latin typeface="Comic Sans MS"/>
              <a:ea typeface="Comic Sans MS"/>
              <a:cs typeface="Comic Sans MS"/>
              <a:sym typeface="Comic Sans MS"/>
            </a:endParaRPr>
          </a:p>
          <a:p>
            <a:pPr marL="0" lvl="0" indent="0" algn="l" rtl="0">
              <a:spcBef>
                <a:spcPts val="1200"/>
              </a:spcBef>
              <a:spcAft>
                <a:spcPts val="12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76" name="Google Shape;176;p33"/>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a:ea typeface="Comic Sans MS"/>
                <a:cs typeface="Comic Sans MS"/>
                <a:sym typeface="Comic Sans MS"/>
              </a:rPr>
              <a:t>Wonderful God, we pray for one another as we journey through Lent. As we pray, give things up, fundraise and think of others, inspire us to be kind and show mercy in our actions. </a:t>
            </a:r>
            <a:endParaRPr>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a:latin typeface="Comic Sans MS"/>
                <a:ea typeface="Comic Sans MS"/>
                <a:cs typeface="Comic Sans MS"/>
                <a:sym typeface="Comic Sans MS"/>
              </a:rPr>
              <a:t>Lord, in your mercy: Hear our prayer</a:t>
            </a:r>
            <a:endParaRPr>
              <a:latin typeface="Comic Sans MS"/>
              <a:ea typeface="Comic Sans MS"/>
              <a:cs typeface="Comic Sans MS"/>
              <a:sym typeface="Comic Sans MS"/>
            </a:endParaRPr>
          </a:p>
          <a:p>
            <a:pPr marL="0" lvl="0" indent="0" algn="l" rtl="0">
              <a:spcBef>
                <a:spcPts val="1200"/>
              </a:spcBef>
              <a:spcAft>
                <a:spcPts val="1200"/>
              </a:spcAft>
              <a:buNone/>
            </a:pPr>
            <a:endParaRPr>
              <a:latin typeface="Comic Sans MS"/>
              <a:ea typeface="Comic Sans MS"/>
              <a:cs typeface="Comic Sans MS"/>
              <a:sym typeface="Comic Sans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solidFill>
                  <a:srgbClr val="7030A0"/>
                </a:solidFill>
                <a:latin typeface="Comic Sans MS" panose="030F0702030302020204" pitchFamily="66" charset="0"/>
              </a:rPr>
              <a:t>Send</a:t>
            </a:r>
            <a:endParaRPr dirty="0">
              <a:solidFill>
                <a:srgbClr val="7030A0"/>
              </a:solidFill>
              <a:latin typeface="Comic Sans MS" panose="030F0702030302020204" pitchFamily="66" charset="0"/>
            </a:endParaRPr>
          </a:p>
        </p:txBody>
      </p:sp>
      <p:sp>
        <p:nvSpPr>
          <p:cNvPr id="182" name="Google Shape;182;p34"/>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latin typeface="Comic Sans MS"/>
                <a:ea typeface="Comic Sans MS"/>
                <a:cs typeface="Comic Sans MS"/>
                <a:sym typeface="Comic Sans MS"/>
              </a:rPr>
              <a:t>Final prayer Loving God, Help us to work together to share what we have so that everyone has what they need. Help us to build a better world where each of us can become the best person we can be. Amen Leader: In the name of the Father, and of the Son, and of the Holy Spirit. </a:t>
            </a:r>
            <a:endParaRPr dirty="0">
              <a:latin typeface="Comic Sans MS"/>
              <a:ea typeface="Comic Sans MS"/>
              <a:cs typeface="Comic Sans MS"/>
              <a:sym typeface="Comic Sans MS"/>
            </a:endParaRPr>
          </a:p>
          <a:p>
            <a:pPr marL="0" lvl="0" indent="0" algn="l" rtl="0">
              <a:spcBef>
                <a:spcPts val="1200"/>
              </a:spcBef>
              <a:spcAft>
                <a:spcPts val="1200"/>
              </a:spcAft>
              <a:buNone/>
            </a:pPr>
            <a:r>
              <a:rPr lang="en-GB" dirty="0">
                <a:latin typeface="Comic Sans MS"/>
                <a:ea typeface="Comic Sans MS"/>
                <a:cs typeface="Comic Sans MS"/>
                <a:sym typeface="Comic Sans MS"/>
              </a:rPr>
              <a:t>All: Amen </a:t>
            </a:r>
            <a:endParaRPr dirty="0">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p:txBody>
      </p:sp>
      <p:sp>
        <p:nvSpPr>
          <p:cNvPr id="68" name="Google Shape;68;p1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200">
                <a:latin typeface="Comic Sans MS"/>
                <a:ea typeface="Comic Sans MS"/>
                <a:cs typeface="Comic Sans MS"/>
                <a:sym typeface="Comic Sans MS"/>
              </a:rPr>
              <a:t>Lord, I lift your name on high,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Lord, I love to sing your praises,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I’m so glad you’re in my life,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I’m so glad you came to save us.</a:t>
            </a:r>
            <a:endParaRPr sz="2200">
              <a:latin typeface="Comic Sans MS"/>
              <a:ea typeface="Comic Sans MS"/>
              <a:cs typeface="Comic Sans MS"/>
              <a:sym typeface="Comic Sans MS"/>
            </a:endParaRPr>
          </a:p>
          <a:p>
            <a:pPr marL="0" lvl="0" indent="0" algn="l" rtl="0">
              <a:spcBef>
                <a:spcPts val="1200"/>
              </a:spcBef>
              <a:spcAft>
                <a:spcPts val="12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Closing hymn</a:t>
            </a:r>
            <a:endParaRPr>
              <a:solidFill>
                <a:srgbClr val="9900FF"/>
              </a:solidFill>
              <a:latin typeface="Comic Sans MS"/>
              <a:ea typeface="Comic Sans MS"/>
              <a:cs typeface="Comic Sans MS"/>
              <a:sym typeface="Comic Sans MS"/>
            </a:endParaRPr>
          </a:p>
        </p:txBody>
      </p:sp>
      <p:sp>
        <p:nvSpPr>
          <p:cNvPr id="188" name="Google Shape;188;p3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a:latin typeface="Comic Sans MS"/>
                <a:ea typeface="Comic Sans MS"/>
                <a:cs typeface="Comic Sans MS"/>
                <a:sym typeface="Comic Sans MS"/>
              </a:rPr>
              <a:t>Wonderful Grace </a:t>
            </a:r>
            <a:endParaRPr>
              <a:latin typeface="Comic Sans MS"/>
              <a:ea typeface="Comic Sans MS"/>
              <a:cs typeface="Comic Sans MS"/>
              <a:sym typeface="Comic Sans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94" name="Google Shape;194;p36"/>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200">
                <a:latin typeface="Comic Sans MS"/>
                <a:ea typeface="Comic Sans MS"/>
                <a:cs typeface="Comic Sans MS"/>
                <a:sym typeface="Comic Sans MS"/>
              </a:rPr>
              <a:t>Wonderful grace, that gives what I don’t deserve,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Pays me what Christ has earned, then lets me go free.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Wonderful grace, that gives me the time to change,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Washes away the stains that once covered me. </a:t>
            </a:r>
            <a:endParaRPr sz="2200">
              <a:latin typeface="Comic Sans MS"/>
              <a:ea typeface="Comic Sans MS"/>
              <a:cs typeface="Comic Sans MS"/>
              <a:sym typeface="Comic Sans MS"/>
            </a:endParaRPr>
          </a:p>
          <a:p>
            <a:pPr marL="0" lvl="0" indent="0" algn="l" rtl="0">
              <a:spcBef>
                <a:spcPts val="1200"/>
              </a:spcBef>
              <a:spcAft>
                <a:spcPts val="12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200" name="Google Shape;200;p37"/>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200">
                <a:latin typeface="Comic Sans MS"/>
                <a:ea typeface="Comic Sans MS"/>
                <a:cs typeface="Comic Sans MS"/>
                <a:sym typeface="Comic Sans MS"/>
              </a:rPr>
              <a:t>CHORUS</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And all that I have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I lay at the feet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Of the wonderful Saviour who loves me.  </a:t>
            </a:r>
            <a:endParaRPr sz="2200">
              <a:latin typeface="Comic Sans MS"/>
              <a:ea typeface="Comic Sans MS"/>
              <a:cs typeface="Comic Sans MS"/>
              <a:sym typeface="Comic Sans MS"/>
            </a:endParaRPr>
          </a:p>
          <a:p>
            <a:pPr marL="0" lvl="0" indent="0" algn="l" rtl="0">
              <a:spcBef>
                <a:spcPts val="1200"/>
              </a:spcBef>
              <a:spcAft>
                <a:spcPts val="12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206" name="Google Shape;206;p38"/>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marL="0" lvl="0" indent="0" algn="l" rtl="0">
              <a:lnSpc>
                <a:spcPct val="95000"/>
              </a:lnSpc>
              <a:spcBef>
                <a:spcPts val="0"/>
              </a:spcBef>
              <a:spcAft>
                <a:spcPts val="0"/>
              </a:spcAft>
              <a:buClr>
                <a:schemeClr val="dk1"/>
              </a:buClr>
              <a:buSzPct val="50000"/>
              <a:buFont typeface="Arial"/>
              <a:buNone/>
            </a:pPr>
            <a:r>
              <a:rPr lang="en-GB" sz="2200">
                <a:latin typeface="Comic Sans MS"/>
                <a:ea typeface="Comic Sans MS"/>
                <a:cs typeface="Comic Sans MS"/>
                <a:sym typeface="Comic Sans MS"/>
              </a:rPr>
              <a:t>Wonderful love, that held in the face of death, </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ct val="50000"/>
              <a:buFont typeface="Arial"/>
              <a:buNone/>
            </a:pPr>
            <a:r>
              <a:rPr lang="en-GB" sz="2200">
                <a:latin typeface="Comic Sans MS"/>
                <a:ea typeface="Comic Sans MS"/>
                <a:cs typeface="Comic Sans MS"/>
                <a:sym typeface="Comic Sans MS"/>
              </a:rPr>
              <a:t>Breathed in its latest breath forgiveness for me. </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ct val="50000"/>
              <a:buFont typeface="Arial"/>
              <a:buNone/>
            </a:pPr>
            <a:r>
              <a:rPr lang="en-GB" sz="2200">
                <a:latin typeface="Comic Sans MS"/>
                <a:ea typeface="Comic Sans MS"/>
                <a:cs typeface="Comic Sans MS"/>
                <a:sym typeface="Comic Sans MS"/>
              </a:rPr>
              <a:t>Wonderful love, whose power can break every chain, </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ct val="50000"/>
              <a:buFont typeface="Arial"/>
              <a:buNone/>
            </a:pPr>
            <a:r>
              <a:rPr lang="en-GB" sz="2200">
                <a:latin typeface="Comic Sans MS"/>
                <a:ea typeface="Comic Sans MS"/>
                <a:cs typeface="Comic Sans MS"/>
                <a:sym typeface="Comic Sans MS"/>
              </a:rPr>
              <a:t>Giving us life again, setting us free. </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ct val="50000"/>
              <a:buFont typeface="Arial"/>
              <a:buNone/>
            </a:pP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ct val="50000"/>
              <a:buFont typeface="Arial"/>
              <a:buNone/>
            </a:pPr>
            <a:r>
              <a:rPr lang="en-GB" sz="2200">
                <a:latin typeface="Comic Sans MS"/>
                <a:ea typeface="Comic Sans MS"/>
                <a:cs typeface="Comic Sans MS"/>
                <a:sym typeface="Comic Sans MS"/>
              </a:rPr>
              <a:t>CHORUS x3</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ct val="50000"/>
              <a:buFont typeface="Arial"/>
              <a:buNone/>
            </a:pPr>
            <a:r>
              <a:rPr lang="en-GB" sz="2200">
                <a:latin typeface="Comic Sans MS"/>
                <a:ea typeface="Comic Sans MS"/>
                <a:cs typeface="Comic Sans MS"/>
                <a:sym typeface="Comic Sans MS"/>
              </a:rPr>
              <a:t>And all that I have I lay at the feet Of the wonderful Saviour who loves me. </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ct val="50000"/>
              <a:buFont typeface="Arial"/>
              <a:buNone/>
            </a:pPr>
            <a:r>
              <a:rPr lang="en-GB" sz="2200">
                <a:latin typeface="Comic Sans MS"/>
                <a:ea typeface="Comic Sans MS"/>
                <a:cs typeface="Comic Sans MS"/>
                <a:sym typeface="Comic Sans MS"/>
              </a:rPr>
              <a:t>(with optional harmony)</a:t>
            </a:r>
            <a:endParaRPr sz="2200">
              <a:latin typeface="Comic Sans MS"/>
              <a:ea typeface="Comic Sans MS"/>
              <a:cs typeface="Comic Sans MS"/>
              <a:sym typeface="Comic Sans MS"/>
            </a:endParaRPr>
          </a:p>
          <a:p>
            <a:pPr marL="0" lvl="0" indent="0" algn="l" rtl="0">
              <a:spcBef>
                <a:spcPts val="1200"/>
              </a:spcBef>
              <a:spcAft>
                <a:spcPts val="120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212" name="Google Shape;212;p39"/>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74" name="Google Shape;74;p16"/>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200">
                <a:latin typeface="Comic Sans MS"/>
                <a:ea typeface="Comic Sans MS"/>
                <a:cs typeface="Comic Sans MS"/>
                <a:sym typeface="Comic Sans MS"/>
              </a:rPr>
              <a:t>CHORUS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You came from heaven to earth to show the way,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From the earth to the cross, my debt to pay,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From the cross to the grave, from the grave to the sky,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Lord, I lift your name on high. </a:t>
            </a:r>
            <a:endParaRPr sz="2200">
              <a:latin typeface="Comic Sans MS"/>
              <a:ea typeface="Comic Sans MS"/>
              <a:cs typeface="Comic Sans MS"/>
              <a:sym typeface="Comic Sans MS"/>
            </a:endParaRPr>
          </a:p>
          <a:p>
            <a:pPr marL="0" lvl="0" indent="0" algn="l" rtl="0">
              <a:spcBef>
                <a:spcPts val="120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80" name="Google Shape;80;p17"/>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200">
                <a:latin typeface="Comic Sans MS"/>
                <a:ea typeface="Comic Sans MS"/>
                <a:cs typeface="Comic Sans MS"/>
                <a:sym typeface="Comic Sans MS"/>
              </a:rPr>
              <a:t>Lord, I lift your name on high,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Lord, I love to sing your praises,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I’m so glad you’re in my life, </a:t>
            </a:r>
            <a:endParaRPr sz="2200">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I’m so glad you came to save us.</a:t>
            </a:r>
            <a:endParaRPr sz="2200">
              <a:latin typeface="Comic Sans MS"/>
              <a:ea typeface="Comic Sans MS"/>
              <a:cs typeface="Comic Sans MS"/>
              <a:sym typeface="Comic Sans MS"/>
            </a:endParaRPr>
          </a:p>
          <a:p>
            <a:pPr marL="0" lvl="0" indent="0" algn="l" rtl="0">
              <a:spcBef>
                <a:spcPts val="1200"/>
              </a:spcBef>
              <a:spcAft>
                <a:spcPts val="12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86" name="Google Shape;86;p18"/>
          <p:cNvSpPr txBox="1">
            <a:spLocks noGrp="1"/>
          </p:cNvSpPr>
          <p:nvPr>
            <p:ph type="body" idx="1"/>
          </p:nvPr>
        </p:nvSpPr>
        <p:spPr>
          <a:prstGeom prst="rect">
            <a:avLst/>
          </a:prstGeom>
        </p:spPr>
        <p:txBody>
          <a:bodyPr spcFirstLastPara="1" wrap="square" lIns="91425" tIns="91425" rIns="91425" bIns="91425" anchor="t" anchorCtr="0">
            <a:normAutofit lnSpcReduction="10000"/>
          </a:bodyPr>
          <a:lstStyle/>
          <a:p>
            <a:pPr marL="0" lvl="0" indent="0" algn="l" rtl="0">
              <a:lnSpc>
                <a:spcPct val="95000"/>
              </a:lnSpc>
              <a:spcBef>
                <a:spcPts val="0"/>
              </a:spcBef>
              <a:spcAft>
                <a:spcPts val="0"/>
              </a:spcAft>
              <a:buClr>
                <a:schemeClr val="dk1"/>
              </a:buClr>
              <a:buSzPts val="1100"/>
              <a:buFont typeface="Arial"/>
              <a:buNone/>
            </a:pPr>
            <a:r>
              <a:rPr lang="en-GB" sz="2200">
                <a:latin typeface="Comic Sans MS"/>
                <a:ea typeface="Comic Sans MS"/>
                <a:cs typeface="Comic Sans MS"/>
                <a:sym typeface="Comic Sans MS"/>
              </a:rPr>
              <a:t>CHORUS x 2</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You came from heaven to earth to show the way, </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From the earth to the cross, my debt to pay, </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From the cross to the grave, from the grave to the sky, </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Lord, I lift your name on high. </a:t>
            </a:r>
            <a:endParaRPr sz="2200">
              <a:latin typeface="Comic Sans MS"/>
              <a:ea typeface="Comic Sans MS"/>
              <a:cs typeface="Comic Sans MS"/>
              <a:sym typeface="Comic Sans MS"/>
            </a:endParaRPr>
          </a:p>
          <a:p>
            <a:pPr marL="0" lvl="0" indent="0" algn="l" rtl="0">
              <a:lnSpc>
                <a:spcPct val="95000"/>
              </a:lnSpc>
              <a:spcBef>
                <a:spcPts val="1200"/>
              </a:spcBef>
              <a:spcAft>
                <a:spcPts val="0"/>
              </a:spcAft>
              <a:buClr>
                <a:schemeClr val="dk1"/>
              </a:buClr>
              <a:buSzPts val="1100"/>
              <a:buFont typeface="Arial"/>
              <a:buNone/>
            </a:pPr>
            <a:r>
              <a:rPr lang="en-GB" sz="2200">
                <a:latin typeface="Comic Sans MS"/>
                <a:ea typeface="Comic Sans MS"/>
                <a:cs typeface="Comic Sans MS"/>
                <a:sym typeface="Comic Sans MS"/>
              </a:rPr>
              <a:t>Lord, I lift your name on high. </a:t>
            </a:r>
            <a:endParaRPr sz="2200">
              <a:latin typeface="Comic Sans MS"/>
              <a:ea typeface="Comic Sans MS"/>
              <a:cs typeface="Comic Sans MS"/>
              <a:sym typeface="Comic Sans MS"/>
            </a:endParaRPr>
          </a:p>
          <a:p>
            <a:pPr marL="0" lvl="0" indent="0" algn="l" rtl="0">
              <a:lnSpc>
                <a:spcPct val="95000"/>
              </a:lnSpc>
              <a:spcBef>
                <a:spcPts val="1200"/>
              </a:spcBef>
              <a:spcAft>
                <a:spcPts val="1200"/>
              </a:spcAft>
              <a:buClr>
                <a:schemeClr val="dk1"/>
              </a:buClr>
              <a:buSzPts val="1100"/>
              <a:buFont typeface="Arial"/>
              <a:buNone/>
            </a:pPr>
            <a:r>
              <a:rPr lang="en-GB" sz="2200">
                <a:latin typeface="Comic Sans MS"/>
                <a:ea typeface="Comic Sans MS"/>
                <a:cs typeface="Comic Sans MS"/>
                <a:sym typeface="Comic Sans MS"/>
              </a:rPr>
              <a:t>Lord, I lift your name on high.</a:t>
            </a:r>
            <a:endParaRPr>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Sign of the Cross</a:t>
            </a:r>
            <a:endParaRPr>
              <a:solidFill>
                <a:srgbClr val="9900FF"/>
              </a:solidFill>
              <a:latin typeface="Comic Sans MS"/>
              <a:ea typeface="Comic Sans MS"/>
              <a:cs typeface="Comic Sans MS"/>
              <a:sym typeface="Comic Sans MS"/>
            </a:endParaRPr>
          </a:p>
        </p:txBody>
      </p:sp>
      <p:sp>
        <p:nvSpPr>
          <p:cNvPr id="92" name="Google Shape;92;p19"/>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latin typeface="Comic Sans MS"/>
                <a:ea typeface="Comic Sans MS"/>
                <a:cs typeface="Comic Sans MS"/>
                <a:sym typeface="Comic Sans MS"/>
              </a:rPr>
              <a:t>We begin our worship with a reminder that Jesus died and rose again for us and so we gather in the name of the Father, and of the Son, and of the Holy Spirit. </a:t>
            </a:r>
            <a:endParaRPr>
              <a:latin typeface="Comic Sans MS"/>
              <a:ea typeface="Comic Sans MS"/>
              <a:cs typeface="Comic Sans MS"/>
              <a:sym typeface="Comic Sans MS"/>
            </a:endParaRPr>
          </a:p>
          <a:p>
            <a:pPr marL="0" lvl="0" indent="0" algn="l" rtl="0">
              <a:spcBef>
                <a:spcPts val="1200"/>
              </a:spcBef>
              <a:spcAft>
                <a:spcPts val="1200"/>
              </a:spcAft>
              <a:buNone/>
            </a:pPr>
            <a:r>
              <a:rPr lang="en-GB">
                <a:latin typeface="Comic Sans MS"/>
                <a:ea typeface="Comic Sans MS"/>
                <a:cs typeface="Comic Sans MS"/>
                <a:sym typeface="Comic Sans MS"/>
              </a:rPr>
              <a:t>All: Amen </a:t>
            </a:r>
            <a:endParaRPr>
              <a:latin typeface="Comic Sans MS"/>
              <a:ea typeface="Comic Sans MS"/>
              <a:cs typeface="Comic Sans MS"/>
              <a:sym typeface="Comic Sans MS"/>
            </a:endParaRPr>
          </a:p>
        </p:txBody>
      </p:sp>
      <p:pic>
        <p:nvPicPr>
          <p:cNvPr id="1026" name="Picture 1" descr="Image result for stations of the cross clipart">
            <a:extLst>
              <a:ext uri="{FF2B5EF4-FFF2-40B4-BE49-F238E27FC236}">
                <a16:creationId xmlns:a16="http://schemas.microsoft.com/office/drawing/2014/main" id="{C643033D-6B2D-35E5-20A8-23D323A23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41" y="2019417"/>
            <a:ext cx="1343025"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Lent explained</a:t>
            </a:r>
            <a:endParaRPr>
              <a:solidFill>
                <a:srgbClr val="9900FF"/>
              </a:solidFill>
              <a:latin typeface="Comic Sans MS"/>
              <a:ea typeface="Comic Sans MS"/>
              <a:cs typeface="Comic Sans MS"/>
              <a:sym typeface="Comic Sans MS"/>
            </a:endParaRPr>
          </a:p>
        </p:txBody>
      </p:sp>
      <p:sp>
        <p:nvSpPr>
          <p:cNvPr id="98" name="Google Shape;98;p2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2100">
                <a:solidFill>
                  <a:srgbClr val="9900FF"/>
                </a:solidFill>
                <a:latin typeface="Comic Sans MS"/>
                <a:ea typeface="Comic Sans MS"/>
                <a:cs typeface="Comic Sans MS"/>
                <a:sym typeface="Comic Sans MS"/>
              </a:rPr>
              <a:t>Lent is a time when we pray, do kind things for other people, give up things and give to others, as we prepare to celebrate the great feast of Easter. For forty days, we accompany Jesus on his journey to Calvary and we see the mercy he shows towards others, despite his suffering. </a:t>
            </a:r>
            <a:endParaRPr sz="2100">
              <a:solidFill>
                <a:srgbClr val="9900FF"/>
              </a:solidFill>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04" name="Google Shape;104;p21"/>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100">
                <a:solidFill>
                  <a:srgbClr val="9900FF"/>
                </a:solidFill>
                <a:latin typeface="Comic Sans MS"/>
                <a:ea typeface="Comic Sans MS"/>
                <a:cs typeface="Comic Sans MS"/>
                <a:sym typeface="Comic Sans MS"/>
              </a:rPr>
              <a:t>Just as God shows mercy towards us, like Jesus, we try to show mercy to others. So, this Lent, we will take our Lenten journey alongside families around the world living in poverty, especially those who are suffering because of climate change. </a:t>
            </a:r>
            <a:endParaRPr sz="2100">
              <a:solidFill>
                <a:srgbClr val="9900FF"/>
              </a:solidFill>
              <a:latin typeface="Comic Sans MS"/>
              <a:ea typeface="Comic Sans MS"/>
              <a:cs typeface="Comic Sans MS"/>
              <a:sym typeface="Comic Sans MS"/>
            </a:endParaRPr>
          </a:p>
          <a:p>
            <a:pPr marL="0" lvl="0" indent="0" algn="l" rtl="0">
              <a:spcBef>
                <a:spcPts val="1200"/>
              </a:spcBef>
              <a:spcAft>
                <a:spcPts val="1200"/>
              </a:spcAft>
              <a:buNone/>
            </a:pPr>
            <a:endParaRPr/>
          </a:p>
        </p:txBody>
      </p:sp>
    </p:spTree>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0</TotalTime>
  <Words>1445</Words>
  <Application>Microsoft Office PowerPoint</Application>
  <PresentationFormat>On-screen Show (16:9)</PresentationFormat>
  <Paragraphs>87</Paragraphs>
  <Slides>34</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Comic Sans MS</vt:lpstr>
      <vt:lpstr>Gill Sans MT</vt:lpstr>
      <vt:lpstr>Gallery</vt:lpstr>
      <vt:lpstr>The Big Lent Swim Assembly  </vt:lpstr>
      <vt:lpstr>Gather</vt:lpstr>
      <vt:lpstr>PowerPoint Presentation</vt:lpstr>
      <vt:lpstr>PowerPoint Presentation</vt:lpstr>
      <vt:lpstr>PowerPoint Presentation</vt:lpstr>
      <vt:lpstr>PowerPoint Presentation</vt:lpstr>
      <vt:lpstr>Sign of the Cross</vt:lpstr>
      <vt:lpstr>Lent explained</vt:lpstr>
      <vt:lpstr>PowerPoint Presentation</vt:lpstr>
      <vt:lpstr>Opening prayer</vt:lpstr>
      <vt:lpstr>Word</vt:lpstr>
      <vt:lpstr>Response</vt:lpstr>
      <vt:lpstr>PowerPoint Presentation</vt:lpstr>
      <vt:lpstr>CAFOD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Lenten promises</vt:lpstr>
      <vt:lpstr>PowerPoint Presentation</vt:lpstr>
      <vt:lpstr>Prayers</vt:lpstr>
      <vt:lpstr>PowerPoint Presentation</vt:lpstr>
      <vt:lpstr>PowerPoint Presentation</vt:lpstr>
      <vt:lpstr>PowerPoint Presentation</vt:lpstr>
      <vt:lpstr>PowerPoint Presentation</vt:lpstr>
      <vt:lpstr>Send</vt:lpstr>
      <vt:lpstr>Closing hymn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Claire Earp - St Georges</dc:creator>
  <cp:lastModifiedBy>Claire Earp - St Georges</cp:lastModifiedBy>
  <cp:revision>1</cp:revision>
  <dcterms:modified xsi:type="dcterms:W3CDTF">2026-02-13T21:20:18Z</dcterms:modified>
</cp:coreProperties>
</file>