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4"/>
  </p:notesMasterIdLst>
  <p:sldIdLst>
    <p:sldId id="256" r:id="rId3"/>
    <p:sldId id="257" r:id="rId4"/>
    <p:sldId id="258" r:id="rId5"/>
    <p:sldId id="259" r:id="rId6"/>
    <p:sldId id="260" r:id="rId7"/>
    <p:sldId id="261" r:id="rId8"/>
    <p:sldId id="262" r:id="rId9"/>
    <p:sldId id="263" r:id="rId10"/>
    <p:sldId id="264" r:id="rId11"/>
    <p:sldId id="265" r:id="rId12"/>
    <p:sldId id="266" r:id="rId13"/>
  </p:sldIdLst>
  <p:sldSz cx="9144000" cy="5143500" type="screen16x9"/>
  <p:notesSz cx="6858000" cy="9144000"/>
  <p:embeddedFontLst>
    <p:embeddedFont>
      <p:font typeface="Lato" panose="020F0502020204030203" pitchFamily="34" charset="0"/>
      <p:regular r:id="rId15"/>
      <p:bold r:id="rId16"/>
      <p:italic r:id="rId17"/>
      <p:boldItalic r:id="rId18"/>
    </p:embeddedFont>
    <p:embeddedFont>
      <p:font typeface="Lobster" panose="00000500000000000000" pitchFamily="2" charset="0"/>
      <p:regular r:id="rId19"/>
    </p:embeddedFont>
    <p:embeddedFont>
      <p:font typeface="Montserrat" panose="000005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2904dbb1a2_3_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2904dbb1a2_3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2904dbb1a2_3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2904dbb1a2_3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2904dbb1a2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32904dbb1a2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2904dbb1a2_3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2904dbb1a2_3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2dc1fb9fc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2dc1fb9fc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2dc1fb9fce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2dc1fb9fce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2904dbb1a2_3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2904dbb1a2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2904dbb1a2_3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2904dbb1a2_3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2904dbb1a2_3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2904dbb1a2_3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2904dbb1a2_3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2904dbb1a2_3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4"/>
        <p:cNvGrpSpPr/>
        <p:nvPr/>
      </p:nvGrpSpPr>
      <p:grpSpPr>
        <a:xfrm>
          <a:off x="0" y="0"/>
          <a:ext cx="0" cy="0"/>
          <a:chOff x="0" y="0"/>
          <a:chExt cx="0" cy="0"/>
        </a:xfrm>
      </p:grpSpPr>
      <p:sp>
        <p:nvSpPr>
          <p:cNvPr id="135" name="Google Shape;13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6" name="Google Shape;13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7" name="Google Shape;13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
        <p:cNvGrpSpPr/>
        <p:nvPr/>
      </p:nvGrpSpPr>
      <p:grpSpPr>
        <a:xfrm>
          <a:off x="0" y="0"/>
          <a:ext cx="0" cy="0"/>
          <a:chOff x="0" y="0"/>
          <a:chExt cx="0" cy="0"/>
        </a:xfrm>
      </p:grpSpPr>
      <p:sp>
        <p:nvSpPr>
          <p:cNvPr id="139" name="Google Shape;13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0" name="Google Shape;14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 name="Google Shape;14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44" name="Google Shape;14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5"/>
        <p:cNvGrpSpPr/>
        <p:nvPr/>
      </p:nvGrpSpPr>
      <p:grpSpPr>
        <a:xfrm>
          <a:off x="0" y="0"/>
          <a:ext cx="0" cy="0"/>
          <a:chOff x="0" y="0"/>
          <a:chExt cx="0" cy="0"/>
        </a:xfrm>
      </p:grpSpPr>
      <p:sp>
        <p:nvSpPr>
          <p:cNvPr id="146" name="Google Shape;14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7" name="Google Shape;14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8" name="Google Shape;14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9" name="Google Shape;14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
        <p:cNvGrpSpPr/>
        <p:nvPr/>
      </p:nvGrpSpPr>
      <p:grpSpPr>
        <a:xfrm>
          <a:off x="0" y="0"/>
          <a:ext cx="0" cy="0"/>
          <a:chOff x="0" y="0"/>
          <a:chExt cx="0" cy="0"/>
        </a:xfrm>
      </p:grpSpPr>
      <p:sp>
        <p:nvSpPr>
          <p:cNvPr id="151" name="Google Shape;15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2" name="Google Shape;15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5" name="Google Shape;15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6" name="Google Shape;15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sp>
        <p:nvSpPr>
          <p:cNvPr id="158" name="Google Shape;15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59" name="Google Shape;15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0"/>
        <p:cNvGrpSpPr/>
        <p:nvPr/>
      </p:nvGrpSpPr>
      <p:grpSpPr>
        <a:xfrm>
          <a:off x="0" y="0"/>
          <a:ext cx="0" cy="0"/>
          <a:chOff x="0" y="0"/>
          <a:chExt cx="0" cy="0"/>
        </a:xfrm>
      </p:grpSpPr>
      <p:sp>
        <p:nvSpPr>
          <p:cNvPr id="161" name="Google Shape;16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63" name="Google Shape;16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4" name="Google Shape;16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5" name="Google Shape;16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6"/>
        <p:cNvGrpSpPr/>
        <p:nvPr/>
      </p:nvGrpSpPr>
      <p:grpSpPr>
        <a:xfrm>
          <a:off x="0" y="0"/>
          <a:ext cx="0" cy="0"/>
          <a:chOff x="0" y="0"/>
          <a:chExt cx="0" cy="0"/>
        </a:xfrm>
      </p:grpSpPr>
      <p:sp>
        <p:nvSpPr>
          <p:cNvPr id="167" name="Google Shape;16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68" name="Google Shape;16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9"/>
        <p:cNvGrpSpPr/>
        <p:nvPr/>
      </p:nvGrpSpPr>
      <p:grpSpPr>
        <a:xfrm>
          <a:off x="0" y="0"/>
          <a:ext cx="0" cy="0"/>
          <a:chOff x="0" y="0"/>
          <a:chExt cx="0" cy="0"/>
        </a:xfrm>
      </p:grpSpPr>
      <p:sp>
        <p:nvSpPr>
          <p:cNvPr id="170" name="Google Shape;17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71" name="Google Shape;17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72" name="Google Shape;17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3"/>
        <p:cNvGrpSpPr/>
        <p:nvPr/>
      </p:nvGrpSpPr>
      <p:grpSpPr>
        <a:xfrm>
          <a:off x="0" y="0"/>
          <a:ext cx="0" cy="0"/>
          <a:chOff x="0" y="0"/>
          <a:chExt cx="0" cy="0"/>
        </a:xfrm>
      </p:grpSpPr>
      <p:sp>
        <p:nvSpPr>
          <p:cNvPr id="174" name="Google Shape;17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0"/>
        <p:cNvGrpSpPr/>
        <p:nvPr/>
      </p:nvGrpSpPr>
      <p:grpSpPr>
        <a:xfrm>
          <a:off x="0" y="0"/>
          <a:ext cx="0" cy="0"/>
          <a:chOff x="0" y="0"/>
          <a:chExt cx="0" cy="0"/>
        </a:xfrm>
      </p:grpSpPr>
      <p:sp>
        <p:nvSpPr>
          <p:cNvPr id="131" name="Google Shape;13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32" name="Google Shape;13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33" name="Google Shape;13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6.gi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ctrTitle"/>
          </p:nvPr>
        </p:nvSpPr>
        <p:spPr>
          <a:xfrm>
            <a:off x="66450" y="0"/>
            <a:ext cx="9077700" cy="170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9400">
                <a:latin typeface="Lobster"/>
                <a:ea typeface="Lobster"/>
                <a:cs typeface="Lobster"/>
                <a:sym typeface="Lobster"/>
              </a:rPr>
              <a:t>Live simply</a:t>
            </a:r>
            <a:endParaRPr sz="9400">
              <a:latin typeface="Lobster"/>
              <a:ea typeface="Lobster"/>
              <a:cs typeface="Lobster"/>
              <a:sym typeface="Lobster"/>
            </a:endParaRPr>
          </a:p>
        </p:txBody>
      </p:sp>
      <p:sp>
        <p:nvSpPr>
          <p:cNvPr id="180" name="Google Shape;180;p25"/>
          <p:cNvSpPr txBox="1">
            <a:spLocks noGrp="1"/>
          </p:cNvSpPr>
          <p:nvPr>
            <p:ph type="subTitle" idx="1"/>
          </p:nvPr>
        </p:nvSpPr>
        <p:spPr>
          <a:xfrm>
            <a:off x="66450" y="1950050"/>
            <a:ext cx="5328900" cy="30729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GB" sz="2700">
                <a:latin typeface="Lobster"/>
                <a:ea typeface="Lobster"/>
                <a:cs typeface="Lobster"/>
                <a:sym typeface="Lobster"/>
              </a:rPr>
              <a:t>Hi, i’m Jack and I’m going to introduce</a:t>
            </a:r>
            <a:endParaRPr sz="2700">
              <a:latin typeface="Lobster"/>
              <a:ea typeface="Lobster"/>
              <a:cs typeface="Lobster"/>
              <a:sym typeface="Lobster"/>
            </a:endParaRPr>
          </a:p>
          <a:p>
            <a:pPr marL="0" lvl="0" indent="0" algn="l" rtl="0">
              <a:spcBef>
                <a:spcPts val="0"/>
              </a:spcBef>
              <a:spcAft>
                <a:spcPts val="0"/>
              </a:spcAft>
              <a:buNone/>
            </a:pPr>
            <a:r>
              <a:rPr lang="en-GB" sz="2700">
                <a:latin typeface="Lobster"/>
                <a:ea typeface="Lobster"/>
                <a:cs typeface="Lobster"/>
                <a:sym typeface="Lobster"/>
              </a:rPr>
              <a:t>You to our group and what we are going to talk about.Rayan is going to talk about pollution,litter and how it harms our environment.Anya and Benita will talk about how we can care for the world and Oliver will do the summary for you.</a:t>
            </a:r>
            <a:endParaRPr sz="2700">
              <a:latin typeface="Lobster"/>
              <a:ea typeface="Lobster"/>
              <a:cs typeface="Lobster"/>
              <a:sym typeface="Lobster"/>
            </a:endParaRPr>
          </a:p>
        </p:txBody>
      </p:sp>
      <p:pic>
        <p:nvPicPr>
          <p:cNvPr id="181" name="Google Shape;181;p25" descr="a person is cleaning a drain with a broom and a laundry basket (provided by Tenor)"/>
          <p:cNvPicPr preferRelativeResize="0"/>
          <p:nvPr/>
        </p:nvPicPr>
        <p:blipFill>
          <a:blip r:embed="rId3">
            <a:alphaModFix/>
          </a:blip>
          <a:stretch>
            <a:fillRect/>
          </a:stretch>
        </p:blipFill>
        <p:spPr>
          <a:xfrm>
            <a:off x="5547750" y="1856100"/>
            <a:ext cx="3443851" cy="3166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244" name="Google Shape;244;p34"/>
          <p:cNvSpPr txBox="1"/>
          <p:nvPr/>
        </p:nvSpPr>
        <p:spPr>
          <a:xfrm>
            <a:off x="362125" y="282925"/>
            <a:ext cx="8216100" cy="11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800">
                <a:solidFill>
                  <a:schemeClr val="dk1"/>
                </a:solidFill>
              </a:rPr>
              <a:t>How can we help?</a:t>
            </a:r>
            <a:endParaRPr sz="3800">
              <a:solidFill>
                <a:schemeClr val="dk1"/>
              </a:solidFill>
            </a:endParaRPr>
          </a:p>
          <a:p>
            <a:pPr marL="0" lvl="0" indent="0" algn="l" rtl="0">
              <a:spcBef>
                <a:spcPts val="0"/>
              </a:spcBef>
              <a:spcAft>
                <a:spcPts val="0"/>
              </a:spcAft>
              <a:buNone/>
            </a:pPr>
            <a:endParaRPr sz="2100">
              <a:solidFill>
                <a:schemeClr val="dk1"/>
              </a:solidFill>
            </a:endParaRPr>
          </a:p>
          <a:p>
            <a:pPr marL="0" lvl="0" indent="0" algn="l" rtl="0">
              <a:spcBef>
                <a:spcPts val="0"/>
              </a:spcBef>
              <a:spcAft>
                <a:spcPts val="0"/>
              </a:spcAft>
              <a:buNone/>
            </a:pPr>
            <a:r>
              <a:rPr lang="en-GB" sz="3400">
                <a:solidFill>
                  <a:schemeClr val="dk1"/>
                </a:solidFill>
              </a:rPr>
              <a:t>We can put waste in the right bins, litter pick, clean land and sea, not litter and not use plastic. We must start </a:t>
            </a:r>
            <a:r>
              <a:rPr lang="en-GB" sz="3400" b="1">
                <a:solidFill>
                  <a:schemeClr val="dk1"/>
                </a:solidFill>
              </a:rPr>
              <a:t>NOW</a:t>
            </a:r>
            <a:r>
              <a:rPr lang="en-GB" sz="3400">
                <a:solidFill>
                  <a:schemeClr val="dk1"/>
                </a:solidFill>
              </a:rPr>
              <a:t>.</a:t>
            </a:r>
            <a:endParaRPr sz="3400">
              <a:solidFill>
                <a:schemeClr val="dk1"/>
              </a:solidFill>
            </a:endParaRPr>
          </a:p>
        </p:txBody>
      </p:sp>
      <p:pic>
        <p:nvPicPr>
          <p:cNvPr id="245" name="Google Shape;245;p34"/>
          <p:cNvPicPr preferRelativeResize="0"/>
          <p:nvPr/>
        </p:nvPicPr>
        <p:blipFill>
          <a:blip r:embed="rId4">
            <a:alphaModFix/>
          </a:blip>
          <a:stretch>
            <a:fillRect/>
          </a:stretch>
        </p:blipFill>
        <p:spPr>
          <a:xfrm>
            <a:off x="922296" y="3457200"/>
            <a:ext cx="1428025" cy="1428025"/>
          </a:xfrm>
          <a:prstGeom prst="rect">
            <a:avLst/>
          </a:prstGeom>
          <a:noFill/>
          <a:ln>
            <a:noFill/>
          </a:ln>
        </p:spPr>
      </p:pic>
      <p:pic>
        <p:nvPicPr>
          <p:cNvPr id="246" name="Google Shape;246;p34"/>
          <p:cNvPicPr preferRelativeResize="0"/>
          <p:nvPr/>
        </p:nvPicPr>
        <p:blipFill>
          <a:blip r:embed="rId5">
            <a:alphaModFix/>
          </a:blip>
          <a:stretch>
            <a:fillRect/>
          </a:stretch>
        </p:blipFill>
        <p:spPr>
          <a:xfrm>
            <a:off x="3079898" y="3387338"/>
            <a:ext cx="2357526" cy="15677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250"/>
        <p:cNvGrpSpPr/>
        <p:nvPr/>
      </p:nvGrpSpPr>
      <p:grpSpPr>
        <a:xfrm>
          <a:off x="0" y="0"/>
          <a:ext cx="0" cy="0"/>
          <a:chOff x="0" y="0"/>
          <a:chExt cx="0" cy="0"/>
        </a:xfrm>
      </p:grpSpPr>
      <p:pic>
        <p:nvPicPr>
          <p:cNvPr id="251" name="Google Shape;251;p35"/>
          <p:cNvPicPr preferRelativeResize="0"/>
          <p:nvPr/>
        </p:nvPicPr>
        <p:blipFill>
          <a:blip r:embed="rId3">
            <a:alphaModFix/>
          </a:blip>
          <a:stretch>
            <a:fillRect/>
          </a:stretch>
        </p:blipFill>
        <p:spPr>
          <a:xfrm>
            <a:off x="5772475" y="76200"/>
            <a:ext cx="3279351" cy="4991100"/>
          </a:xfrm>
          <a:prstGeom prst="rect">
            <a:avLst/>
          </a:prstGeom>
          <a:noFill/>
          <a:ln>
            <a:noFill/>
          </a:ln>
        </p:spPr>
      </p:pic>
      <p:sp>
        <p:nvSpPr>
          <p:cNvPr id="252" name="Google Shape;252;p35"/>
          <p:cNvSpPr txBox="1"/>
          <p:nvPr/>
        </p:nvSpPr>
        <p:spPr>
          <a:xfrm>
            <a:off x="367000" y="224575"/>
            <a:ext cx="5176500" cy="45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dirty="0">
                <a:solidFill>
                  <a:schemeClr val="dk1"/>
                </a:solidFill>
                <a:latin typeface="Lobster"/>
                <a:ea typeface="Lobster"/>
                <a:cs typeface="Lobster"/>
                <a:sym typeface="Lobster"/>
              </a:rPr>
              <a:t>Let us say in the name of the Father, the Son and the Holy Spirit</a:t>
            </a:r>
            <a:endParaRPr sz="2500" dirty="0">
              <a:solidFill>
                <a:schemeClr val="dk1"/>
              </a:solidFill>
              <a:latin typeface="Lobster"/>
              <a:ea typeface="Lobster"/>
              <a:cs typeface="Lobster"/>
              <a:sym typeface="Lobster"/>
            </a:endParaRPr>
          </a:p>
          <a:p>
            <a:pPr marL="0" lvl="0" indent="0" algn="l" rtl="0">
              <a:spcBef>
                <a:spcPts val="0"/>
              </a:spcBef>
              <a:spcAft>
                <a:spcPts val="0"/>
              </a:spcAft>
              <a:buNone/>
            </a:pPr>
            <a:endParaRPr sz="2500" dirty="0">
              <a:solidFill>
                <a:schemeClr val="dk1"/>
              </a:solidFill>
              <a:latin typeface="Lobster"/>
              <a:ea typeface="Lobster"/>
              <a:cs typeface="Lobster"/>
              <a:sym typeface="Lobster"/>
            </a:endParaRPr>
          </a:p>
          <a:p>
            <a:pPr marL="0" lvl="0" indent="0" algn="l" rtl="0">
              <a:spcBef>
                <a:spcPts val="0"/>
              </a:spcBef>
              <a:spcAft>
                <a:spcPts val="0"/>
              </a:spcAft>
              <a:buNone/>
            </a:pPr>
            <a:r>
              <a:rPr lang="en-GB" sz="2500" dirty="0">
                <a:solidFill>
                  <a:schemeClr val="dk1"/>
                </a:solidFill>
                <a:latin typeface="Lobster"/>
                <a:ea typeface="Lobster"/>
                <a:cs typeface="Lobster"/>
                <a:sym typeface="Lobster"/>
              </a:rPr>
              <a:t>Dear St. Francis of Assisi </a:t>
            </a:r>
          </a:p>
          <a:p>
            <a:pPr marL="0" lvl="0" indent="0" algn="l" rtl="0">
              <a:spcBef>
                <a:spcPts val="0"/>
              </a:spcBef>
              <a:spcAft>
                <a:spcPts val="0"/>
              </a:spcAft>
              <a:buNone/>
            </a:pPr>
            <a:r>
              <a:rPr lang="en-GB" sz="2500" dirty="0">
                <a:solidFill>
                  <a:schemeClr val="dk1"/>
                </a:solidFill>
                <a:latin typeface="Lobster"/>
                <a:ea typeface="Lobster"/>
                <a:cs typeface="Lobster"/>
                <a:sym typeface="Lobster"/>
              </a:rPr>
              <a:t>Help us to care for the world and for other people. Support us on the journey we have to take for a better, safer and cleaner world!</a:t>
            </a:r>
            <a:endParaRPr sz="2500" dirty="0">
              <a:solidFill>
                <a:schemeClr val="dk1"/>
              </a:solidFill>
              <a:latin typeface="Lobster"/>
              <a:ea typeface="Lobster"/>
              <a:cs typeface="Lobster"/>
              <a:sym typeface="Lobster"/>
            </a:endParaRPr>
          </a:p>
          <a:p>
            <a:pPr marL="0" lvl="0" indent="0" algn="l" rtl="0">
              <a:spcBef>
                <a:spcPts val="0"/>
              </a:spcBef>
              <a:spcAft>
                <a:spcPts val="0"/>
              </a:spcAft>
              <a:buNone/>
            </a:pPr>
            <a:endParaRPr sz="2500" dirty="0">
              <a:solidFill>
                <a:schemeClr val="dk1"/>
              </a:solidFill>
              <a:latin typeface="Lobster"/>
              <a:ea typeface="Lobster"/>
              <a:cs typeface="Lobster"/>
              <a:sym typeface="Lobster"/>
            </a:endParaRPr>
          </a:p>
          <a:p>
            <a:pPr marL="0" lvl="0" indent="0" algn="l" rtl="0">
              <a:spcBef>
                <a:spcPts val="0"/>
              </a:spcBef>
              <a:spcAft>
                <a:spcPts val="0"/>
              </a:spcAft>
              <a:buNone/>
            </a:pPr>
            <a:endParaRPr sz="2500" dirty="0">
              <a:solidFill>
                <a:schemeClr val="dk1"/>
              </a:solidFill>
              <a:latin typeface="Lobster"/>
              <a:ea typeface="Lobster"/>
              <a:cs typeface="Lobster"/>
              <a:sym typeface="Lobster"/>
            </a:endParaRPr>
          </a:p>
          <a:p>
            <a:pPr marL="0" lvl="0" indent="0" algn="l" rtl="0">
              <a:spcBef>
                <a:spcPts val="0"/>
              </a:spcBef>
              <a:spcAft>
                <a:spcPts val="0"/>
              </a:spcAft>
              <a:buNone/>
            </a:pPr>
            <a:r>
              <a:rPr lang="en-GB" sz="3900" dirty="0">
                <a:solidFill>
                  <a:schemeClr val="dk1"/>
                </a:solidFill>
                <a:latin typeface="Lobster"/>
                <a:ea typeface="Lobster"/>
                <a:cs typeface="Lobster"/>
                <a:sym typeface="Lobster"/>
              </a:rPr>
              <a:t>AMEN</a:t>
            </a:r>
            <a:endParaRPr sz="3900" dirty="0">
              <a:solidFill>
                <a:schemeClr val="dk1"/>
              </a:solidFill>
              <a:latin typeface="Lobster"/>
              <a:ea typeface="Lobster"/>
              <a:cs typeface="Lobster"/>
              <a:sym typeface="Lobs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3140">
                <a:latin typeface="Lobster"/>
                <a:ea typeface="Lobster"/>
                <a:cs typeface="Lobster"/>
                <a:sym typeface="Lobster"/>
              </a:rPr>
              <a:t>Litter,Pollution and how it harms the planet</a:t>
            </a:r>
            <a:endParaRPr sz="3040">
              <a:latin typeface="Lobster"/>
              <a:ea typeface="Lobster"/>
              <a:cs typeface="Lobster"/>
              <a:sym typeface="Lobster"/>
            </a:endParaRPr>
          </a:p>
        </p:txBody>
      </p:sp>
      <p:sp>
        <p:nvSpPr>
          <p:cNvPr id="187" name="Google Shape;187;p26"/>
          <p:cNvSpPr txBox="1">
            <a:spLocks noGrp="1"/>
          </p:cNvSpPr>
          <p:nvPr>
            <p:ph type="body" idx="1"/>
          </p:nvPr>
        </p:nvSpPr>
        <p:spPr>
          <a:xfrm>
            <a:off x="350575" y="1227000"/>
            <a:ext cx="8725800" cy="38289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1200"/>
              </a:spcAft>
              <a:buNone/>
            </a:pPr>
            <a:r>
              <a:rPr lang="en-GB" sz="2900">
                <a:latin typeface="Lobster"/>
                <a:ea typeface="Lobster"/>
                <a:cs typeface="Lobster"/>
                <a:sym typeface="Lobster"/>
              </a:rPr>
              <a:t>Animals die every year because of litter,</a:t>
            </a:r>
            <a:r>
              <a:rPr lang="en-GB" sz="2500">
                <a:latin typeface="Lobster"/>
                <a:ea typeface="Lobster"/>
                <a:cs typeface="Lobster"/>
                <a:sym typeface="Lobster"/>
              </a:rPr>
              <a:t>t</a:t>
            </a:r>
            <a:r>
              <a:rPr lang="en-GB" sz="2700">
                <a:latin typeface="Lobster"/>
                <a:ea typeface="Lobster"/>
                <a:cs typeface="Lobster"/>
                <a:sym typeface="Lobster"/>
              </a:rPr>
              <a:t>his is a huge problem for our wildlife which may fill their stomachs with plastics and other rubbish, instead of energy-rich foods they need to survive. Plastics and similar culprits may cause choking, airway or stomach obstruction and can ultimately lead to death</a:t>
            </a:r>
            <a:r>
              <a:rPr lang="en-GB" sz="2700" u="sng">
                <a:latin typeface="Lobster"/>
                <a:ea typeface="Lobster"/>
                <a:cs typeface="Lobster"/>
                <a:sym typeface="Lobster"/>
              </a:rPr>
              <a:t>.</a:t>
            </a:r>
            <a:r>
              <a:rPr lang="en-GB" sz="2600">
                <a:latin typeface="Lobster"/>
                <a:ea typeface="Lobster"/>
                <a:cs typeface="Lobster"/>
                <a:sym typeface="Lobster"/>
              </a:rPr>
              <a:t>Air pollution is contamination of the indoor or outdoor environment by any chemical, physical or biological agent that modifies the atmosphere.</a:t>
            </a:r>
            <a:endParaRPr sz="4200" u="sng">
              <a:latin typeface="Lobster"/>
              <a:ea typeface="Lobster"/>
              <a:cs typeface="Lobster"/>
              <a:sym typeface="Lobst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73325" y="95875"/>
            <a:ext cx="8759100" cy="524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What you should do?</a:t>
            </a:r>
            <a:endParaRPr/>
          </a:p>
        </p:txBody>
      </p:sp>
      <p:sp>
        <p:nvSpPr>
          <p:cNvPr id="193" name="Google Shape;193;p27"/>
          <p:cNvSpPr txBox="1">
            <a:spLocks noGrp="1"/>
          </p:cNvSpPr>
          <p:nvPr>
            <p:ph type="body" idx="1"/>
          </p:nvPr>
        </p:nvSpPr>
        <p:spPr>
          <a:xfrm>
            <a:off x="73325" y="679600"/>
            <a:ext cx="8520600" cy="2721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3000">
                <a:solidFill>
                  <a:schemeClr val="accent2"/>
                </a:solidFill>
                <a:latin typeface="Lobster"/>
                <a:ea typeface="Lobster"/>
                <a:cs typeface="Lobster"/>
                <a:sym typeface="Lobster"/>
              </a:rPr>
              <a:t>As christians we should help look after this world.</a:t>
            </a:r>
            <a:r>
              <a:rPr lang="en-GB" sz="2900">
                <a:solidFill>
                  <a:schemeClr val="accent2"/>
                </a:solidFill>
                <a:latin typeface="Lobster"/>
                <a:ea typeface="Lobster"/>
                <a:cs typeface="Lobster"/>
                <a:sym typeface="Lobster"/>
              </a:rPr>
              <a:t>Just like St Francis of Assisi.Pope Francis said “The Climate is a common good ,belonging to all .” This means that we must work together to care for our world. So what are we waiting for ? Let's make a start !</a:t>
            </a:r>
            <a:endParaRPr sz="2900">
              <a:solidFill>
                <a:schemeClr val="accent2"/>
              </a:solidFill>
              <a:latin typeface="Lobster"/>
              <a:ea typeface="Lobster"/>
              <a:cs typeface="Lobster"/>
              <a:sym typeface="Lobster"/>
            </a:endParaRPr>
          </a:p>
        </p:txBody>
      </p:sp>
      <p:pic>
        <p:nvPicPr>
          <p:cNvPr id="194" name="Google Shape;194;p27"/>
          <p:cNvPicPr preferRelativeResize="0"/>
          <p:nvPr/>
        </p:nvPicPr>
        <p:blipFill>
          <a:blip r:embed="rId4">
            <a:alphaModFix/>
          </a:blip>
          <a:stretch>
            <a:fillRect/>
          </a:stretch>
        </p:blipFill>
        <p:spPr>
          <a:xfrm>
            <a:off x="7607725" y="3460225"/>
            <a:ext cx="1445375" cy="1426875"/>
          </a:xfrm>
          <a:prstGeom prst="rect">
            <a:avLst/>
          </a:prstGeom>
          <a:noFill/>
          <a:ln>
            <a:noFill/>
          </a:ln>
        </p:spPr>
      </p:pic>
      <p:pic>
        <p:nvPicPr>
          <p:cNvPr id="195" name="Google Shape;195;p27"/>
          <p:cNvPicPr preferRelativeResize="0"/>
          <p:nvPr/>
        </p:nvPicPr>
        <p:blipFill>
          <a:blip r:embed="rId5">
            <a:alphaModFix/>
          </a:blip>
          <a:stretch>
            <a:fillRect/>
          </a:stretch>
        </p:blipFill>
        <p:spPr>
          <a:xfrm>
            <a:off x="2294788" y="3460225"/>
            <a:ext cx="2348964" cy="1426875"/>
          </a:xfrm>
          <a:prstGeom prst="rect">
            <a:avLst/>
          </a:prstGeom>
          <a:noFill/>
          <a:ln>
            <a:noFill/>
          </a:ln>
        </p:spPr>
      </p:pic>
      <p:pic>
        <p:nvPicPr>
          <p:cNvPr id="196" name="Google Shape;196;p27"/>
          <p:cNvPicPr preferRelativeResize="0"/>
          <p:nvPr/>
        </p:nvPicPr>
        <p:blipFill>
          <a:blip r:embed="rId6">
            <a:alphaModFix/>
          </a:blip>
          <a:stretch>
            <a:fillRect/>
          </a:stretch>
        </p:blipFill>
        <p:spPr>
          <a:xfrm>
            <a:off x="73325" y="3460225"/>
            <a:ext cx="1960350" cy="1426875"/>
          </a:xfrm>
          <a:prstGeom prst="rect">
            <a:avLst/>
          </a:prstGeom>
          <a:noFill/>
          <a:ln>
            <a:noFill/>
          </a:ln>
        </p:spPr>
      </p:pic>
      <p:pic>
        <p:nvPicPr>
          <p:cNvPr id="197" name="Google Shape;197;p27"/>
          <p:cNvPicPr preferRelativeResize="0"/>
          <p:nvPr/>
        </p:nvPicPr>
        <p:blipFill>
          <a:blip r:embed="rId7">
            <a:alphaModFix/>
          </a:blip>
          <a:stretch>
            <a:fillRect/>
          </a:stretch>
        </p:blipFill>
        <p:spPr>
          <a:xfrm>
            <a:off x="5001772" y="3460225"/>
            <a:ext cx="2247940" cy="1426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8"/>
          <p:cNvPicPr preferRelativeResize="0"/>
          <p:nvPr/>
        </p:nvPicPr>
        <p:blipFill>
          <a:blip r:embed="rId3">
            <a:alphaModFix/>
          </a:blip>
          <a:stretch>
            <a:fillRect/>
          </a:stretch>
        </p:blipFill>
        <p:spPr>
          <a:xfrm>
            <a:off x="152400" y="152400"/>
            <a:ext cx="8839198" cy="47955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9"/>
          <p:cNvPicPr preferRelativeResize="0"/>
          <p:nvPr/>
        </p:nvPicPr>
        <p:blipFill>
          <a:blip r:embed="rId3">
            <a:alphaModFix/>
          </a:blip>
          <a:stretch>
            <a:fillRect/>
          </a:stretch>
        </p:blipFill>
        <p:spPr>
          <a:xfrm>
            <a:off x="0" y="152400"/>
            <a:ext cx="3171724" cy="2625874"/>
          </a:xfrm>
          <a:prstGeom prst="rect">
            <a:avLst/>
          </a:prstGeom>
          <a:noFill/>
          <a:ln>
            <a:noFill/>
          </a:ln>
        </p:spPr>
      </p:pic>
      <p:pic>
        <p:nvPicPr>
          <p:cNvPr id="208" name="Google Shape;208;p29"/>
          <p:cNvPicPr preferRelativeResize="0"/>
          <p:nvPr/>
        </p:nvPicPr>
        <p:blipFill>
          <a:blip r:embed="rId4">
            <a:alphaModFix/>
          </a:blip>
          <a:stretch>
            <a:fillRect/>
          </a:stretch>
        </p:blipFill>
        <p:spPr>
          <a:xfrm>
            <a:off x="3171725" y="152388"/>
            <a:ext cx="3171724" cy="3171749"/>
          </a:xfrm>
          <a:prstGeom prst="rect">
            <a:avLst/>
          </a:prstGeom>
          <a:noFill/>
          <a:ln>
            <a:noFill/>
          </a:ln>
        </p:spPr>
      </p:pic>
      <p:pic>
        <p:nvPicPr>
          <p:cNvPr id="209" name="Google Shape;209;p29"/>
          <p:cNvPicPr preferRelativeResize="0"/>
          <p:nvPr/>
        </p:nvPicPr>
        <p:blipFill>
          <a:blip r:embed="rId5">
            <a:alphaModFix/>
          </a:blip>
          <a:stretch>
            <a:fillRect/>
          </a:stretch>
        </p:blipFill>
        <p:spPr>
          <a:xfrm>
            <a:off x="6343449" y="152388"/>
            <a:ext cx="3010649" cy="3010649"/>
          </a:xfrm>
          <a:prstGeom prst="rect">
            <a:avLst/>
          </a:prstGeom>
          <a:noFill/>
          <a:ln>
            <a:noFill/>
          </a:ln>
        </p:spPr>
      </p:pic>
      <p:sp>
        <p:nvSpPr>
          <p:cNvPr id="2" name="Oval 1">
            <a:extLst>
              <a:ext uri="{FF2B5EF4-FFF2-40B4-BE49-F238E27FC236}">
                <a16:creationId xmlns:a16="http://schemas.microsoft.com/office/drawing/2014/main" id="{72FBBF72-BC82-E1D4-50EF-8BD39F3D1200}"/>
              </a:ext>
            </a:extLst>
          </p:cNvPr>
          <p:cNvSpPr/>
          <p:nvPr/>
        </p:nvSpPr>
        <p:spPr>
          <a:xfrm>
            <a:off x="1353015" y="1077951"/>
            <a:ext cx="319668" cy="4609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3FCC816C-E1F7-BC1F-5D0F-73716CB5B166}"/>
              </a:ext>
            </a:extLst>
          </p:cNvPr>
          <p:cNvSpPr/>
          <p:nvPr/>
        </p:nvSpPr>
        <p:spPr>
          <a:xfrm>
            <a:off x="6623824" y="1077951"/>
            <a:ext cx="223025" cy="4609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EACC8F81-A20A-A2EA-0B93-07A88174983B}"/>
              </a:ext>
            </a:extLst>
          </p:cNvPr>
          <p:cNvSpPr/>
          <p:nvPr/>
        </p:nvSpPr>
        <p:spPr>
          <a:xfrm>
            <a:off x="7225990" y="1375317"/>
            <a:ext cx="223025" cy="3494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79BF202F-06CA-2784-B8B3-B34C60D0B2D5}"/>
              </a:ext>
            </a:extLst>
          </p:cNvPr>
          <p:cNvSpPr/>
          <p:nvPr/>
        </p:nvSpPr>
        <p:spPr>
          <a:xfrm>
            <a:off x="9025054" y="1910576"/>
            <a:ext cx="329044" cy="50552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pic>
        <p:nvPicPr>
          <p:cNvPr id="215" name="Google Shape;215;p30" descr="curved, bridge, middle, foreset, black, stone ark, mirrored, water ..."/>
          <p:cNvPicPr preferRelativeResize="0"/>
          <p:nvPr/>
        </p:nvPicPr>
        <p:blipFill>
          <a:blip r:embed="rId3">
            <a:alphaModFix/>
          </a:blip>
          <a:stretch>
            <a:fillRect/>
          </a:stretch>
        </p:blipFill>
        <p:spPr>
          <a:xfrm>
            <a:off x="0" y="0"/>
            <a:ext cx="9060000" cy="5143500"/>
          </a:xfrm>
          <a:prstGeom prst="rect">
            <a:avLst/>
          </a:prstGeom>
          <a:noFill/>
          <a:ln>
            <a:noFill/>
          </a:ln>
        </p:spPr>
      </p:pic>
      <p:sp>
        <p:nvSpPr>
          <p:cNvPr id="216" name="Google Shape;216;p30"/>
          <p:cNvSpPr txBox="1">
            <a:spLocks noGrp="1"/>
          </p:cNvSpPr>
          <p:nvPr>
            <p:ph type="body" idx="1"/>
          </p:nvPr>
        </p:nvSpPr>
        <p:spPr>
          <a:xfrm>
            <a:off x="169800" y="1483775"/>
            <a:ext cx="8166600" cy="36597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605"/>
              <a:buNone/>
            </a:pPr>
            <a:r>
              <a:rPr lang="en-GB" sz="2805">
                <a:latin typeface="Lobster"/>
                <a:ea typeface="Lobster"/>
                <a:cs typeface="Lobster"/>
                <a:sym typeface="Lobster"/>
              </a:rPr>
              <a:t>People</a:t>
            </a:r>
            <a:r>
              <a:rPr lang="en-GB" sz="3080">
                <a:latin typeface="Lobster"/>
                <a:ea typeface="Lobster"/>
                <a:cs typeface="Lobster"/>
                <a:sym typeface="Lobster"/>
              </a:rPr>
              <a:t> </a:t>
            </a:r>
            <a:r>
              <a:rPr lang="en-GB" sz="2860">
                <a:latin typeface="Lobster"/>
                <a:ea typeface="Lobster"/>
                <a:cs typeface="Lobster"/>
                <a:sym typeface="Lobster"/>
              </a:rPr>
              <a:t>on our world are damaging all habitats of animals leaving them homeless. Climate change is the main cause that harms this world.</a:t>
            </a:r>
            <a:endParaRPr sz="2860">
              <a:latin typeface="Lobster"/>
              <a:ea typeface="Lobster"/>
              <a:cs typeface="Lobster"/>
              <a:sym typeface="Lobster"/>
            </a:endParaRPr>
          </a:p>
          <a:p>
            <a:pPr marL="0" lvl="0" indent="0" algn="l" rtl="0">
              <a:lnSpc>
                <a:spcPct val="105000"/>
              </a:lnSpc>
              <a:spcBef>
                <a:spcPts val="1200"/>
              </a:spcBef>
              <a:spcAft>
                <a:spcPts val="0"/>
              </a:spcAft>
              <a:buSzPts val="605"/>
              <a:buNone/>
            </a:pPr>
            <a:r>
              <a:rPr lang="en-GB" sz="2860">
                <a:latin typeface="Lobster"/>
                <a:ea typeface="Lobster"/>
                <a:cs typeface="Lobster"/>
                <a:sym typeface="Lobster"/>
              </a:rPr>
              <a:t>Animals may try to cross highways and be hit by cars, or wonder into farmland or towns where they have to be killed in self defence as mankind have built towns to live in where animals used to live</a:t>
            </a:r>
            <a:r>
              <a:rPr lang="en-GB" sz="1665">
                <a:latin typeface="Lobster"/>
                <a:ea typeface="Lobster"/>
                <a:cs typeface="Lobster"/>
                <a:sym typeface="Lobster"/>
              </a:rPr>
              <a:t>.</a:t>
            </a:r>
            <a:endParaRPr sz="1665">
              <a:latin typeface="Lobster"/>
              <a:ea typeface="Lobster"/>
              <a:cs typeface="Lobster"/>
              <a:sym typeface="Lobster"/>
            </a:endParaRPr>
          </a:p>
          <a:p>
            <a:pPr marL="0" lvl="0" indent="0" algn="l" rtl="0">
              <a:lnSpc>
                <a:spcPct val="105000"/>
              </a:lnSpc>
              <a:spcBef>
                <a:spcPts val="1200"/>
              </a:spcBef>
              <a:spcAft>
                <a:spcPts val="0"/>
              </a:spcAft>
              <a:buSzPts val="605"/>
              <a:buNone/>
            </a:pPr>
            <a:endParaRPr sz="1565">
              <a:latin typeface="Lobster"/>
              <a:ea typeface="Lobster"/>
              <a:cs typeface="Lobster"/>
              <a:sym typeface="Lobster"/>
            </a:endParaRPr>
          </a:p>
          <a:p>
            <a:pPr marL="0" lvl="0" indent="0" algn="l" rtl="0">
              <a:lnSpc>
                <a:spcPct val="105000"/>
              </a:lnSpc>
              <a:spcBef>
                <a:spcPts val="1200"/>
              </a:spcBef>
              <a:spcAft>
                <a:spcPts val="1200"/>
              </a:spcAft>
              <a:buSzPts val="605"/>
              <a:buNone/>
            </a:pPr>
            <a:endParaRPr sz="715"/>
          </a:p>
        </p:txBody>
      </p:sp>
      <p:sp>
        <p:nvSpPr>
          <p:cNvPr id="217" name="Google Shape;217;p30"/>
          <p:cNvSpPr txBox="1"/>
          <p:nvPr/>
        </p:nvSpPr>
        <p:spPr>
          <a:xfrm>
            <a:off x="4656000" y="2475900"/>
            <a:ext cx="114900" cy="11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lt1"/>
              </a:solidFill>
              <a:latin typeface="Lato"/>
              <a:ea typeface="Lato"/>
              <a:cs typeface="Lato"/>
              <a:sym typeface="Lato"/>
            </a:endParaRPr>
          </a:p>
        </p:txBody>
      </p:sp>
      <p:sp>
        <p:nvSpPr>
          <p:cNvPr id="218" name="Google Shape;218;p30"/>
          <p:cNvSpPr txBox="1"/>
          <p:nvPr/>
        </p:nvSpPr>
        <p:spPr>
          <a:xfrm>
            <a:off x="169800" y="569675"/>
            <a:ext cx="6392400" cy="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900">
                <a:solidFill>
                  <a:schemeClr val="lt1"/>
                </a:solidFill>
                <a:latin typeface="Lobster"/>
                <a:ea typeface="Lobster"/>
                <a:cs typeface="Lobster"/>
                <a:sym typeface="Lobster"/>
              </a:rPr>
              <a:t>Threats to habitats and species</a:t>
            </a:r>
            <a:endParaRPr sz="3900">
              <a:solidFill>
                <a:schemeClr val="lt1"/>
              </a:solidFill>
              <a:latin typeface="Lobster"/>
              <a:ea typeface="Lobster"/>
              <a:cs typeface="Lobster"/>
              <a:sym typeface="Lobst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460100" y="452675"/>
            <a:ext cx="8520600" cy="4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120">
                <a:solidFill>
                  <a:schemeClr val="lt1"/>
                </a:solidFill>
                <a:latin typeface="Lobster"/>
                <a:ea typeface="Lobster"/>
                <a:cs typeface="Lobster"/>
                <a:sym typeface="Lobster"/>
              </a:rPr>
              <a:t>Endangered fish</a:t>
            </a:r>
            <a:endParaRPr sz="3120">
              <a:solidFill>
                <a:schemeClr val="lt1"/>
              </a:solidFill>
              <a:latin typeface="Lobster"/>
              <a:ea typeface="Lobster"/>
              <a:cs typeface="Lobster"/>
              <a:sym typeface="Lobster"/>
            </a:endParaRPr>
          </a:p>
        </p:txBody>
      </p:sp>
      <p:sp>
        <p:nvSpPr>
          <p:cNvPr id="224" name="Google Shape;224;p31"/>
          <p:cNvSpPr txBox="1">
            <a:spLocks noGrp="1"/>
          </p:cNvSpPr>
          <p:nvPr>
            <p:ph type="body" idx="1"/>
          </p:nvPr>
        </p:nvSpPr>
        <p:spPr>
          <a:xfrm>
            <a:off x="311700" y="1216550"/>
            <a:ext cx="8520600" cy="3361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2700">
                <a:solidFill>
                  <a:schemeClr val="lt1"/>
                </a:solidFill>
                <a:latin typeface="Lobster"/>
                <a:ea typeface="Lobster"/>
                <a:cs typeface="Lobster"/>
                <a:sym typeface="Lobster"/>
              </a:rPr>
              <a:t>Europe's biodiversity continues to be shaped by human activities. Pollution of air water and soil also impacts most habitats and species . Climate change leads to sea levels rising . Pollution doesn't just affect fish, it also affects corals too. Over the past century, habitat loss has been the most common cause of extinction for fish in the United States.Did you know   NOAA Fisheries has jurisdiction over 165 endangered and threatened marine species ( 80 endangered , 85 threatened )?</a:t>
            </a:r>
            <a:endParaRPr sz="2700">
              <a:solidFill>
                <a:srgbClr val="FF00FF"/>
              </a:solidFill>
              <a:latin typeface="Lobster"/>
              <a:ea typeface="Lobster"/>
              <a:cs typeface="Lobster"/>
              <a:sym typeface="Lobst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
        <p:nvSpPr>
          <p:cNvPr id="229" name="Google Shape;229;p32"/>
          <p:cNvSpPr txBox="1"/>
          <p:nvPr/>
        </p:nvSpPr>
        <p:spPr>
          <a:xfrm>
            <a:off x="480975" y="571500"/>
            <a:ext cx="3802500" cy="74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b="1">
              <a:solidFill>
                <a:schemeClr val="dk2"/>
              </a:solidFill>
            </a:endParaRPr>
          </a:p>
        </p:txBody>
      </p:sp>
      <p:sp>
        <p:nvSpPr>
          <p:cNvPr id="230" name="Google Shape;230;p32"/>
          <p:cNvSpPr txBox="1"/>
          <p:nvPr/>
        </p:nvSpPr>
        <p:spPr>
          <a:xfrm>
            <a:off x="311225" y="520575"/>
            <a:ext cx="5347200" cy="112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800">
                <a:solidFill>
                  <a:schemeClr val="dk1"/>
                </a:solidFill>
              </a:rPr>
              <a:t>Rubbish and Pollution</a:t>
            </a:r>
            <a:endParaRPr sz="3800">
              <a:solidFill>
                <a:schemeClr val="dk1"/>
              </a:solidFill>
            </a:endParaRPr>
          </a:p>
        </p:txBody>
      </p:sp>
      <p:sp>
        <p:nvSpPr>
          <p:cNvPr id="231" name="Google Shape;231;p32"/>
          <p:cNvSpPr txBox="1"/>
          <p:nvPr/>
        </p:nvSpPr>
        <p:spPr>
          <a:xfrm>
            <a:off x="192450" y="1318500"/>
            <a:ext cx="8759100" cy="32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p>
          <a:p>
            <a:pPr marL="0" lvl="0" indent="0" algn="l" rtl="0">
              <a:spcBef>
                <a:spcPts val="0"/>
              </a:spcBef>
              <a:spcAft>
                <a:spcPts val="0"/>
              </a:spcAft>
              <a:buNone/>
            </a:pPr>
            <a:r>
              <a:rPr lang="en-GB" sz="2500"/>
              <a:t>Did you know? People tend to get in car accidents trying to avoid litter on the road. Another consequence of littering is that many animals get wounded and cut by wrongly disposed glass. Litter and pollution intoxicates our plants that we eat, this can intoxicate our bodies!</a:t>
            </a:r>
            <a:endParaRPr sz="25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sp>
        <p:nvSpPr>
          <p:cNvPr id="236" name="Google Shape;236;p33"/>
          <p:cNvSpPr txBox="1"/>
          <p:nvPr/>
        </p:nvSpPr>
        <p:spPr>
          <a:xfrm>
            <a:off x="396100" y="333850"/>
            <a:ext cx="8640300" cy="98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800">
                <a:solidFill>
                  <a:schemeClr val="lt1"/>
                </a:solidFill>
              </a:rPr>
              <a:t>What should us Christians do?</a:t>
            </a:r>
            <a:endParaRPr sz="3800">
              <a:solidFill>
                <a:schemeClr val="lt1"/>
              </a:solidFill>
            </a:endParaRPr>
          </a:p>
        </p:txBody>
      </p:sp>
      <p:sp>
        <p:nvSpPr>
          <p:cNvPr id="237" name="Google Shape;237;p33"/>
          <p:cNvSpPr txBox="1"/>
          <p:nvPr/>
        </p:nvSpPr>
        <p:spPr>
          <a:xfrm>
            <a:off x="396100" y="1216550"/>
            <a:ext cx="8419800" cy="15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chemeClr val="lt1"/>
                </a:solidFill>
              </a:rPr>
              <a:t>As Christians, we should take action like Jesus would and spread the word. We must think of the other, poorer people in our global family</a:t>
            </a:r>
            <a:endParaRPr sz="3000">
              <a:solidFill>
                <a:schemeClr val="lt1"/>
              </a:solidFill>
            </a:endParaRPr>
          </a:p>
        </p:txBody>
      </p:sp>
      <p:pic>
        <p:nvPicPr>
          <p:cNvPr id="238" name="Google Shape;238;p33"/>
          <p:cNvPicPr preferRelativeResize="0"/>
          <p:nvPr/>
        </p:nvPicPr>
        <p:blipFill>
          <a:blip r:embed="rId4">
            <a:alphaModFix/>
          </a:blip>
          <a:stretch>
            <a:fillRect/>
          </a:stretch>
        </p:blipFill>
        <p:spPr>
          <a:xfrm>
            <a:off x="3257550" y="3177063"/>
            <a:ext cx="2628900" cy="1743075"/>
          </a:xfrm>
          <a:prstGeom prst="rect">
            <a:avLst/>
          </a:prstGeom>
          <a:noFill/>
          <a:ln>
            <a:noFill/>
          </a:ln>
        </p:spPr>
      </p:pic>
      <p:pic>
        <p:nvPicPr>
          <p:cNvPr id="239" name="Google Shape;239;p33" descr="a picture of a woman with a quote from luke 1:37 (provided by Tenor)"/>
          <p:cNvPicPr preferRelativeResize="0"/>
          <p:nvPr/>
        </p:nvPicPr>
        <p:blipFill>
          <a:blip r:embed="rId5">
            <a:alphaModFix/>
          </a:blip>
          <a:stretch>
            <a:fillRect/>
          </a:stretch>
        </p:blipFill>
        <p:spPr>
          <a:xfrm>
            <a:off x="6713700" y="3118788"/>
            <a:ext cx="1859650" cy="1859650"/>
          </a:xfrm>
          <a:prstGeom prst="rect">
            <a:avLst/>
          </a:prstGeom>
          <a:noFill/>
          <a:ln>
            <a:noFill/>
          </a:ln>
        </p:spPr>
      </p:pic>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546</Words>
  <Application>Microsoft Office PowerPoint</Application>
  <PresentationFormat>On-screen Show (16:9)</PresentationFormat>
  <Paragraphs>27</Paragraphs>
  <Slides>11</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Lobster</vt:lpstr>
      <vt:lpstr>Montserrat</vt:lpstr>
      <vt:lpstr>Arial</vt:lpstr>
      <vt:lpstr>Lato</vt:lpstr>
      <vt:lpstr>Focus</vt:lpstr>
      <vt:lpstr>Simple Light</vt:lpstr>
      <vt:lpstr>Live simply</vt:lpstr>
      <vt:lpstr>Litter,Pollution and how it harms the planet</vt:lpstr>
      <vt:lpstr>What you should do?</vt:lpstr>
      <vt:lpstr>PowerPoint Presentation</vt:lpstr>
      <vt:lpstr>PowerPoint Presentation</vt:lpstr>
      <vt:lpstr>PowerPoint Presentation</vt:lpstr>
      <vt:lpstr>Endangered fish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Katarzyna Droba - St Georges</dc:creator>
  <cp:lastModifiedBy>Claire Earp - St Georges</cp:lastModifiedBy>
  <cp:revision>2</cp:revision>
  <dcterms:modified xsi:type="dcterms:W3CDTF">2025-02-27T13:39:41Z</dcterms:modified>
</cp:coreProperties>
</file>