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8" r:id="rId2"/>
    <p:sldId id="261" r:id="rId3"/>
    <p:sldId id="260" r:id="rId4"/>
    <p:sldId id="259" r:id="rId5"/>
    <p:sldId id="263" r:id="rId6"/>
    <p:sldId id="262" r:id="rId7"/>
    <p:sldId id="265" r:id="rId8"/>
    <p:sldId id="264" r:id="rId9"/>
    <p:sldId id="269" r:id="rId10"/>
    <p:sldId id="267" r:id="rId11"/>
    <p:sldId id="268" r:id="rId12"/>
    <p:sldId id="270" r:id="rId13"/>
    <p:sldId id="266" r:id="rId14"/>
    <p:sldId id="273" r:id="rId15"/>
    <p:sldId id="272" r:id="rId16"/>
    <p:sldId id="276" r:id="rId17"/>
    <p:sldId id="275" r:id="rId18"/>
    <p:sldId id="274" r:id="rId19"/>
    <p:sldId id="271" r:id="rId20"/>
    <p:sldId id="278" r:id="rId21"/>
    <p:sldId id="277" r:id="rId22"/>
    <p:sldId id="282" r:id="rId23"/>
    <p:sldId id="288" r:id="rId24"/>
    <p:sldId id="287" r:id="rId25"/>
    <p:sldId id="286" r:id="rId26"/>
    <p:sldId id="285" r:id="rId27"/>
    <p:sldId id="283" r:id="rId28"/>
    <p:sldId id="284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7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6" r:id="rId45"/>
    <p:sldId id="308" r:id="rId46"/>
    <p:sldId id="304" r:id="rId47"/>
    <p:sldId id="305" r:id="rId48"/>
    <p:sldId id="310" r:id="rId49"/>
    <p:sldId id="307" r:id="rId50"/>
    <p:sldId id="309" r:id="rId51"/>
    <p:sldId id="314" r:id="rId52"/>
    <p:sldId id="313" r:id="rId53"/>
    <p:sldId id="312" r:id="rId54"/>
    <p:sldId id="311" r:id="rId55"/>
    <p:sldId id="316" r:id="rId56"/>
    <p:sldId id="315" r:id="rId57"/>
    <p:sldId id="318" r:id="rId58"/>
    <p:sldId id="317" r:id="rId59"/>
    <p:sldId id="319" r:id="rId60"/>
    <p:sldId id="320" r:id="rId61"/>
    <p:sldId id="321" r:id="rId62"/>
    <p:sldId id="322" r:id="rId63"/>
    <p:sldId id="326" r:id="rId64"/>
    <p:sldId id="281" r:id="rId65"/>
    <p:sldId id="325" r:id="rId66"/>
    <p:sldId id="324" r:id="rId67"/>
    <p:sldId id="323" r:id="rId68"/>
    <p:sldId id="330" r:id="rId69"/>
    <p:sldId id="329" r:id="rId70"/>
    <p:sldId id="328" r:id="rId71"/>
    <p:sldId id="334" r:id="rId72"/>
    <p:sldId id="335" r:id="rId73"/>
    <p:sldId id="333" r:id="rId74"/>
    <p:sldId id="332" r:id="rId75"/>
    <p:sldId id="327" r:id="rId76"/>
    <p:sldId id="338" r:id="rId77"/>
    <p:sldId id="337" r:id="rId78"/>
    <p:sldId id="340" r:id="rId79"/>
    <p:sldId id="336" r:id="rId80"/>
    <p:sldId id="343" r:id="rId81"/>
    <p:sldId id="339" r:id="rId82"/>
    <p:sldId id="342" r:id="rId83"/>
    <p:sldId id="341" r:id="rId84"/>
    <p:sldId id="347" r:id="rId85"/>
    <p:sldId id="346" r:id="rId86"/>
    <p:sldId id="345" r:id="rId87"/>
    <p:sldId id="344" r:id="rId88"/>
    <p:sldId id="350" r:id="rId89"/>
    <p:sldId id="349" r:id="rId90"/>
    <p:sldId id="348" r:id="rId91"/>
    <p:sldId id="353" r:id="rId92"/>
    <p:sldId id="351" r:id="rId93"/>
    <p:sldId id="352" r:id="rId94"/>
    <p:sldId id="355" r:id="rId95"/>
    <p:sldId id="354" r:id="rId96"/>
    <p:sldId id="356" r:id="rId97"/>
    <p:sldId id="357" r:id="rId98"/>
    <p:sldId id="358" r:id="rId99"/>
    <p:sldId id="359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FDAD"/>
    <a:srgbClr val="FFFF69"/>
    <a:srgbClr val="FFFF97"/>
    <a:srgbClr val="F4FB93"/>
    <a:srgbClr val="F1FE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BA45-A4CA-4248-A0D9-7C024827E167}" type="datetimeFigureOut">
              <a:rPr lang="en-GB" smtClean="0"/>
              <a:pPr/>
              <a:t>04/04/2014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D31A-FD6F-402B-90A7-DA4C5D79AE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80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D31A-FD6F-402B-90A7-DA4C5D79AEA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001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9D31A-FD6F-402B-90A7-DA4C5D79AEAD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051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F155-5A12-48ED-9264-C4EE718C76A5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2A7E-6501-40E5-9769-1E3F763147F2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BC49-37D3-4786-BC0B-15A6640CC5AB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E813-ECE1-4E16-9B7E-F4C52A1D1B9E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1C376-2BAC-4DE5-A2D7-930C9209883F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27D5-24FC-421F-9EC2-ED07B56CD42B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8FCC7-291F-40AD-BF4E-95B97280DF0F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B016-9B2C-47BD-900D-3B15C9228C91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E8BB-A3EC-4F8B-953A-B05DCEDF5143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4584-5481-43FE-868D-FEE75BABFD80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4E73-B0FA-4A8C-B368-877B205B6C2D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E148-8B0B-4551-B7F5-EAD8FF3D1C21}" type="datetime1">
              <a:rPr lang="en-GB" smtClean="0"/>
              <a:pPr/>
              <a:t>04/04/2014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F0D8-5AD0-4C8E-BC96-DEB41E540C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771800" y="1124744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accident</a:t>
            </a:r>
            <a:endParaRPr lang="en-GB" sz="6000" b="1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2880320" cy="134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1342294" cy="1080120"/>
          </a:xfrm>
          <a:prstGeom prst="rect">
            <a:avLst/>
          </a:prstGeom>
          <a:noFill/>
        </p:spPr>
      </p:pic>
      <p:sp>
        <p:nvSpPr>
          <p:cNvPr id="7" name="Lightning Bolt 6"/>
          <p:cNvSpPr/>
          <p:nvPr/>
        </p:nvSpPr>
        <p:spPr>
          <a:xfrm>
            <a:off x="4499992" y="2348880"/>
            <a:ext cx="288032" cy="50405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/>
          <p:cNvSpPr/>
          <p:nvPr/>
        </p:nvSpPr>
        <p:spPr>
          <a:xfrm>
            <a:off x="4067944" y="2708920"/>
            <a:ext cx="648072" cy="28803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/>
          <p:cNvSpPr/>
          <p:nvPr/>
        </p:nvSpPr>
        <p:spPr>
          <a:xfrm flipH="1">
            <a:off x="5004048" y="2564904"/>
            <a:ext cx="288032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accidental</a:t>
            </a:r>
            <a:endParaRPr lang="en-GB" sz="3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accidentally</a:t>
            </a:r>
            <a:endParaRPr lang="en-GB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6612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My car got a 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dent</a:t>
            </a:r>
            <a:r>
              <a:rPr lang="en-GB" sz="3600" b="1" dirty="0" smtClean="0">
                <a:latin typeface="Comic Sans MS" pitchFamily="66" charset="0"/>
              </a:rPr>
              <a:t> in the acci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dent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lipart.dk.co.uk/DKImages/exp_humanbody/exp_human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919" y="2132856"/>
            <a:ext cx="4789789" cy="29523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692696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breathe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44522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Take a deep </a:t>
            </a:r>
            <a:r>
              <a:rPr lang="en-GB" sz="3200" b="1" i="1" dirty="0" smtClean="0">
                <a:solidFill>
                  <a:srgbClr val="FF0000"/>
                </a:solidFill>
              </a:rPr>
              <a:t>breath</a:t>
            </a:r>
            <a:r>
              <a:rPr lang="en-GB" sz="3200" b="1" i="1" dirty="0" smtClean="0"/>
              <a:t> and </a:t>
            </a:r>
            <a:r>
              <a:rPr lang="en-GB" sz="3200" b="1" i="1" dirty="0" smtClean="0">
                <a:solidFill>
                  <a:srgbClr val="FF0000"/>
                </a:solidFill>
              </a:rPr>
              <a:t>breathe</a:t>
            </a:r>
            <a:r>
              <a:rPr lang="en-GB" sz="3200" b="1" i="1" dirty="0" smtClean="0"/>
              <a:t> slowly.</a:t>
            </a:r>
            <a:endParaRPr lang="en-GB" sz="32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build</a:t>
            </a:r>
            <a:endParaRPr lang="en-GB" sz="7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1723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builder</a:t>
            </a:r>
            <a:endParaRPr lang="en-GB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047656" y="5517232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building</a:t>
            </a:r>
            <a:endParaRPr lang="en-GB" sz="3200" b="1" i="1" dirty="0"/>
          </a:p>
        </p:txBody>
      </p:sp>
      <p:sp>
        <p:nvSpPr>
          <p:cNvPr id="23555" name="Firewall"/>
          <p:cNvSpPr>
            <a:spLocks noEditPoints="1" noChangeArrowheads="1"/>
          </p:cNvSpPr>
          <p:nvPr/>
        </p:nvSpPr>
        <p:spPr bwMode="auto">
          <a:xfrm>
            <a:off x="1331640" y="2708920"/>
            <a:ext cx="6480720" cy="2808312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060 w 21600"/>
              <a:gd name="T7" fmla="*/ 10800 h 21600"/>
              <a:gd name="T8" fmla="*/ 21060 w 21600"/>
              <a:gd name="T9" fmla="*/ 21600 h 21600"/>
              <a:gd name="T10" fmla="*/ 10800 w 21600"/>
              <a:gd name="T11" fmla="*/ 21600 h 21600"/>
              <a:gd name="T12" fmla="*/ 540 w 21600"/>
              <a:gd name="T13" fmla="*/ 21600 h 21600"/>
              <a:gd name="T14" fmla="*/ 540 w 21600"/>
              <a:gd name="T15" fmla="*/ 10800 h 21600"/>
              <a:gd name="T16" fmla="*/ 761 w 21600"/>
              <a:gd name="T17" fmla="*/ 22454 h 21600"/>
              <a:gd name="T18" fmla="*/ 21069 w 21600"/>
              <a:gd name="T19" fmla="*/ 32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12160" y="112474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14127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486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19888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170080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2768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build</a:t>
            </a:r>
            <a:endParaRPr lang="en-GB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5" cy="266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55776" y="1196752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busy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8600" y="5229200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i="1" dirty="0" smtClean="0">
                <a:latin typeface="Comic Sans MS" pitchFamily="66" charset="0"/>
              </a:rPr>
              <a:t>busy</a:t>
            </a:r>
            <a:endParaRPr lang="en-GB" sz="6600" b="1" i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560" y="5229200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i="1" dirty="0" smtClean="0">
                <a:latin typeface="Comic Sans MS" pitchFamily="66" charset="0"/>
              </a:rPr>
              <a:t>business</a:t>
            </a:r>
            <a:endParaRPr lang="en-GB" sz="6600" b="1" i="1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38 -0.00509 C -0.00782 -0.00092 -0.00955 0.0037 -0.01233 0.00648 C -0.0132 0.00786 -0.01528 0.00717 -0.01667 0.00786 C -0.02448 0.01226 -0.03056 0.01411 -0.03907 0.0155 C -0.04063 0.01503 -0.04167 0.01503 -0.04306 0.01411 C -0.0441 0.01318 -0.04479 0.0111 -0.04566 0.00971 C -0.04983 0.00416 -0.04931 0.0044 -0.0533 0.00231 C -0.05591 -0.00069 -0.05851 -0.00208 -0.06163 -0.00509 C -0.06528 -0.00393 -0.06927 -0.00185 -0.07309 -0.00046 C -0.07466 0.00116 -0.07743 0.00185 -0.07813 0.00509 C -0.07934 0.0111 -0.08004 0.01619 -0.08125 0.02151 C -0.08247 0.02937 -0.08334 0.0377 -0.08507 0.04625 C -0.08577 0.05921 -0.08559 0.07216 -0.08907 0.08372 C -0.08976 0.09043 -0.09045 0.09806 -0.09341 0.10292 C -0.09341 0.10569 -0.09341 0.10823 -0.09393 0.11124 C -0.09427 0.11332 -0.09549 0.11494 -0.09549 0.11748 C -0.0974 0.13367 -0.09445 0.13529 -0.10313 0.14038 C -0.10973 0.13899 -0.11007 0.13691 -0.11563 0.13483 C -0.11806 0.13252 -0.12084 0.13136 -0.12327 0.12905 C -0.12952 0.12211 -0.11945 0.12928 -0.12726 0.12465 C -0.12882 0.11772 -0.1283 0.11448 -0.12483 0.10985 C -0.11146 0.11032 -0.09809 0.11055 -0.08507 0.11124 C -0.08056 0.11147 -0.0757 0.11471 -0.07153 0.11587 C -0.06493 0.11748 -0.05712 0.11702 -0.05139 0.12327 C -0.04323 0.13159 -0.03195 0.14709 -0.02639 0.16073 C -0.02431 0.16651 -0.02223 0.17299 -0.0191 0.17669 C -0.01667 0.18802 -0.01615 0.18895 -0.01077 0.19588 C -0.00834 0.20167 -0.00625 0.2093 -0.00313 0.213 C 0.00121 0.22456 0.00798 0.23613 0.01527 0.24237 C 0.01857 0.24769 0.02274 0.25416 0.02691 0.25648 C 0.0276 0.25879 0.0283 0.2611 0.02934 0.26318 C 0.03038 0.26388 0.03194 0.26665 0.03281 0.26573 C 0.03368 0.26388 0.03125 0.26318 0.03038 0.26133 C 0.02968 0.26365 0.02812 0.26596 0.02864 0.26827 C 0.02916 0.27174 0.03125 0.27359 0.03281 0.27567 C 0.03767 0.28192 0.04462 0.28631 0.05034 0.28885 C 0.05659 0.29163 0.06163 0.29995 0.06788 0.30342 C 0.07239 0.3062 0.07656 0.30944 0.08125 0.31198 C 0.09566 0.32077 0.11093 0.32655 0.12621 0.32956 C 0.14132 0.33603 0.15677 0.33811 0.17222 0.34274 C 0.1783 0.34205 0.18437 0.34181 0.19045 0.34135 C 0.19305 0.34089 0.19757 0.33395 0.19878 0.33233 C 0.20434 0.32563 0.20902 0.32054 0.21302 0.31059 C 0.21441 0.3025 0.21475 0.29417 0.21666 0.28585 C 0.2158 0.27082 0.2158 0.25231 0.21371 0.23659 C 0.21163 0.21809 0.2125 0.22826 0.20955 0.21878 C 0.2085 0.21531 0.20625 0.20745 0.20625 0.20768 C 0.20434 0.19311 0.19965 0.18779 0.19288 0.17923 C 0.19132 0.17738 0.18993 0.17461 0.18802 0.17368 C 0.18628 0.17322 0.18316 0.17253 0.18125 0.17091 C 0.17187 0.16281 0.16111 0.15981 0.15052 0.15819 C 0.13611 0.1531 0.12205 0.15056 0.10781 0.14778 C 0.10712 0.14778 0.09253 0.14709 0.08715 0.15056 C 0.08125 0.15426 0.07552 0.16027 0.06944 0.16235 C 0.06788 0.16397 0.06562 0.16443 0.06441 0.16651 C 0.06319 0.16929 0.06215 0.1723 0.06111 0.1753 C 0.06059 0.17669 0.05989 0.17715 0.05955 0.17785 C 0.05816 0.18455 0.05625 0.18941 0.05347 0.19473 C 0.05156 0.20722 0.04427 0.21554 0.04027 0.22641 C 0.03889 0.23613 0.03524 0.24977 0.03038 0.25555 C 0.0158 0.25486 0.00139 0.25532 -0.01285 0.2537 C -0.01702 0.25347 -0.02431 0.24884 -0.02813 0.24838 C -0.03785 0.24237 -0.02882 0.24676 -0.04306 0.24353 C -0.05174 0.24168 -0.06007 0.23798 -0.0691 0.23659 C -0.07361 0.23358 -0.079 0.23312 -0.0842 0.23219 C -0.08733 0.23289 -0.0908 0.23219 -0.09393 0.23358 C -0.09601 0.23474 -0.0974 0.23774 -0.09913 0.23959 C -0.10018 0.24029 -0.10139 0.24237 -0.10139 0.2426 C -0.10348 0.24769 -0.104 0.25162 -0.10486 0.2581 C -0.10452 0.2692 -0.10452 0.2803 -0.10382 0.29163 C -0.10348 0.30134 -0.1007 0.30897 -0.0974 0.31637 C -0.09167 0.33048 -0.09219 0.33603 -0.08212 0.34413 C -0.08282 0.34205 -0.08368 0.34043 -0.0842 0.33811 C -0.08455 0.33673 -0.08577 0.33441 -0.08507 0.33372 C -0.08282 0.33303 -0.07223 0.33788 -0.07084 0.33811 C -0.0632 0.34089 -0.05573 0.34181 -0.04827 0.34413 C -0.03716 0.34343 -0.03264 0.34459 -0.02413 0.33996 C -0.02084 0.33603 -0.02084 0.33326 -0.0191 0.32794 C -0.01788 0.321 -0.01684 0.31429 -0.0158 0.30805 C -0.01528 0.30342 -0.01563 0.2988 -0.01476 0.29464 C -0.01441 0.29279 -0.01285 0.29163 -0.01233 0.29024 C -0.01181 0.28909 -0.01163 0.28747 -0.01146 0.28585 C -0.01077 0.28215 -0.00973 0.27428 -0.00973 0.27452 C -0.0092 0.26133 -0.00816 0.25046 -0.00625 0.23798 C -0.00538 0.22202 -0.00365 0.20143 -0.0007 0.18548 C 0.00121 0.15194 -0.00087 0.16351 0.00208 0.1494 C 0.00295 0.13876 0.0033 0.12743 0.00521 0.11748 C 0.0059 0.10939 0.00607 0.1013 0.00781 0.0939 C 0.00885 0.08372 0.01146 0.07863 0.01354 0.06915 C 0.01562 0.0599 0.01701 0.05273 0.02031 0.04464 C 0.02135 0.03515 0.02291 0.02498 0.02621 0.01665 C 0.02708 0.01087 0.02812 0.0044 0.02934 -0.00185 C 0.03003 -0.00532 0.03281 -0.01087 0.03281 -0.01064 C 0.0335 -0.01966 0.03472 -0.02798 0.03784 -0.03538 C 0.04062 -0.04995 0.04375 -0.06799 0.05034 -0.07909 C 0.05468 -0.09505 0.06441 -0.11401 0.07448 -0.11748 C 0.08055 -0.11679 0.08646 -0.11424 0.09184 -0.10962 C 0.09531 -0.10361 0.09722 -0.10245 0.10121 -0.09944 C 0.10434 -0.09667 0.10642 -0.09135 0.10972 -0.08788 C 0.11163 -0.08048 0.11493 -0.0747 0.11701 -0.06707 C 0.12014 -0.05573 0.12205 -0.04325 0.12448 -0.03099 C 0.12725 0.00093 0.12639 -0.0111 0.12448 0.05019 C 0.12448 0.05319 0.12291 0.05921 0.12291 0.05944 C 0.12187 0.06799 0.12014 0.0747 0.11701 0.08233 C 0.11597 0.0902 0.11163 0.10731 0.10781 0.11124 C 0.10382 0.11587 0.09948 0.11957 0.09548 0.12327 C 0.08784 0.13645 0.07847 0.15056 0.06788 0.15634 C 0.06718 0.15819 0.06632 0.15981 0.06527 0.16073 C 0.06458 0.16166 0.06354 0.16166 0.06302 0.16235 C 0.05972 0.16605 0.05659 0.1723 0.05451 0.17785 C 0.05295 0.18594 0.05087 0.19218 0.04948 0.20005 C 0.04896 0.20305 0.04774 0.20884 0.04774 0.20907 C 0.04809 0.22595 0.04826 0.24283 0.04861 0.25971 C 0.04878 0.26642 0.05104 0.27498 0.05191 0.28145 C 0.0533 0.29279 0.05555 0.30134 0.05781 0.31198 C 0.05955 0.32077 0.06007 0.32863 0.0618 0.33673 C 0.06337 0.35407 0.06354 0.34945 0.0618 0.37304 C 0.06128 0.38344 0.05694 0.38367 0.05277 0.38876 C 0.04948 0.39292 0.04618 0.39709 0.04288 0.40079 C 0.0408 0.40287 0.03472 0.40356 0.03194 0.40495 C 0.02639 0.40449 0.01979 0.40842 0.01527 0.40218 C 0.0118 0.39778 0.00885 0.38737 0.00434 0.38483 C 0.00295 0.38067 0.00017 0.37743 -0.00139 0.37304 C -0.00816 0.35615 0.00034 0.37234 -0.00486 0.36286 C -0.00521 0.35962 -0.00556 0.35708 -0.00625 0.3543 C -0.00677 0.35292 -0.00729 0.34968 -0.00729 0.34991 C -0.00868 0.33025 -0.0092 0.30851 -0.004 0.29024 C -0.00295 0.28215 0.00225 0.25856 0.00521 0.25278 C 0.00625 0.25046 0.00764 0.24884 0.00885 0.24653 C 0.0125 0.23821 0.01441 0.2278 0.021 0.22479 C 0.02899 0.21161 0.03889 0.20213 0.04774 0.19172 C 0.0493 0.18293 0.04757 0.18941 0.05347 0.1827 C 0.05451 0.18201 0.05468 0.18039 0.05538 0.17923 C 0.05955 0.1753 0.06562 0.1723 0.07014 0.16975 C 0.07396 0.16304 0.07882 0.15865 0.08298 0.15333 C 0.08889 0.14616 0.09357 0.13576 0.09948 0.12905 C 0.10191 0.1235 0.10468 0.11887 0.10712 0.11286 C 0.10902 0.10754 0.11041 0.1013 0.11284 0.0969 C 0.11475 0.08349 0.11406 0.08904 0.11545 0.07956 C 0.11597 0.07632 0.11632 0.07354 0.11701 0.07054 C 0.11736 0.06915 0.11788 0.06661 0.11788 0.06684 C 0.11736 0.03608 0.11927 0.02336 0.11354 -0.00046 C 0.11267 -0.00925 0.11232 -0.02289 0.10781 -0.02821 C 0.10625 -0.04024 0.10173 -0.03654 0.09705 -0.04278 C 0.08489 -0.05828 0.06927 -0.05666 0.05538 -0.06337 C 0.03142 -0.06198 0.02812 -0.06799 0.01354 -0.0444 C 0.00902 -0.02798 0.0151 -0.04787 0.00955 -0.034 C 0.00555 -0.02428 0.00139 -0.00832 -0.00538 -0.00509 Z " pathEditMode="relative" rAng="0" ptsTypes="ffffffffffffffffffffffffffffffff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13285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calendar</a:t>
            </a:r>
            <a:endParaRPr lang="en-GB" sz="6000" b="1" dirty="0">
              <a:latin typeface="Comic Sans MS" pitchFamily="66" charset="0"/>
            </a:endParaRPr>
          </a:p>
        </p:txBody>
      </p:sp>
      <p:pic>
        <p:nvPicPr>
          <p:cNvPr id="25602" name="Picture 2" descr="http://www.clker.com/cliparts/5/6/f/7/11971183711892998532aqeeliz_Calendar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49049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51723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Mark the </a:t>
            </a:r>
            <a:r>
              <a:rPr lang="en-GB" sz="3200" b="1" i="1" dirty="0" smtClean="0">
                <a:solidFill>
                  <a:srgbClr val="FF0000"/>
                </a:solidFill>
              </a:rPr>
              <a:t>da</a:t>
            </a:r>
            <a:r>
              <a:rPr lang="en-GB" sz="3200" b="1" i="1" dirty="0" smtClean="0"/>
              <a:t>te on the calen</a:t>
            </a:r>
            <a:r>
              <a:rPr lang="en-GB" sz="3200" b="1" i="1" dirty="0" smtClean="0">
                <a:solidFill>
                  <a:srgbClr val="FF0000"/>
                </a:solidFill>
              </a:rPr>
              <a:t>da</a:t>
            </a:r>
            <a:r>
              <a:rPr lang="en-GB" sz="3200" b="1" i="1" dirty="0" smtClean="0"/>
              <a:t>r.</a:t>
            </a:r>
            <a:endParaRPr lang="en-GB" sz="32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6588225" cy="500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5816" y="4077072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caught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7332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catch</a:t>
            </a:r>
            <a:endParaRPr lang="en-GB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57332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caught</a:t>
            </a:r>
            <a:endParaRPr lang="en-GB" sz="3200" b="1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88024" y="6021288"/>
            <a:ext cx="22322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691680" y="116632"/>
            <a:ext cx="5688632" cy="5400600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7664" y="22048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centre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398" y="600802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Fact: ‘</a:t>
            </a:r>
            <a:r>
              <a:rPr lang="en-GB" sz="2400" b="1" i="1" dirty="0" err="1" smtClean="0">
                <a:solidFill>
                  <a:srgbClr val="FF0000"/>
                </a:solidFill>
              </a:rPr>
              <a:t>ce</a:t>
            </a:r>
            <a:r>
              <a:rPr lang="en-GB" sz="2400" b="1" i="1" dirty="0" smtClean="0"/>
              <a:t>’ is nearly always soft!</a:t>
            </a:r>
            <a:endParaRPr lang="en-GB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570001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7030A0"/>
                </a:solidFill>
              </a:rPr>
              <a:t>What other words can you think of that start with ‘</a:t>
            </a:r>
            <a:r>
              <a:rPr lang="en-GB" sz="2800" b="1" i="1" dirty="0" err="1" smtClean="0">
                <a:solidFill>
                  <a:srgbClr val="FF0000"/>
                </a:solidFill>
              </a:rPr>
              <a:t>ce</a:t>
            </a:r>
            <a:r>
              <a:rPr lang="en-GB" sz="2800" b="1" i="1" dirty="0" smtClean="0">
                <a:solidFill>
                  <a:srgbClr val="7030A0"/>
                </a:solidFill>
              </a:rPr>
              <a:t>’?</a:t>
            </a:r>
            <a:endParaRPr lang="en-GB" sz="2800" b="1" i="1" dirty="0">
              <a:solidFill>
                <a:srgbClr val="703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1248"/>
            <a:ext cx="2895600" cy="25025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436" y="6567380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132856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century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100 years = a century</a:t>
            </a:r>
            <a:endParaRPr lang="en-GB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81536" y="4507960"/>
            <a:ext cx="378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/>
              <a:t>c</a:t>
            </a:r>
            <a:r>
              <a:rPr lang="en-GB" sz="2800" b="1" i="1" dirty="0" smtClean="0"/>
              <a:t>ent - - - - hundred  </a:t>
            </a:r>
            <a:endParaRPr lang="en-GB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253295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Can you think of any words that start with ‘</a:t>
            </a:r>
            <a:r>
              <a:rPr lang="en-GB" sz="2800" b="1" i="1" dirty="0" smtClean="0">
                <a:solidFill>
                  <a:srgbClr val="FF0000"/>
                </a:solidFill>
              </a:rPr>
              <a:t>cent</a:t>
            </a:r>
            <a:r>
              <a:rPr lang="en-GB" sz="2800" b="1" dirty="0" smtClean="0"/>
              <a:t>’ that have that hundred connection?</a:t>
            </a:r>
            <a:endParaRPr lang="en-GB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98072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100 runs = a century</a:t>
            </a:r>
            <a:endParaRPr lang="en-GB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1268760"/>
            <a:ext cx="7200800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03648" y="198884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  <a:latin typeface="Comic Sans MS" pitchFamily="66" charset="0"/>
              </a:rPr>
              <a:t>certain</a:t>
            </a:r>
            <a:endParaRPr lang="en-GB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797152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Remember –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ce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 smtClean="0"/>
              <a:t>usually softens the </a:t>
            </a:r>
            <a:r>
              <a:rPr lang="en-GB" sz="2400" b="1" i="1" dirty="0" smtClean="0">
                <a:solidFill>
                  <a:srgbClr val="FF0000"/>
                </a:solidFill>
              </a:rPr>
              <a:t>c</a:t>
            </a:r>
            <a:r>
              <a:rPr lang="en-GB" sz="2400" b="1" i="1" dirty="0" smtClean="0"/>
              <a:t>, but </a:t>
            </a:r>
            <a:r>
              <a:rPr lang="en-GB" sz="2400" b="1" i="1" dirty="0" smtClean="0">
                <a:solidFill>
                  <a:srgbClr val="FF0000"/>
                </a:solidFill>
              </a:rPr>
              <a:t>cu</a:t>
            </a:r>
            <a:r>
              <a:rPr lang="en-GB" sz="2400" b="1" i="1" dirty="0" smtClean="0"/>
              <a:t> is a hard </a:t>
            </a:r>
            <a:r>
              <a:rPr lang="en-GB" sz="2400" b="1" i="1" dirty="0" smtClean="0">
                <a:solidFill>
                  <a:srgbClr val="FF0000"/>
                </a:solidFill>
              </a:rPr>
              <a:t>c</a:t>
            </a:r>
            <a:r>
              <a:rPr lang="en-GB" sz="2400" b="1" i="1" dirty="0" smtClean="0"/>
              <a:t>, so...</a:t>
            </a:r>
          </a:p>
          <a:p>
            <a:endParaRPr lang="en-GB" dirty="0" smtClean="0"/>
          </a:p>
          <a:p>
            <a:r>
              <a:rPr lang="en-GB" sz="3600" b="1" i="1" dirty="0" smtClean="0"/>
              <a:t>You can be </a:t>
            </a:r>
            <a:r>
              <a:rPr lang="en-GB" sz="3600" b="1" i="1" dirty="0" smtClean="0">
                <a:solidFill>
                  <a:srgbClr val="FF0000"/>
                </a:solidFill>
              </a:rPr>
              <a:t>c</a:t>
            </a:r>
            <a:r>
              <a:rPr lang="en-GB" sz="3600" b="1" i="1" u="sng" dirty="0" smtClean="0">
                <a:solidFill>
                  <a:srgbClr val="FF0000"/>
                </a:solidFill>
              </a:rPr>
              <a:t>e</a:t>
            </a:r>
            <a:r>
              <a:rPr lang="en-GB" sz="3600" b="1" i="1" dirty="0" smtClean="0">
                <a:solidFill>
                  <a:srgbClr val="FF0000"/>
                </a:solidFill>
              </a:rPr>
              <a:t>rtain</a:t>
            </a:r>
            <a:r>
              <a:rPr lang="en-GB" sz="3600" b="1" i="1" dirty="0" smtClean="0"/>
              <a:t> it’s not a </a:t>
            </a:r>
            <a:r>
              <a:rPr lang="en-GB" sz="3600" b="1" i="1" dirty="0" smtClean="0">
                <a:solidFill>
                  <a:srgbClr val="FF0000"/>
                </a:solidFill>
              </a:rPr>
              <a:t>c</a:t>
            </a:r>
            <a:r>
              <a:rPr lang="en-GB" sz="3600" b="1" i="1" u="sng" dirty="0" smtClean="0">
                <a:solidFill>
                  <a:srgbClr val="FF0000"/>
                </a:solidFill>
              </a:rPr>
              <a:t>u</a:t>
            </a:r>
            <a:r>
              <a:rPr lang="en-GB" sz="3600" b="1" i="1" dirty="0" smtClean="0">
                <a:solidFill>
                  <a:srgbClr val="FF0000"/>
                </a:solidFill>
              </a:rPr>
              <a:t>rtain</a:t>
            </a:r>
            <a:r>
              <a:rPr lang="en-GB" sz="3600" b="1" i="1" dirty="0" smtClean="0"/>
              <a:t>.</a:t>
            </a:r>
            <a:endParaRPr lang="en-GB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27784" y="1484784"/>
            <a:ext cx="4104456" cy="374441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circle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63691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circle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6183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Fact: ‘</a:t>
            </a:r>
            <a:r>
              <a:rPr lang="en-GB" sz="2400" b="1" i="1" dirty="0" err="1" smtClean="0">
                <a:solidFill>
                  <a:srgbClr val="FF0000"/>
                </a:solidFill>
              </a:rPr>
              <a:t>ci</a:t>
            </a:r>
            <a:r>
              <a:rPr lang="en-GB" sz="2400" b="1" i="1" dirty="0" smtClean="0"/>
              <a:t>’ is nearly always soft!  What other words start with ‘</a:t>
            </a:r>
            <a:r>
              <a:rPr lang="en-GB" sz="2400" b="1" i="1" dirty="0" err="1" smtClean="0">
                <a:solidFill>
                  <a:srgbClr val="FF0000"/>
                </a:solidFill>
              </a:rPr>
              <a:t>ci</a:t>
            </a:r>
            <a:r>
              <a:rPr lang="en-GB" sz="2400" b="1" i="1" dirty="0" smtClean="0"/>
              <a:t>’?</a:t>
            </a:r>
            <a:endParaRPr lang="en-GB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7258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Did you know that </a:t>
            </a:r>
            <a:r>
              <a:rPr lang="en-GB" sz="2400" b="1" i="1" dirty="0" smtClean="0">
                <a:solidFill>
                  <a:srgbClr val="FF0000"/>
                </a:solidFill>
              </a:rPr>
              <a:t>circle</a:t>
            </a:r>
            <a:r>
              <a:rPr lang="en-GB" sz="2400" b="1" i="1" dirty="0" smtClean="0">
                <a:solidFill>
                  <a:srgbClr val="7030A0"/>
                </a:solidFill>
              </a:rPr>
              <a:t> and </a:t>
            </a:r>
            <a:r>
              <a:rPr lang="en-GB" sz="2400" b="1" i="1" dirty="0" smtClean="0">
                <a:solidFill>
                  <a:srgbClr val="FF0000"/>
                </a:solidFill>
              </a:rPr>
              <a:t>circus</a:t>
            </a:r>
            <a:r>
              <a:rPr lang="en-GB" sz="2400" b="1" i="1" dirty="0" smtClean="0">
                <a:solidFill>
                  <a:srgbClr val="7030A0"/>
                </a:solidFill>
              </a:rPr>
              <a:t> come from the same Latin root?</a:t>
            </a:r>
            <a:endParaRPr lang="en-GB" sz="2400" b="1" i="1" dirty="0">
              <a:solidFill>
                <a:srgbClr val="7030A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28 -0.21064 C 0.13472 -0.21064 0.23524 -0.08865 0.23524 0.06135 C 0.23524 0.21111 0.13472 0.33334 0.01128 0.33334 C -0.11233 0.33334 -0.21267 0.21111 -0.21267 0.06135 C -0.21267 -0.08865 -0.11233 -0.21064 0.01128 -0.21064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complete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88640"/>
            <a:ext cx="1914525" cy="1946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14908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Complete</a:t>
            </a:r>
            <a:r>
              <a:rPr lang="en-GB" sz="2400" b="1" i="1" dirty="0" smtClean="0"/>
              <a:t> can be an </a:t>
            </a:r>
            <a:r>
              <a:rPr lang="en-GB" sz="2400" b="1" i="1" dirty="0" smtClean="0">
                <a:solidFill>
                  <a:srgbClr val="7030A0"/>
                </a:solidFill>
              </a:rPr>
              <a:t>adjective</a:t>
            </a:r>
            <a:r>
              <a:rPr lang="en-GB" sz="2400" b="1" i="1" dirty="0" smtClean="0"/>
              <a:t> or a </a:t>
            </a:r>
            <a:r>
              <a:rPr lang="en-GB" sz="2400" b="1" i="1" dirty="0" smtClean="0">
                <a:solidFill>
                  <a:srgbClr val="00B050"/>
                </a:solidFill>
              </a:rPr>
              <a:t>verb</a:t>
            </a:r>
            <a:r>
              <a:rPr lang="en-GB" sz="2400" b="1" i="1" dirty="0" smtClean="0"/>
              <a:t>.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Can you make a sentence using </a:t>
            </a:r>
            <a:r>
              <a:rPr lang="en-GB" sz="2400" b="1" i="1" dirty="0" smtClean="0">
                <a:solidFill>
                  <a:srgbClr val="FF0000"/>
                </a:solidFill>
              </a:rPr>
              <a:t>complete </a:t>
            </a:r>
            <a:r>
              <a:rPr lang="en-GB" sz="2400" b="1" i="1" dirty="0" smtClean="0"/>
              <a:t>as an </a:t>
            </a:r>
            <a:r>
              <a:rPr lang="en-GB" sz="2400" b="1" i="1" dirty="0" smtClean="0">
                <a:solidFill>
                  <a:srgbClr val="7030A0"/>
                </a:solidFill>
              </a:rPr>
              <a:t>adjective</a:t>
            </a:r>
            <a:r>
              <a:rPr lang="en-GB" sz="2400" b="1" i="1" dirty="0" smtClean="0"/>
              <a:t>?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Can you make a sentence using </a:t>
            </a:r>
            <a:r>
              <a:rPr lang="en-GB" sz="2400" b="1" i="1" dirty="0" smtClean="0">
                <a:solidFill>
                  <a:srgbClr val="FF0000"/>
                </a:solidFill>
              </a:rPr>
              <a:t>complete </a:t>
            </a:r>
            <a:r>
              <a:rPr lang="en-GB" sz="2400" b="1" i="1" dirty="0" smtClean="0"/>
              <a:t>as a </a:t>
            </a:r>
            <a:r>
              <a:rPr lang="en-GB" sz="2400" b="1" i="1" dirty="0" smtClean="0">
                <a:solidFill>
                  <a:srgbClr val="00B050"/>
                </a:solidFill>
              </a:rPr>
              <a:t>verb</a:t>
            </a:r>
            <a:r>
              <a:rPr lang="en-GB" sz="2400" b="1" i="1" dirty="0" smtClean="0"/>
              <a:t>?</a:t>
            </a:r>
            <a:endParaRPr lang="en-GB" sz="24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01334"/>
            <a:ext cx="2304256" cy="30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04248" y="4193704"/>
            <a:ext cx="12241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483768" y="90872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actual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5808" y="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actually</a:t>
            </a:r>
            <a:endParaRPr lang="en-GB" sz="3200" b="1" i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72200" y="2564904"/>
            <a:ext cx="2304256" cy="194421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467544" y="2492896"/>
            <a:ext cx="3384376" cy="1512168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1560" y="26369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Actually</a:t>
            </a:r>
            <a:r>
              <a:rPr lang="en-GB" sz="2400" b="1" i="1" dirty="0" smtClean="0"/>
              <a:t>, most wolves prefer the taste of fresh rabbit.</a:t>
            </a:r>
            <a:endParaRPr lang="en-GB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270892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In </a:t>
            </a:r>
            <a:r>
              <a:rPr lang="en-GB" sz="2400" b="1" i="1" dirty="0" smtClean="0">
                <a:solidFill>
                  <a:srgbClr val="FF0000"/>
                </a:solidFill>
              </a:rPr>
              <a:t>actual </a:t>
            </a:r>
            <a:r>
              <a:rPr lang="en-GB" sz="2400" b="1" i="1" dirty="0" smtClean="0"/>
              <a:t>fact, big bad wolves are usually just big softies. </a:t>
            </a:r>
            <a:endParaRPr lang="en-GB" sz="24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5580112" y="5229200"/>
            <a:ext cx="2952328" cy="1368152"/>
          </a:xfrm>
          <a:prstGeom prst="cloud">
            <a:avLst/>
          </a:prstGeom>
          <a:solidFill>
            <a:srgbClr val="F1FE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323528" y="4869160"/>
            <a:ext cx="2880320" cy="144016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9"/>
          <p:cNvSpPr/>
          <p:nvPr/>
        </p:nvSpPr>
        <p:spPr>
          <a:xfrm>
            <a:off x="5868144" y="404664"/>
            <a:ext cx="2952328" cy="136815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683568" y="260648"/>
            <a:ext cx="2808312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234888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consider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7667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considering</a:t>
            </a:r>
            <a:endParaRPr lang="en-GB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6926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consideration</a:t>
            </a:r>
            <a:endParaRPr lang="en-GB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972616" y="515719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considerable</a:t>
            </a:r>
            <a:endParaRPr lang="en-GB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5172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considered</a:t>
            </a:r>
            <a:endParaRPr lang="en-GB" sz="3200" b="1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55776" y="1556792"/>
            <a:ext cx="1008112" cy="8640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88024" y="3789040"/>
            <a:ext cx="1440160" cy="122413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51720" y="3573016"/>
            <a:ext cx="1440160" cy="100811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652120" y="1844824"/>
            <a:ext cx="720080" cy="43204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49289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continue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23528" y="548680"/>
            <a:ext cx="3024336" cy="1584176"/>
            <a:chOff x="323528" y="548680"/>
            <a:chExt cx="3024336" cy="1584176"/>
          </a:xfrm>
        </p:grpSpPr>
        <p:sp>
          <p:nvSpPr>
            <p:cNvPr id="3" name="Cloud 2"/>
            <p:cNvSpPr/>
            <p:nvPr/>
          </p:nvSpPr>
          <p:spPr>
            <a:xfrm>
              <a:off x="323528" y="548680"/>
              <a:ext cx="3024336" cy="1584176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3568" y="980728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 smtClean="0"/>
                <a:t>continued</a:t>
              </a:r>
              <a:endParaRPr lang="en-GB" sz="3200" b="1" i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6136" y="332656"/>
            <a:ext cx="3024336" cy="1584176"/>
            <a:chOff x="5796136" y="332656"/>
            <a:chExt cx="3024336" cy="1584176"/>
          </a:xfrm>
        </p:grpSpPr>
        <p:sp>
          <p:nvSpPr>
            <p:cNvPr id="6" name="Cloud 5"/>
            <p:cNvSpPr/>
            <p:nvPr/>
          </p:nvSpPr>
          <p:spPr>
            <a:xfrm>
              <a:off x="5796136" y="332656"/>
              <a:ext cx="3024336" cy="1584176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620688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 smtClean="0"/>
                <a:t>continuing</a:t>
              </a:r>
              <a:endParaRPr lang="en-GB" sz="3200" b="1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568" y="4077072"/>
            <a:ext cx="3528392" cy="1584176"/>
            <a:chOff x="683568" y="4077072"/>
            <a:chExt cx="3528392" cy="1584176"/>
          </a:xfrm>
        </p:grpSpPr>
        <p:sp>
          <p:nvSpPr>
            <p:cNvPr id="4" name="Cloud 3"/>
            <p:cNvSpPr/>
            <p:nvPr/>
          </p:nvSpPr>
          <p:spPr>
            <a:xfrm>
              <a:off x="971600" y="4077072"/>
              <a:ext cx="3024336" cy="1584176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568" y="4437112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 smtClean="0"/>
                <a:t>continues</a:t>
              </a:r>
              <a:endParaRPr lang="en-GB" sz="3200" b="1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20072" y="4797152"/>
            <a:ext cx="3744416" cy="1584176"/>
            <a:chOff x="5220072" y="4797152"/>
            <a:chExt cx="3744416" cy="1584176"/>
          </a:xfrm>
        </p:grpSpPr>
        <p:sp>
          <p:nvSpPr>
            <p:cNvPr id="5" name="Cloud 4"/>
            <p:cNvSpPr/>
            <p:nvPr/>
          </p:nvSpPr>
          <p:spPr>
            <a:xfrm>
              <a:off x="5652120" y="4797152"/>
              <a:ext cx="3024336" cy="1584176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0072" y="5157192"/>
              <a:ext cx="37444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i="1" dirty="0" smtClean="0"/>
                <a:t>continuation</a:t>
              </a:r>
              <a:endParaRPr lang="en-GB" sz="3200" b="1" i="1" dirty="0"/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decide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420888"/>
            <a:ext cx="4004111" cy="2777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6612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</a:rPr>
              <a:t>deciding		decided		decision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3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49289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describe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87824" y="260648"/>
            <a:ext cx="3168352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652120" y="4149080"/>
            <a:ext cx="3168352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51520" y="4149080"/>
            <a:ext cx="3168352" cy="15841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084168" y="4365104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subscribe</a:t>
            </a:r>
          </a:p>
          <a:p>
            <a:pPr algn="ctr"/>
            <a:r>
              <a:rPr lang="en-GB" sz="3200" b="1" i="1" dirty="0" smtClean="0"/>
              <a:t>subscription</a:t>
            </a:r>
            <a:endParaRPr lang="en-GB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36510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prescribe</a:t>
            </a:r>
          </a:p>
          <a:p>
            <a:pPr algn="ctr"/>
            <a:r>
              <a:rPr lang="en-GB" sz="3200" b="1" i="1" dirty="0" smtClean="0"/>
              <a:t>prescription</a:t>
            </a:r>
            <a:endParaRPr lang="en-GB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76672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describe</a:t>
            </a:r>
          </a:p>
          <a:p>
            <a:pPr algn="ctr"/>
            <a:r>
              <a:rPr lang="en-GB" sz="3200" b="1" i="1" dirty="0" smtClean="0"/>
              <a:t>description</a:t>
            </a:r>
            <a:endParaRPr lang="en-GB" sz="32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21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0872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different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97152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/>
              <a:t>Things are </a:t>
            </a:r>
            <a:r>
              <a:rPr lang="en-GB" sz="4400" b="1" i="1" dirty="0" smtClean="0">
                <a:solidFill>
                  <a:srgbClr val="FF0000"/>
                </a:solidFill>
              </a:rPr>
              <a:t>differ</a:t>
            </a:r>
            <a:r>
              <a:rPr lang="en-GB" sz="4400" b="1" i="1" dirty="0" smtClean="0"/>
              <a:t>ent if they </a:t>
            </a:r>
            <a:r>
              <a:rPr lang="en-GB" sz="4400" b="1" i="1" dirty="0" smtClean="0">
                <a:solidFill>
                  <a:srgbClr val="FF0000"/>
                </a:solidFill>
              </a:rPr>
              <a:t>differ</a:t>
            </a:r>
            <a:r>
              <a:rPr lang="en-GB" sz="4400" b="1" i="1" dirty="0" smtClean="0"/>
              <a:t>.</a:t>
            </a:r>
            <a:endParaRPr lang="en-GB" sz="4400" b="1" i="1" dirty="0"/>
          </a:p>
        </p:txBody>
      </p:sp>
      <p:sp>
        <p:nvSpPr>
          <p:cNvPr id="5" name="Isosceles Triangle 4"/>
          <p:cNvSpPr/>
          <p:nvPr/>
        </p:nvSpPr>
        <p:spPr>
          <a:xfrm>
            <a:off x="1691680" y="1988840"/>
            <a:ext cx="1584176" cy="14401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6012160" y="1988840"/>
            <a:ext cx="1872208" cy="144016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17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43808" y="1916832"/>
            <a:ext cx="3456384" cy="14401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27584" y="213285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difficult</a:t>
            </a:r>
            <a:endParaRPr 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0872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tricky</a:t>
            </a:r>
            <a:endParaRPr lang="en-GB" sz="3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30120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problematic</a:t>
            </a:r>
            <a:endParaRPr lang="en-GB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28498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hard</a:t>
            </a:r>
            <a:endParaRPr lang="en-GB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371703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arduous</a:t>
            </a:r>
            <a:endParaRPr lang="en-GB" sz="3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08518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onerous</a:t>
            </a:r>
            <a:endParaRPr lang="en-GB" sz="3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40466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challenging</a:t>
            </a:r>
            <a:endParaRPr lang="en-GB" sz="3200" b="1" i="1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1022350" cy="220027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9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556792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anose="030F0702030302020204" pitchFamily="66" charset="0"/>
              </a:rPr>
              <a:t>early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1828571" cy="1828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60648"/>
            <a:ext cx="2654106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3789040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The </a:t>
            </a:r>
            <a:r>
              <a:rPr lang="en-GB" sz="28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800" b="1" i="1" dirty="0" smtClean="0"/>
              <a:t> in </a:t>
            </a:r>
            <a:r>
              <a:rPr lang="en-GB" sz="28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800" b="1" i="1" dirty="0" smtClean="0"/>
              <a:t>ly makes an /</a:t>
            </a:r>
            <a:r>
              <a:rPr lang="en-GB" sz="2800" b="1" i="1" dirty="0" smtClean="0">
                <a:solidFill>
                  <a:srgbClr val="FF0000"/>
                </a:solidFill>
              </a:rPr>
              <a:t>ur</a:t>
            </a:r>
            <a:r>
              <a:rPr lang="en-GB" sz="2800" b="1" i="1" dirty="0"/>
              <a:t>/</a:t>
            </a:r>
            <a:r>
              <a:rPr lang="en-GB" sz="2800" b="1" i="1" dirty="0" smtClean="0"/>
              <a:t> sound.</a:t>
            </a:r>
          </a:p>
          <a:p>
            <a:r>
              <a:rPr lang="en-GB" sz="2800" b="1" i="1" dirty="0" smtClean="0"/>
              <a:t>What other words do you know where </a:t>
            </a:r>
            <a:r>
              <a:rPr lang="en-GB" sz="28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800" b="1" i="1" dirty="0" smtClean="0"/>
              <a:t> makes that sound?</a:t>
            </a:r>
          </a:p>
          <a:p>
            <a:endParaRPr lang="en-GB" sz="2800" b="1" i="1" dirty="0" smtClean="0"/>
          </a:p>
          <a:p>
            <a:r>
              <a:rPr lang="en-GB" sz="2800" b="1" i="1" dirty="0" smtClean="0"/>
              <a:t>Can you think of any words where the </a:t>
            </a:r>
            <a:r>
              <a:rPr lang="en-GB" sz="28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800" b="1" i="1" dirty="0" smtClean="0"/>
              <a:t> doesn’t make an /</a:t>
            </a:r>
            <a:r>
              <a:rPr lang="en-GB" sz="2800" b="1" i="1" dirty="0" smtClean="0">
                <a:solidFill>
                  <a:srgbClr val="FF0000"/>
                </a:solidFill>
              </a:rPr>
              <a:t>ur</a:t>
            </a:r>
            <a:r>
              <a:rPr lang="en-GB" sz="2800" b="1" i="1" dirty="0"/>
              <a:t>/</a:t>
            </a:r>
            <a:r>
              <a:rPr lang="en-GB" sz="2800" b="1" i="1" dirty="0" smtClean="0"/>
              <a:t> sound?</a:t>
            </a:r>
            <a:endParaRPr lang="en-GB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3488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earlier</a:t>
            </a:r>
            <a:endParaRPr lang="en-GB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2768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earliest</a:t>
            </a:r>
            <a:endParaRPr lang="en-GB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73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90872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earth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29000"/>
            <a:ext cx="2088232" cy="1689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492896"/>
            <a:ext cx="280831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15719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earth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1571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Earth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5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9269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omic Sans MS" panose="030F0702030302020204" pitchFamily="66" charset="0"/>
              </a:rPr>
              <a:t>eight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1416050" cy="18700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73016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573016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573016"/>
            <a:ext cx="876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51572" y="5692311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eighth</a:t>
            </a:r>
            <a:endParaRPr lang="en-GB" sz="4000" b="1" dirty="0"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355976" y="4725144"/>
            <a:ext cx="1728192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13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enough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58112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Enough has the ‘</a:t>
            </a:r>
            <a:r>
              <a:rPr lang="en-GB" sz="2400" b="1" i="1" dirty="0" err="1" smtClean="0">
                <a:solidFill>
                  <a:srgbClr val="FF0000"/>
                </a:solidFill>
              </a:rPr>
              <a:t>ough</a:t>
            </a:r>
            <a:r>
              <a:rPr lang="en-GB" sz="2400" b="1" i="1" dirty="0" smtClean="0"/>
              <a:t>’ string making an ‘</a:t>
            </a:r>
            <a:r>
              <a:rPr lang="en-GB" sz="2400" b="1" i="1" dirty="0" err="1" smtClean="0">
                <a:solidFill>
                  <a:srgbClr val="FF0000"/>
                </a:solidFill>
              </a:rPr>
              <a:t>uff</a:t>
            </a:r>
            <a:r>
              <a:rPr lang="en-GB" sz="2400" b="1" i="1" dirty="0" smtClean="0"/>
              <a:t>’ sound.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Can you think of any other words containing ‘</a:t>
            </a:r>
            <a:r>
              <a:rPr lang="en-GB" sz="2400" b="1" i="1" dirty="0" err="1" smtClean="0">
                <a:solidFill>
                  <a:srgbClr val="FF0000"/>
                </a:solidFill>
              </a:rPr>
              <a:t>ough</a:t>
            </a:r>
            <a:r>
              <a:rPr lang="en-GB" sz="2400" b="1" i="1" dirty="0" smtClean="0"/>
              <a:t>’ that make the same sound?  </a:t>
            </a:r>
            <a:endParaRPr lang="en-GB" sz="2400" b="1" i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3672408" cy="30963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72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rot="10800000">
            <a:off x="2051720" y="548680"/>
            <a:ext cx="4536504" cy="223224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547664" y="105273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address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437112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Be sure to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add</a:t>
            </a:r>
            <a:r>
              <a:rPr lang="en-GB" sz="3600" dirty="0" smtClean="0">
                <a:latin typeface="Comic Sans MS" pitchFamily="66" charset="0"/>
              </a:rPr>
              <a:t> the 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add</a:t>
            </a:r>
            <a:r>
              <a:rPr lang="en-GB" sz="3600" dirty="0" smtClean="0">
                <a:latin typeface="Comic Sans MS" pitchFamily="66" charset="0"/>
              </a:rPr>
              <a:t>ress before you post it!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7172" name="Picture 4" descr="http://www.rvoice.co.uk/uploads/Image/postmanp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52749"/>
            <a:ext cx="2857500" cy="39052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411760" y="1556792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772816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anose="030F0702030302020204" pitchFamily="66" charset="0"/>
              </a:rPr>
              <a:t>exercise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140968"/>
            <a:ext cx="1584176" cy="15167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930919"/>
            <a:ext cx="1800200" cy="2387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150" y="134447"/>
            <a:ext cx="1987313" cy="2286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2016224" cy="14309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79491"/>
            <a:ext cx="2736304" cy="165782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 descr="title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82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84584" y="256490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experience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2292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/>
              <a:t>Can you make up a sentence using </a:t>
            </a:r>
            <a:r>
              <a:rPr lang="en-GB" sz="2400" b="1" i="1" dirty="0" smtClean="0">
                <a:solidFill>
                  <a:srgbClr val="FF0000"/>
                </a:solidFill>
              </a:rPr>
              <a:t>experience</a:t>
            </a:r>
            <a:r>
              <a:rPr lang="en-GB" sz="2400" b="1" i="1" dirty="0" smtClean="0"/>
              <a:t> as a </a:t>
            </a:r>
            <a:r>
              <a:rPr lang="en-GB" sz="2400" b="1" i="1" u="sng" dirty="0" smtClean="0"/>
              <a:t>noun</a:t>
            </a:r>
            <a:r>
              <a:rPr lang="en-GB" sz="2400" b="1" i="1" dirty="0" smtClean="0"/>
              <a:t>?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Can you make up a sentence using </a:t>
            </a:r>
            <a:r>
              <a:rPr lang="en-GB" sz="2400" b="1" i="1" dirty="0" smtClean="0">
                <a:solidFill>
                  <a:srgbClr val="FF0000"/>
                </a:solidFill>
              </a:rPr>
              <a:t>experience</a:t>
            </a:r>
            <a:r>
              <a:rPr lang="en-GB" sz="2400" b="1" i="1" dirty="0" smtClean="0"/>
              <a:t> as a </a:t>
            </a:r>
            <a:r>
              <a:rPr lang="en-GB" sz="2400" b="1" i="1" u="sng" dirty="0" smtClean="0"/>
              <a:t>verb</a:t>
            </a:r>
            <a:r>
              <a:rPr lang="en-GB" sz="2400" b="1" i="1" dirty="0" smtClean="0"/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88640"/>
            <a:ext cx="3528392" cy="302433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76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71703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experiment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6632"/>
            <a:ext cx="3744416" cy="3689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085184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Can you make up a sentence using </a:t>
            </a:r>
            <a:r>
              <a:rPr lang="en-GB" sz="2400" b="1" i="1" dirty="0" smtClean="0">
                <a:solidFill>
                  <a:srgbClr val="FF0000"/>
                </a:solidFill>
              </a:rPr>
              <a:t>experiment</a:t>
            </a:r>
            <a:r>
              <a:rPr lang="en-GB" sz="2400" b="1" i="1" dirty="0" smtClean="0"/>
              <a:t> as a </a:t>
            </a:r>
            <a:r>
              <a:rPr lang="en-GB" sz="2400" b="1" i="1" u="sng" dirty="0" smtClean="0"/>
              <a:t>noun</a:t>
            </a:r>
            <a:r>
              <a:rPr lang="en-GB" sz="2400" b="1" i="1" dirty="0" smtClean="0"/>
              <a:t>?</a:t>
            </a:r>
          </a:p>
          <a:p>
            <a:endParaRPr lang="en-GB" sz="2400" b="1" i="1" dirty="0" smtClean="0"/>
          </a:p>
          <a:p>
            <a:r>
              <a:rPr lang="en-GB" sz="2400" b="1" i="1" dirty="0" smtClean="0"/>
              <a:t>Can you make up a sentence using </a:t>
            </a:r>
            <a:r>
              <a:rPr lang="en-GB" sz="2400" b="1" i="1" dirty="0" smtClean="0">
                <a:solidFill>
                  <a:srgbClr val="FF0000"/>
                </a:solidFill>
              </a:rPr>
              <a:t>experiment</a:t>
            </a:r>
            <a:r>
              <a:rPr lang="en-GB" sz="2400" b="1" i="1" dirty="0" smtClean="0"/>
              <a:t> as a </a:t>
            </a:r>
            <a:r>
              <a:rPr lang="en-GB" sz="2400" b="1" i="1" u="sng" dirty="0" smtClean="0"/>
              <a:t>verb</a:t>
            </a:r>
            <a:r>
              <a:rPr lang="en-GB" b="1" i="1" dirty="0" smtClean="0"/>
              <a:t>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76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34888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extreme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723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Extreme</a:t>
            </a:r>
            <a:r>
              <a:rPr lang="en-GB" sz="3200" b="1" i="1" dirty="0" smtClean="0"/>
              <a:t> sports can be </a:t>
            </a:r>
            <a:r>
              <a:rPr lang="en-GB" sz="3200" b="1" i="1" dirty="0" smtClean="0">
                <a:solidFill>
                  <a:srgbClr val="FF0000"/>
                </a:solidFill>
              </a:rPr>
              <a:t>extremely</a:t>
            </a:r>
            <a:r>
              <a:rPr lang="en-GB" sz="3200" b="1" i="1" dirty="0" smtClean="0"/>
              <a:t> exciting!</a:t>
            </a:r>
            <a:endParaRPr lang="en-GB" sz="3200" b="1" i="1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2376264" cy="2592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988840"/>
            <a:ext cx="2232248" cy="338437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87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491880" y="116632"/>
            <a:ext cx="5184576" cy="1944216"/>
          </a:xfrm>
          <a:prstGeom prst="wedgeEllipseCallout">
            <a:avLst>
              <a:gd name="adj1" fmla="val -54278"/>
              <a:gd name="adj2" fmla="val 1164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67744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famous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250464"/>
            <a:ext cx="2808312" cy="4442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91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6470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Comic Sans MS" panose="030F0702030302020204" pitchFamily="66" charset="0"/>
              </a:rPr>
              <a:t>fav</a:t>
            </a:r>
            <a:r>
              <a:rPr lang="en-US" sz="6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our</a:t>
            </a:r>
            <a:r>
              <a:rPr lang="en-US" sz="66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i</a:t>
            </a:r>
            <a:r>
              <a:rPr lang="en-US" sz="6600" b="1" dirty="0" err="1" smtClean="0">
                <a:latin typeface="Comic Sans MS" panose="030F0702030302020204" pitchFamily="66" charset="0"/>
              </a:rPr>
              <a:t>t</a:t>
            </a:r>
            <a:r>
              <a:rPr lang="en-US" sz="6600" b="1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e</a:t>
            </a:r>
            <a:endParaRPr lang="en-US" sz="6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204864"/>
            <a:ext cx="2736304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We always choose </a:t>
            </a:r>
            <a:r>
              <a:rPr lang="en-GB" sz="3600" b="1" i="1" dirty="0" smtClean="0">
                <a:solidFill>
                  <a:srgbClr val="FF0000"/>
                </a:solidFill>
              </a:rPr>
              <a:t>our</a:t>
            </a:r>
            <a:r>
              <a:rPr lang="en-GB" sz="3600" b="1" i="1" dirty="0" smtClean="0"/>
              <a:t> fav</a:t>
            </a:r>
            <a:r>
              <a:rPr lang="en-GB" sz="3600" b="1" i="1" dirty="0" smtClean="0">
                <a:solidFill>
                  <a:srgbClr val="FF0000"/>
                </a:solidFill>
              </a:rPr>
              <a:t>our</a:t>
            </a:r>
            <a:r>
              <a:rPr lang="en-GB" sz="3600" b="1" i="1" dirty="0" smtClean="0">
                <a:solidFill>
                  <a:srgbClr val="7030A0"/>
                </a:solidFill>
              </a:rPr>
              <a:t>i</a:t>
            </a:r>
            <a:r>
              <a:rPr lang="en-GB" sz="3600" b="1" i="1" dirty="0" smtClean="0"/>
              <a:t>t</a:t>
            </a:r>
            <a:r>
              <a:rPr lang="en-GB" sz="3600" b="1" i="1" dirty="0" smtClean="0">
                <a:solidFill>
                  <a:srgbClr val="7030A0"/>
                </a:solidFill>
              </a:rPr>
              <a:t>e</a:t>
            </a:r>
            <a:r>
              <a:rPr lang="en-GB" sz="3600" b="1" i="1" dirty="0" smtClean="0"/>
              <a:t> </a:t>
            </a:r>
            <a:r>
              <a:rPr lang="en-GB" sz="3600" b="1" i="1" dirty="0" smtClean="0">
                <a:solidFill>
                  <a:srgbClr val="7030A0"/>
                </a:solidFill>
              </a:rPr>
              <a:t>i</a:t>
            </a:r>
            <a:r>
              <a:rPr lang="en-GB" sz="3600" b="1" i="1" dirty="0" smtClean="0"/>
              <a:t>c</a:t>
            </a:r>
            <a:r>
              <a:rPr lang="en-GB" sz="3600" b="1" i="1" dirty="0" smtClean="0">
                <a:solidFill>
                  <a:srgbClr val="7030A0"/>
                </a:solidFill>
              </a:rPr>
              <a:t>e</a:t>
            </a:r>
            <a:r>
              <a:rPr lang="en-GB" sz="3600" b="1" i="1" dirty="0" smtClean="0"/>
              <a:t>-cream.</a:t>
            </a:r>
            <a:endParaRPr lang="en-GB" sz="36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663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2048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February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2088232" cy="315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450912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smtClean="0">
                <a:latin typeface="Comic Sans MS" pitchFamily="66" charset="0"/>
              </a:rPr>
              <a:t>Feb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450912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solidFill>
                  <a:srgbClr val="FF0000"/>
                </a:solidFill>
                <a:latin typeface="Comic Sans MS" pitchFamily="66" charset="0"/>
              </a:rPr>
              <a:t>ru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509120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 err="1" smtClean="0">
                <a:latin typeface="Comic Sans MS" pitchFamily="66" charset="0"/>
              </a:rPr>
              <a:t>ary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136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8024" y="508518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latin typeface="Comic Sans MS" panose="030F0702030302020204" pitchFamily="66" charset="0"/>
              </a:rPr>
              <a:t>forwards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143" y="2852936"/>
            <a:ext cx="2285714" cy="2285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forwards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33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69269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fruit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510" y="1988840"/>
            <a:ext cx="3782980" cy="298393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44522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J</a:t>
            </a:r>
            <a:r>
              <a:rPr lang="en-GB" sz="3600" b="1" i="1" dirty="0" smtClean="0">
                <a:solidFill>
                  <a:srgbClr val="FF0000"/>
                </a:solidFill>
              </a:rPr>
              <a:t>ui</a:t>
            </a:r>
            <a:r>
              <a:rPr lang="en-GB" sz="3600" b="1" i="1" dirty="0" smtClean="0"/>
              <a:t>cy fr</a:t>
            </a:r>
            <a:r>
              <a:rPr lang="en-GB" sz="3600" b="1" i="1" dirty="0" smtClean="0">
                <a:solidFill>
                  <a:srgbClr val="FF0000"/>
                </a:solidFill>
              </a:rPr>
              <a:t>ui</a:t>
            </a:r>
            <a:r>
              <a:rPr lang="en-GB" sz="3600" b="1" i="1" dirty="0" smtClean="0"/>
              <a:t>t br</a:t>
            </a:r>
            <a:r>
              <a:rPr lang="en-GB" sz="3600" b="1" i="1" dirty="0" smtClean="0">
                <a:solidFill>
                  <a:srgbClr val="FF0000"/>
                </a:solidFill>
              </a:rPr>
              <a:t>ui</a:t>
            </a:r>
            <a:r>
              <a:rPr lang="en-GB" sz="3600" b="1" i="1" dirty="0" smtClean="0"/>
              <a:t>ses easily.</a:t>
            </a:r>
            <a:endParaRPr lang="en-GB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476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92494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grammar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88640"/>
            <a:ext cx="3168352" cy="3173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486916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You want only ‘</a:t>
            </a:r>
            <a:r>
              <a:rPr lang="en-US" sz="3600" b="1" i="1" dirty="0" smtClean="0">
                <a:solidFill>
                  <a:srgbClr val="FF0000"/>
                </a:solidFill>
              </a:rPr>
              <a:t>A</a:t>
            </a:r>
            <a:r>
              <a:rPr lang="en-US" sz="3600" b="1" i="1" dirty="0" smtClean="0"/>
              <a:t>’s in gr</a:t>
            </a:r>
            <a:r>
              <a:rPr lang="en-US" sz="3600" b="1" i="1" dirty="0" smtClean="0">
                <a:solidFill>
                  <a:srgbClr val="FF0000"/>
                </a:solidFill>
              </a:rPr>
              <a:t>a</a:t>
            </a:r>
            <a:r>
              <a:rPr lang="en-US" sz="3600" b="1" i="1" dirty="0" smtClean="0"/>
              <a:t>mm</a:t>
            </a:r>
            <a:r>
              <a:rPr lang="en-US" sz="3600" b="1" i="1" dirty="0" smtClean="0">
                <a:solidFill>
                  <a:srgbClr val="FF0000"/>
                </a:solidFill>
              </a:rPr>
              <a:t>a</a:t>
            </a:r>
            <a:r>
              <a:rPr lang="en-US" sz="3600" b="1" i="1" dirty="0" smtClean="0"/>
              <a:t>r.</a:t>
            </a:r>
            <a:endParaRPr lang="en-US" sz="3600" b="1" i="1" dirty="0"/>
          </a:p>
        </p:txBody>
      </p:sp>
      <p:pic>
        <p:nvPicPr>
          <p:cNvPr id="1026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55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052736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answer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8122788">
            <a:off x="3428539" y="2375083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3573016"/>
            <a:ext cx="8964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/>
              <a:t>Can you think of another word where only the</a:t>
            </a:r>
            <a:r>
              <a:rPr lang="en-GB" sz="2400" b="1" i="1" dirty="0" smtClean="0"/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s</a:t>
            </a:r>
            <a:r>
              <a:rPr lang="en-GB" sz="2400" b="1" i="1" dirty="0" smtClean="0"/>
              <a:t> </a:t>
            </a:r>
            <a:r>
              <a:rPr lang="en-GB" sz="2400" i="1" dirty="0" smtClean="0"/>
              <a:t>part of </a:t>
            </a:r>
            <a:r>
              <a:rPr lang="en-GB" sz="2400" b="1" i="1" dirty="0" err="1" smtClean="0">
                <a:solidFill>
                  <a:srgbClr val="FF0000"/>
                </a:solidFill>
              </a:rPr>
              <a:t>sw</a:t>
            </a:r>
            <a:r>
              <a:rPr lang="en-GB" sz="2400" i="1" dirty="0" smtClean="0"/>
              <a:t> is sounded?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Hint: </a:t>
            </a:r>
            <a:endParaRPr lang="en-GB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9778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4868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group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916832"/>
            <a:ext cx="3686585" cy="302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517232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/>
              <a:t>Can you think of other words which have ‘</a:t>
            </a:r>
            <a:r>
              <a:rPr lang="en-GB" sz="2200" b="1" i="1" dirty="0" err="1" smtClean="0">
                <a:solidFill>
                  <a:srgbClr val="FF0000"/>
                </a:solidFill>
              </a:rPr>
              <a:t>ou</a:t>
            </a:r>
            <a:r>
              <a:rPr lang="en-GB" sz="2200" b="1" i="1" dirty="0" smtClean="0"/>
              <a:t>’ making the /</a:t>
            </a:r>
            <a:r>
              <a:rPr lang="en-GB" sz="2200" b="1" i="1" dirty="0" err="1" smtClean="0">
                <a:solidFill>
                  <a:srgbClr val="FF0000"/>
                </a:solidFill>
              </a:rPr>
              <a:t>ue</a:t>
            </a:r>
            <a:r>
              <a:rPr lang="en-GB" sz="2200" b="1" i="1" dirty="0" smtClean="0"/>
              <a:t>/ sound?</a:t>
            </a:r>
            <a:endParaRPr lang="en-GB" sz="22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93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guard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772816"/>
            <a:ext cx="2031746" cy="22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97152"/>
            <a:ext cx="84249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/>
              <a:t>The ‘</a:t>
            </a:r>
            <a:r>
              <a:rPr lang="en-GB" sz="2000" b="1" i="1" dirty="0" smtClean="0">
                <a:solidFill>
                  <a:srgbClr val="FF0000"/>
                </a:solidFill>
              </a:rPr>
              <a:t>u</a:t>
            </a:r>
            <a:r>
              <a:rPr lang="en-GB" sz="2000" b="1" i="1" dirty="0" smtClean="0"/>
              <a:t>’ in guard is silent.</a:t>
            </a:r>
          </a:p>
          <a:p>
            <a:r>
              <a:rPr lang="en-GB" sz="2000" b="1" i="1" dirty="0" smtClean="0"/>
              <a:t>Can you think of any other words that begin ‘</a:t>
            </a:r>
            <a:r>
              <a:rPr lang="en-GB" sz="2000" b="1" i="1" dirty="0" err="1" smtClean="0">
                <a:solidFill>
                  <a:srgbClr val="FF0000"/>
                </a:solidFill>
              </a:rPr>
              <a:t>gu</a:t>
            </a:r>
            <a:r>
              <a:rPr lang="en-GB" sz="2000" b="1" i="1" dirty="0" smtClean="0"/>
              <a:t>’ where the ‘</a:t>
            </a:r>
            <a:r>
              <a:rPr lang="en-GB" sz="2000" b="1" i="1" dirty="0" smtClean="0">
                <a:solidFill>
                  <a:srgbClr val="FF0000"/>
                </a:solidFill>
              </a:rPr>
              <a:t>u</a:t>
            </a:r>
            <a:r>
              <a:rPr lang="en-GB" sz="2000" b="1" i="1" dirty="0" smtClean="0"/>
              <a:t>’ is silent?</a:t>
            </a:r>
          </a:p>
          <a:p>
            <a:endParaRPr lang="en-GB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427984" y="2564904"/>
            <a:ext cx="72008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44008" y="2564904"/>
            <a:ext cx="72008" cy="720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499992" y="2780928"/>
            <a:ext cx="144016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84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85293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guide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://t3.gstatic.com/images?q=tbn:ANd9GcTck_vTnK6Vb3aFieXYRnvtRw8m0FYKSEfcCapQ7URabGVs-J3s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952328" cy="2560318"/>
          </a:xfrm>
          <a:prstGeom prst="rect">
            <a:avLst/>
          </a:prstGeom>
          <a:noFill/>
        </p:spPr>
      </p:pic>
      <p:pic>
        <p:nvPicPr>
          <p:cNvPr id="13316" name="Picture 4" descr="academic,animals,blind,guide dogs,disabilities,seeing-eye dogs,students,visually impaired,peo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808312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86916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Can you think of examples where </a:t>
            </a:r>
            <a:r>
              <a:rPr lang="en-GB" sz="2400" b="1" i="1" dirty="0" smtClean="0">
                <a:solidFill>
                  <a:srgbClr val="FF0000"/>
                </a:solidFill>
              </a:rPr>
              <a:t>guide</a:t>
            </a:r>
            <a:r>
              <a:rPr lang="en-GB" sz="2400" b="1" i="1" dirty="0" smtClean="0"/>
              <a:t> can be used as a </a:t>
            </a:r>
            <a:r>
              <a:rPr lang="en-GB" sz="2400" b="1" i="1" dirty="0" smtClean="0">
                <a:solidFill>
                  <a:srgbClr val="7030A0"/>
                </a:solidFill>
              </a:rPr>
              <a:t>noun</a:t>
            </a:r>
            <a:r>
              <a:rPr lang="en-GB" sz="2400" b="1" i="1" dirty="0" smtClean="0"/>
              <a:t>? A </a:t>
            </a:r>
            <a:r>
              <a:rPr lang="en-GB" sz="2400" b="1" i="1" dirty="0" smtClean="0">
                <a:solidFill>
                  <a:srgbClr val="00B0F0"/>
                </a:solidFill>
              </a:rPr>
              <a:t>verb</a:t>
            </a:r>
            <a:r>
              <a:rPr lang="en-GB" sz="2400" b="1" i="1" dirty="0" smtClean="0"/>
              <a:t>? An </a:t>
            </a:r>
            <a:r>
              <a:rPr lang="en-GB" sz="2400" b="1" i="1" dirty="0" smtClean="0">
                <a:solidFill>
                  <a:srgbClr val="00B050"/>
                </a:solidFill>
              </a:rPr>
              <a:t>adjective</a:t>
            </a:r>
            <a:r>
              <a:rPr lang="en-GB" sz="2400" b="1" i="1" dirty="0" smtClean="0"/>
              <a:t>?</a:t>
            </a:r>
            <a:endParaRPr lang="en-GB" sz="24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86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155679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heard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2808312" cy="3308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4797152"/>
            <a:ext cx="8784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i="1" dirty="0" smtClean="0"/>
              <a:t>Remember: </a:t>
            </a:r>
            <a:r>
              <a:rPr lang="en-GB" sz="2100" b="1" i="1" dirty="0" smtClean="0">
                <a:solidFill>
                  <a:srgbClr val="FF0000"/>
                </a:solidFill>
              </a:rPr>
              <a:t>Heard</a:t>
            </a:r>
            <a:r>
              <a:rPr lang="en-GB" sz="2100" b="1" i="1" dirty="0" smtClean="0"/>
              <a:t> is the past tense of </a:t>
            </a:r>
            <a:r>
              <a:rPr lang="en-GB" sz="2100" b="1" i="1" dirty="0" smtClean="0">
                <a:solidFill>
                  <a:srgbClr val="FF0000"/>
                </a:solidFill>
              </a:rPr>
              <a:t>hear</a:t>
            </a:r>
            <a:r>
              <a:rPr lang="en-GB" sz="2100" b="1" i="1" dirty="0" smtClean="0"/>
              <a:t>, and you h</a:t>
            </a:r>
            <a:r>
              <a:rPr lang="en-GB" sz="2100" b="1" i="1" dirty="0" smtClean="0">
                <a:solidFill>
                  <a:srgbClr val="FF0000"/>
                </a:solidFill>
              </a:rPr>
              <a:t>ear</a:t>
            </a:r>
            <a:r>
              <a:rPr lang="en-GB" sz="2100" b="1" i="1" dirty="0" smtClean="0"/>
              <a:t> with your </a:t>
            </a:r>
            <a:r>
              <a:rPr lang="en-GB" sz="2100" b="1" i="1" dirty="0" smtClean="0">
                <a:solidFill>
                  <a:srgbClr val="FF0000"/>
                </a:solidFill>
              </a:rPr>
              <a:t>ear</a:t>
            </a:r>
            <a:r>
              <a:rPr lang="en-GB" sz="2100" b="1" i="1" dirty="0" smtClean="0"/>
              <a:t>.</a:t>
            </a:r>
          </a:p>
          <a:p>
            <a:endParaRPr lang="en-GB" sz="2100" b="1" i="1" dirty="0" smtClean="0"/>
          </a:p>
          <a:p>
            <a:r>
              <a:rPr lang="en-GB" sz="2100" b="1" i="1" dirty="0" smtClean="0"/>
              <a:t>Note: Although it contains the </a:t>
            </a:r>
            <a:r>
              <a:rPr lang="en-GB" sz="21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100" b="1" i="1" dirty="0" smtClean="0"/>
              <a:t> string, the </a:t>
            </a:r>
            <a:r>
              <a:rPr lang="en-GB" sz="21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100" b="1" i="1" dirty="0" smtClean="0"/>
              <a:t> in h</a:t>
            </a:r>
            <a:r>
              <a:rPr lang="en-GB" sz="2100" b="1" i="1" dirty="0" smtClean="0">
                <a:solidFill>
                  <a:srgbClr val="FF0000"/>
                </a:solidFill>
              </a:rPr>
              <a:t>ear</a:t>
            </a:r>
            <a:r>
              <a:rPr lang="en-GB" sz="2100" b="1" i="1" dirty="0" smtClean="0"/>
              <a:t>d is sounded as /</a:t>
            </a:r>
            <a:r>
              <a:rPr lang="en-GB" sz="2100" b="1" i="1" dirty="0" err="1" smtClean="0">
                <a:solidFill>
                  <a:srgbClr val="FF0000"/>
                </a:solidFill>
              </a:rPr>
              <a:t>ur</a:t>
            </a:r>
            <a:r>
              <a:rPr lang="en-GB" sz="2100" b="1" i="1" dirty="0" smtClean="0"/>
              <a:t>/.</a:t>
            </a:r>
            <a:endParaRPr lang="en-GB" sz="21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81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88640"/>
            <a:ext cx="5544616" cy="49930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98884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heart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348868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Notice that the </a:t>
            </a:r>
            <a:r>
              <a:rPr lang="en-GB" sz="2000" b="1" i="1" u="sng" dirty="0" smtClean="0">
                <a:solidFill>
                  <a:srgbClr val="FF0000"/>
                </a:solidFill>
              </a:rPr>
              <a:t>ear</a:t>
            </a:r>
            <a:r>
              <a:rPr lang="en-GB" sz="2000" b="1" i="1" dirty="0" smtClean="0"/>
              <a:t> string is sounded as /</a:t>
            </a:r>
            <a:r>
              <a:rPr lang="en-GB" sz="2000" b="1" i="1" dirty="0" err="1" smtClean="0">
                <a:solidFill>
                  <a:srgbClr val="FF0000"/>
                </a:solidFill>
              </a:rPr>
              <a:t>ar</a:t>
            </a:r>
            <a:r>
              <a:rPr lang="en-GB" sz="2000" b="1" i="1" dirty="0" smtClean="0"/>
              <a:t>/ in the word h</a:t>
            </a:r>
            <a:r>
              <a:rPr lang="en-GB" sz="2000" b="1" i="1" dirty="0" smtClean="0">
                <a:solidFill>
                  <a:srgbClr val="FF0000"/>
                </a:solidFill>
              </a:rPr>
              <a:t>ear</a:t>
            </a:r>
            <a:r>
              <a:rPr lang="en-GB" sz="2000" b="1" i="1" dirty="0" smtClean="0"/>
              <a:t>t.</a:t>
            </a:r>
          </a:p>
          <a:p>
            <a:endParaRPr lang="en-GB" sz="2000" b="1" i="1" dirty="0" smtClean="0"/>
          </a:p>
          <a:p>
            <a:pPr algn="ctr"/>
            <a:r>
              <a:rPr lang="en-GB" sz="2000" b="1" i="1" dirty="0" smtClean="0"/>
              <a:t>How is it sounded in h</a:t>
            </a:r>
            <a:r>
              <a:rPr lang="en-GB" sz="2000" b="1" i="1" dirty="0" smtClean="0">
                <a:solidFill>
                  <a:srgbClr val="FF0000"/>
                </a:solidFill>
              </a:rPr>
              <a:t>ear</a:t>
            </a:r>
            <a:r>
              <a:rPr lang="en-GB" sz="2000" b="1" i="1" dirty="0" smtClean="0"/>
              <a:t>d? How is it sounded in b</a:t>
            </a:r>
            <a:r>
              <a:rPr lang="en-GB" sz="2000" b="1" i="1" dirty="0" smtClean="0">
                <a:solidFill>
                  <a:srgbClr val="FF0000"/>
                </a:solidFill>
              </a:rPr>
              <a:t>ear</a:t>
            </a:r>
            <a:r>
              <a:rPr lang="en-GB" sz="2000" b="1" i="1" dirty="0" smtClean="0"/>
              <a:t>d?</a:t>
            </a:r>
            <a:endParaRPr lang="en-GB" sz="20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24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4127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height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32656"/>
            <a:ext cx="2834490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48" y="52292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BEWARE!  </a:t>
            </a:r>
            <a:r>
              <a:rPr lang="en-GB" sz="2800" b="1" i="1" dirty="0" smtClean="0">
                <a:solidFill>
                  <a:srgbClr val="FF0000"/>
                </a:solidFill>
              </a:rPr>
              <a:t>High</a:t>
            </a:r>
            <a:r>
              <a:rPr lang="en-GB" sz="2800" b="1" i="1" dirty="0" smtClean="0"/>
              <a:t>... but... </a:t>
            </a:r>
            <a:r>
              <a:rPr lang="en-GB" sz="2800" b="1" i="1" dirty="0" smtClean="0">
                <a:solidFill>
                  <a:srgbClr val="FF0000"/>
                </a:solidFill>
              </a:rPr>
              <a:t>height</a:t>
            </a:r>
            <a:r>
              <a:rPr lang="en-GB" sz="2800" b="1" i="1" dirty="0" smtClean="0"/>
              <a:t>. </a:t>
            </a:r>
            <a:endParaRPr lang="en-GB" sz="2800" b="1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00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55679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history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7"/>
            <a:ext cx="1512168" cy="1294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792" y="116632"/>
            <a:ext cx="1872208" cy="1383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700808"/>
            <a:ext cx="1368152" cy="275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492896"/>
            <a:ext cx="1656184" cy="1946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013176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Remember that </a:t>
            </a:r>
            <a:r>
              <a:rPr lang="en-GB" sz="2400" b="1" i="1" dirty="0" smtClean="0">
                <a:solidFill>
                  <a:srgbClr val="FF0000"/>
                </a:solidFill>
              </a:rPr>
              <a:t>historical</a:t>
            </a:r>
            <a:r>
              <a:rPr lang="en-GB" sz="2400" b="1" i="1" dirty="0" smtClean="0"/>
              <a:t> comes from </a:t>
            </a:r>
            <a:r>
              <a:rPr lang="en-GB" sz="2400" b="1" i="1" dirty="0" smtClean="0">
                <a:solidFill>
                  <a:srgbClr val="FF0000"/>
                </a:solidFill>
              </a:rPr>
              <a:t>history</a:t>
            </a:r>
            <a:r>
              <a:rPr lang="en-GB" sz="2400" b="1" i="1" dirty="0" smtClean="0"/>
              <a:t>, so that will remind you not to miss out the ‘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b="1" i="1" dirty="0" smtClean="0"/>
              <a:t>’ in hist</a:t>
            </a:r>
            <a:r>
              <a:rPr lang="en-GB" sz="2400" b="1" i="1" dirty="0" smtClean="0">
                <a:solidFill>
                  <a:srgbClr val="FF0000"/>
                </a:solidFill>
              </a:rPr>
              <a:t>o</a:t>
            </a:r>
            <a:r>
              <a:rPr lang="en-GB" sz="2400" b="1" i="1" dirty="0" smtClean="0"/>
              <a:t>ry.</a:t>
            </a:r>
          </a:p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 descr="title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78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5580112" y="3717032"/>
            <a:ext cx="3275856" cy="1440160"/>
          </a:xfrm>
          <a:prstGeom prst="cloud">
            <a:avLst/>
          </a:prstGeom>
          <a:solidFill>
            <a:srgbClr val="F1FE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120904"/>
            <a:ext cx="5143648" cy="532314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932040" y="188640"/>
            <a:ext cx="4067944" cy="2448272"/>
          </a:xfrm>
          <a:prstGeom prst="cloudCallout">
            <a:avLst>
              <a:gd name="adj1" fmla="val -86951"/>
              <a:gd name="adj2" fmla="val 67111"/>
            </a:avLst>
          </a:prstGeom>
          <a:solidFill>
            <a:srgbClr val="F1FE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131840" y="69269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imagine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400506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imagination</a:t>
            </a:r>
            <a:endParaRPr lang="en-GB" sz="3200" b="1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10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85184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Alex hoped Dad would </a:t>
            </a:r>
            <a:r>
              <a:rPr lang="en-US" sz="2800" b="1" i="1" dirty="0" smtClean="0">
                <a:solidFill>
                  <a:srgbClr val="FF0000"/>
                </a:solidFill>
              </a:rPr>
              <a:t>increase</a:t>
            </a:r>
            <a:r>
              <a:rPr lang="en-US" sz="2800" b="1" i="1" dirty="0" smtClean="0"/>
              <a:t> his pocket money.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He was hoping for an </a:t>
            </a:r>
            <a:r>
              <a:rPr lang="en-US" sz="2800" b="1" i="1" dirty="0" smtClean="0">
                <a:solidFill>
                  <a:srgbClr val="FF0000"/>
                </a:solidFill>
              </a:rPr>
              <a:t>increase</a:t>
            </a:r>
            <a:r>
              <a:rPr lang="en-US" sz="2800" b="1" i="1" dirty="0" smtClean="0"/>
              <a:t> of 50p.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26876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increase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210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Noun or verb?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54136" y="3789040"/>
            <a:ext cx="14898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33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5168" y="220486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important</a:t>
            </a:r>
            <a:endParaRPr lang="en-US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0"/>
            <a:ext cx="2285714" cy="22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632"/>
            <a:ext cx="2915816" cy="4016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08518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important               importance</a:t>
            </a:r>
            <a:endParaRPr lang="en-GB" sz="4000" b="1" dirty="0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87824" y="5445224"/>
            <a:ext cx="2808312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64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1683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latin typeface="Comic Sans MS" pitchFamily="66" charset="0"/>
              </a:rPr>
              <a:t>appear</a:t>
            </a:r>
            <a:endParaRPr lang="en-GB" sz="8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01317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 smtClean="0"/>
              <a:t>To make it </a:t>
            </a:r>
            <a:r>
              <a:rPr lang="en-GB" sz="4000" b="1" i="1" dirty="0" smtClean="0">
                <a:solidFill>
                  <a:srgbClr val="FF0000"/>
                </a:solidFill>
              </a:rPr>
              <a:t>dis</a:t>
            </a:r>
            <a:r>
              <a:rPr lang="en-GB" sz="4000" b="1" i="1" dirty="0" smtClean="0"/>
              <a:t>appear, just add </a:t>
            </a:r>
            <a:r>
              <a:rPr lang="en-GB" sz="4000" b="1" i="1" dirty="0" smtClean="0">
                <a:solidFill>
                  <a:srgbClr val="FF0000"/>
                </a:solidFill>
              </a:rPr>
              <a:t>dis</a:t>
            </a:r>
            <a:r>
              <a:rPr lang="en-GB" sz="4000" b="1" i="1" dirty="0" smtClean="0"/>
              <a:t>.</a:t>
            </a:r>
            <a:endParaRPr lang="en-GB" sz="40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ephen\AppData\Local\Microsoft\Windows\Temporary Internet Files\Content.IE5\PCPZ36N9\MC9002404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6222">
            <a:off x="1477526" y="364406"/>
            <a:ext cx="2513880" cy="21422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256490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int</a:t>
            </a:r>
            <a:r>
              <a:rPr lang="en-US" sz="6000" b="1" u="sng" dirty="0" smtClean="0">
                <a:latin typeface="Comic Sans MS" panose="030F0702030302020204" pitchFamily="66" charset="0"/>
              </a:rPr>
              <a:t>e</a:t>
            </a:r>
            <a:r>
              <a:rPr lang="en-US" sz="6000" b="1" dirty="0" smtClean="0">
                <a:latin typeface="Comic Sans MS" panose="030F0702030302020204" pitchFamily="66" charset="0"/>
              </a:rPr>
              <a:t>rest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9832" y="1196752"/>
            <a:ext cx="1152128" cy="1656184"/>
          </a:xfrm>
          <a:prstGeom prst="straightConnector1">
            <a:avLst/>
          </a:prstGeom>
          <a:ln w="3810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653136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interesting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4005064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interested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5661248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uninteresting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043608" y="692696"/>
            <a:ext cx="7117876" cy="2541742"/>
          </a:xfrm>
          <a:custGeom>
            <a:avLst/>
            <a:gdLst>
              <a:gd name="connsiteX0" fmla="*/ 1112187 w 7117876"/>
              <a:gd name="connsiteY0" fmla="*/ 69475 h 2541742"/>
              <a:gd name="connsiteX1" fmla="*/ 1236364 w 7117876"/>
              <a:gd name="connsiteY1" fmla="*/ 92053 h 2541742"/>
              <a:gd name="connsiteX2" fmla="*/ 1292809 w 7117876"/>
              <a:gd name="connsiteY2" fmla="*/ 103342 h 2541742"/>
              <a:gd name="connsiteX3" fmla="*/ 1326676 w 7117876"/>
              <a:gd name="connsiteY3" fmla="*/ 114631 h 2541742"/>
              <a:gd name="connsiteX4" fmla="*/ 1462142 w 7117876"/>
              <a:gd name="connsiteY4" fmla="*/ 125919 h 2541742"/>
              <a:gd name="connsiteX5" fmla="*/ 1586320 w 7117876"/>
              <a:gd name="connsiteY5" fmla="*/ 148497 h 2541742"/>
              <a:gd name="connsiteX6" fmla="*/ 1665342 w 7117876"/>
              <a:gd name="connsiteY6" fmla="*/ 159786 h 2541742"/>
              <a:gd name="connsiteX7" fmla="*/ 1710498 w 7117876"/>
              <a:gd name="connsiteY7" fmla="*/ 171075 h 2541742"/>
              <a:gd name="connsiteX8" fmla="*/ 1823387 w 7117876"/>
              <a:gd name="connsiteY8" fmla="*/ 182364 h 2541742"/>
              <a:gd name="connsiteX9" fmla="*/ 2004009 w 7117876"/>
              <a:gd name="connsiteY9" fmla="*/ 171075 h 2541742"/>
              <a:gd name="connsiteX10" fmla="*/ 2037876 w 7117876"/>
              <a:gd name="connsiteY10" fmla="*/ 148497 h 2541742"/>
              <a:gd name="connsiteX11" fmla="*/ 2105609 w 7117876"/>
              <a:gd name="connsiteY11" fmla="*/ 125919 h 2541742"/>
              <a:gd name="connsiteX12" fmla="*/ 2184631 w 7117876"/>
              <a:gd name="connsiteY12" fmla="*/ 103342 h 2541742"/>
              <a:gd name="connsiteX13" fmla="*/ 2241076 w 7117876"/>
              <a:gd name="connsiteY13" fmla="*/ 35608 h 2541742"/>
              <a:gd name="connsiteX14" fmla="*/ 2399120 w 7117876"/>
              <a:gd name="connsiteY14" fmla="*/ 13031 h 2541742"/>
              <a:gd name="connsiteX15" fmla="*/ 2512009 w 7117876"/>
              <a:gd name="connsiteY15" fmla="*/ 1742 h 2541742"/>
              <a:gd name="connsiteX16" fmla="*/ 2703920 w 7117876"/>
              <a:gd name="connsiteY16" fmla="*/ 24319 h 2541742"/>
              <a:gd name="connsiteX17" fmla="*/ 2737787 w 7117876"/>
              <a:gd name="connsiteY17" fmla="*/ 35608 h 2541742"/>
              <a:gd name="connsiteX18" fmla="*/ 2952276 w 7117876"/>
              <a:gd name="connsiteY18" fmla="*/ 69475 h 2541742"/>
              <a:gd name="connsiteX19" fmla="*/ 3008720 w 7117876"/>
              <a:gd name="connsiteY19" fmla="*/ 80764 h 2541742"/>
              <a:gd name="connsiteX20" fmla="*/ 3042587 w 7117876"/>
              <a:gd name="connsiteY20" fmla="*/ 92053 h 2541742"/>
              <a:gd name="connsiteX21" fmla="*/ 3110320 w 7117876"/>
              <a:gd name="connsiteY21" fmla="*/ 103342 h 2541742"/>
              <a:gd name="connsiteX22" fmla="*/ 3268364 w 7117876"/>
              <a:gd name="connsiteY22" fmla="*/ 137208 h 2541742"/>
              <a:gd name="connsiteX23" fmla="*/ 3302231 w 7117876"/>
              <a:gd name="connsiteY23" fmla="*/ 159786 h 2541742"/>
              <a:gd name="connsiteX24" fmla="*/ 3358676 w 7117876"/>
              <a:gd name="connsiteY24" fmla="*/ 171075 h 2541742"/>
              <a:gd name="connsiteX25" fmla="*/ 3403831 w 7117876"/>
              <a:gd name="connsiteY25" fmla="*/ 182364 h 2541742"/>
              <a:gd name="connsiteX26" fmla="*/ 3460276 w 7117876"/>
              <a:gd name="connsiteY26" fmla="*/ 216231 h 2541742"/>
              <a:gd name="connsiteX27" fmla="*/ 3494142 w 7117876"/>
              <a:gd name="connsiteY27" fmla="*/ 227519 h 2541742"/>
              <a:gd name="connsiteX28" fmla="*/ 3561876 w 7117876"/>
              <a:gd name="connsiteY28" fmla="*/ 261386 h 2541742"/>
              <a:gd name="connsiteX29" fmla="*/ 3629609 w 7117876"/>
              <a:gd name="connsiteY29" fmla="*/ 272675 h 2541742"/>
              <a:gd name="connsiteX30" fmla="*/ 3663476 w 7117876"/>
              <a:gd name="connsiteY30" fmla="*/ 283964 h 2541742"/>
              <a:gd name="connsiteX31" fmla="*/ 3923120 w 7117876"/>
              <a:gd name="connsiteY31" fmla="*/ 295253 h 2541742"/>
              <a:gd name="connsiteX32" fmla="*/ 4916542 w 7117876"/>
              <a:gd name="connsiteY32" fmla="*/ 261386 h 2541742"/>
              <a:gd name="connsiteX33" fmla="*/ 4950409 w 7117876"/>
              <a:gd name="connsiteY33" fmla="*/ 250097 h 2541742"/>
              <a:gd name="connsiteX34" fmla="*/ 5424542 w 7117876"/>
              <a:gd name="connsiteY34" fmla="*/ 261386 h 2541742"/>
              <a:gd name="connsiteX35" fmla="*/ 5480987 w 7117876"/>
              <a:gd name="connsiteY35" fmla="*/ 272675 h 2541742"/>
              <a:gd name="connsiteX36" fmla="*/ 5560009 w 7117876"/>
              <a:gd name="connsiteY36" fmla="*/ 306542 h 2541742"/>
              <a:gd name="connsiteX37" fmla="*/ 5593876 w 7117876"/>
              <a:gd name="connsiteY37" fmla="*/ 329119 h 2541742"/>
              <a:gd name="connsiteX38" fmla="*/ 5661609 w 7117876"/>
              <a:gd name="connsiteY38" fmla="*/ 351697 h 2541742"/>
              <a:gd name="connsiteX39" fmla="*/ 5876098 w 7117876"/>
              <a:gd name="connsiteY39" fmla="*/ 374275 h 2541742"/>
              <a:gd name="connsiteX40" fmla="*/ 5955120 w 7117876"/>
              <a:gd name="connsiteY40" fmla="*/ 396853 h 2541742"/>
              <a:gd name="connsiteX41" fmla="*/ 6034142 w 7117876"/>
              <a:gd name="connsiteY41" fmla="*/ 408142 h 2541742"/>
              <a:gd name="connsiteX42" fmla="*/ 6237342 w 7117876"/>
              <a:gd name="connsiteY42" fmla="*/ 430719 h 2541742"/>
              <a:gd name="connsiteX43" fmla="*/ 6350231 w 7117876"/>
              <a:gd name="connsiteY43" fmla="*/ 453297 h 2541742"/>
              <a:gd name="connsiteX44" fmla="*/ 6440542 w 7117876"/>
              <a:gd name="connsiteY44" fmla="*/ 475875 h 2541742"/>
              <a:gd name="connsiteX45" fmla="*/ 6496987 w 7117876"/>
              <a:gd name="connsiteY45" fmla="*/ 487164 h 2541742"/>
              <a:gd name="connsiteX46" fmla="*/ 6587298 w 7117876"/>
              <a:gd name="connsiteY46" fmla="*/ 521031 h 2541742"/>
              <a:gd name="connsiteX47" fmla="*/ 6655031 w 7117876"/>
              <a:gd name="connsiteY47" fmla="*/ 543608 h 2541742"/>
              <a:gd name="connsiteX48" fmla="*/ 6688898 w 7117876"/>
              <a:gd name="connsiteY48" fmla="*/ 554897 h 2541742"/>
              <a:gd name="connsiteX49" fmla="*/ 6767920 w 7117876"/>
              <a:gd name="connsiteY49" fmla="*/ 543608 h 2541742"/>
              <a:gd name="connsiteX50" fmla="*/ 7016276 w 7117876"/>
              <a:gd name="connsiteY50" fmla="*/ 566186 h 2541742"/>
              <a:gd name="connsiteX51" fmla="*/ 7061431 w 7117876"/>
              <a:gd name="connsiteY51" fmla="*/ 633919 h 2541742"/>
              <a:gd name="connsiteX52" fmla="*/ 7106587 w 7117876"/>
              <a:gd name="connsiteY52" fmla="*/ 712942 h 2541742"/>
              <a:gd name="connsiteX53" fmla="*/ 7117876 w 7117876"/>
              <a:gd name="connsiteY53" fmla="*/ 746808 h 2541742"/>
              <a:gd name="connsiteX54" fmla="*/ 7084009 w 7117876"/>
              <a:gd name="connsiteY54" fmla="*/ 814542 h 2541742"/>
              <a:gd name="connsiteX55" fmla="*/ 7016276 w 7117876"/>
              <a:gd name="connsiteY55" fmla="*/ 837119 h 2541742"/>
              <a:gd name="connsiteX56" fmla="*/ 6982409 w 7117876"/>
              <a:gd name="connsiteY56" fmla="*/ 848408 h 2541742"/>
              <a:gd name="connsiteX57" fmla="*/ 6937253 w 7117876"/>
              <a:gd name="connsiteY57" fmla="*/ 893564 h 2541742"/>
              <a:gd name="connsiteX58" fmla="*/ 6858231 w 7117876"/>
              <a:gd name="connsiteY58" fmla="*/ 904853 h 2541742"/>
              <a:gd name="connsiteX59" fmla="*/ 6700187 w 7117876"/>
              <a:gd name="connsiteY59" fmla="*/ 927431 h 2541742"/>
              <a:gd name="connsiteX60" fmla="*/ 6632453 w 7117876"/>
              <a:gd name="connsiteY60" fmla="*/ 961297 h 2541742"/>
              <a:gd name="connsiteX61" fmla="*/ 6519564 w 7117876"/>
              <a:gd name="connsiteY61" fmla="*/ 995164 h 2541742"/>
              <a:gd name="connsiteX62" fmla="*/ 6384098 w 7117876"/>
              <a:gd name="connsiteY62" fmla="*/ 1006453 h 2541742"/>
              <a:gd name="connsiteX63" fmla="*/ 6350231 w 7117876"/>
              <a:gd name="connsiteY63" fmla="*/ 1017742 h 2541742"/>
              <a:gd name="connsiteX64" fmla="*/ 6169609 w 7117876"/>
              <a:gd name="connsiteY64" fmla="*/ 1040319 h 2541742"/>
              <a:gd name="connsiteX65" fmla="*/ 6135742 w 7117876"/>
              <a:gd name="connsiteY65" fmla="*/ 1074186 h 2541742"/>
              <a:gd name="connsiteX66" fmla="*/ 6101876 w 7117876"/>
              <a:gd name="connsiteY66" fmla="*/ 1141919 h 2541742"/>
              <a:gd name="connsiteX67" fmla="*/ 6068009 w 7117876"/>
              <a:gd name="connsiteY67" fmla="*/ 1175786 h 2541742"/>
              <a:gd name="connsiteX68" fmla="*/ 6000276 w 7117876"/>
              <a:gd name="connsiteY68" fmla="*/ 1198364 h 2541742"/>
              <a:gd name="connsiteX69" fmla="*/ 5830942 w 7117876"/>
              <a:gd name="connsiteY69" fmla="*/ 1220942 h 2541742"/>
              <a:gd name="connsiteX70" fmla="*/ 5751920 w 7117876"/>
              <a:gd name="connsiteY70" fmla="*/ 1232231 h 2541742"/>
              <a:gd name="connsiteX71" fmla="*/ 5718053 w 7117876"/>
              <a:gd name="connsiteY71" fmla="*/ 1243519 h 2541742"/>
              <a:gd name="connsiteX72" fmla="*/ 5582587 w 7117876"/>
              <a:gd name="connsiteY72" fmla="*/ 1254808 h 2541742"/>
              <a:gd name="connsiteX73" fmla="*/ 5526142 w 7117876"/>
              <a:gd name="connsiteY73" fmla="*/ 1356408 h 2541742"/>
              <a:gd name="connsiteX74" fmla="*/ 5537431 w 7117876"/>
              <a:gd name="connsiteY74" fmla="*/ 1412853 h 2541742"/>
              <a:gd name="connsiteX75" fmla="*/ 5548720 w 7117876"/>
              <a:gd name="connsiteY75" fmla="*/ 1446719 h 2541742"/>
              <a:gd name="connsiteX76" fmla="*/ 5582587 w 7117876"/>
              <a:gd name="connsiteY76" fmla="*/ 1458008 h 2541742"/>
              <a:gd name="connsiteX77" fmla="*/ 5830942 w 7117876"/>
              <a:gd name="connsiteY77" fmla="*/ 1469297 h 2541742"/>
              <a:gd name="connsiteX78" fmla="*/ 5864809 w 7117876"/>
              <a:gd name="connsiteY78" fmla="*/ 1480586 h 2541742"/>
              <a:gd name="connsiteX79" fmla="*/ 5909964 w 7117876"/>
              <a:gd name="connsiteY79" fmla="*/ 1548319 h 2541742"/>
              <a:gd name="connsiteX80" fmla="*/ 5932542 w 7117876"/>
              <a:gd name="connsiteY80" fmla="*/ 1582186 h 2541742"/>
              <a:gd name="connsiteX81" fmla="*/ 5955120 w 7117876"/>
              <a:gd name="connsiteY81" fmla="*/ 1627342 h 2541742"/>
              <a:gd name="connsiteX82" fmla="*/ 6011564 w 7117876"/>
              <a:gd name="connsiteY82" fmla="*/ 1706364 h 2541742"/>
              <a:gd name="connsiteX83" fmla="*/ 6022853 w 7117876"/>
              <a:gd name="connsiteY83" fmla="*/ 1740231 h 2541742"/>
              <a:gd name="connsiteX84" fmla="*/ 5955120 w 7117876"/>
              <a:gd name="connsiteY84" fmla="*/ 1785386 h 2541742"/>
              <a:gd name="connsiteX85" fmla="*/ 5921253 w 7117876"/>
              <a:gd name="connsiteY85" fmla="*/ 1807964 h 2541742"/>
              <a:gd name="connsiteX86" fmla="*/ 5808364 w 7117876"/>
              <a:gd name="connsiteY86" fmla="*/ 1841831 h 2541742"/>
              <a:gd name="connsiteX87" fmla="*/ 5774498 w 7117876"/>
              <a:gd name="connsiteY87" fmla="*/ 1853119 h 2541742"/>
              <a:gd name="connsiteX88" fmla="*/ 5277787 w 7117876"/>
              <a:gd name="connsiteY88" fmla="*/ 1875697 h 2541742"/>
              <a:gd name="connsiteX89" fmla="*/ 5176187 w 7117876"/>
              <a:gd name="connsiteY89" fmla="*/ 1898275 h 2541742"/>
              <a:gd name="connsiteX90" fmla="*/ 4837520 w 7117876"/>
              <a:gd name="connsiteY90" fmla="*/ 1932142 h 2541742"/>
              <a:gd name="connsiteX91" fmla="*/ 4679476 w 7117876"/>
              <a:gd name="connsiteY91" fmla="*/ 1966008 h 2541742"/>
              <a:gd name="connsiteX92" fmla="*/ 4645609 w 7117876"/>
              <a:gd name="connsiteY92" fmla="*/ 1977297 h 2541742"/>
              <a:gd name="connsiteX93" fmla="*/ 4442409 w 7117876"/>
              <a:gd name="connsiteY93" fmla="*/ 1966008 h 2541742"/>
              <a:gd name="connsiteX94" fmla="*/ 4408542 w 7117876"/>
              <a:gd name="connsiteY94" fmla="*/ 1954719 h 2541742"/>
              <a:gd name="connsiteX95" fmla="*/ 4352098 w 7117876"/>
              <a:gd name="connsiteY95" fmla="*/ 1943431 h 2541742"/>
              <a:gd name="connsiteX96" fmla="*/ 4036009 w 7117876"/>
              <a:gd name="connsiteY96" fmla="*/ 1954719 h 2541742"/>
              <a:gd name="connsiteX97" fmla="*/ 4013431 w 7117876"/>
              <a:gd name="connsiteY97" fmla="*/ 1988586 h 2541742"/>
              <a:gd name="connsiteX98" fmla="*/ 4058587 w 7117876"/>
              <a:gd name="connsiteY98" fmla="*/ 2090186 h 2541742"/>
              <a:gd name="connsiteX99" fmla="*/ 4092453 w 7117876"/>
              <a:gd name="connsiteY99" fmla="*/ 2101475 h 2541742"/>
              <a:gd name="connsiteX100" fmla="*/ 4126320 w 7117876"/>
              <a:gd name="connsiteY100" fmla="*/ 2124053 h 2541742"/>
              <a:gd name="connsiteX101" fmla="*/ 4137609 w 7117876"/>
              <a:gd name="connsiteY101" fmla="*/ 2157919 h 2541742"/>
              <a:gd name="connsiteX102" fmla="*/ 4160187 w 7117876"/>
              <a:gd name="connsiteY102" fmla="*/ 2191786 h 2541742"/>
              <a:gd name="connsiteX103" fmla="*/ 4148898 w 7117876"/>
              <a:gd name="connsiteY103" fmla="*/ 2304675 h 2541742"/>
              <a:gd name="connsiteX104" fmla="*/ 4137609 w 7117876"/>
              <a:gd name="connsiteY104" fmla="*/ 2338542 h 2541742"/>
              <a:gd name="connsiteX105" fmla="*/ 4103742 w 7117876"/>
              <a:gd name="connsiteY105" fmla="*/ 2349831 h 2541742"/>
              <a:gd name="connsiteX106" fmla="*/ 3990853 w 7117876"/>
              <a:gd name="connsiteY106" fmla="*/ 2338542 h 2541742"/>
              <a:gd name="connsiteX107" fmla="*/ 3934409 w 7117876"/>
              <a:gd name="connsiteY107" fmla="*/ 2327253 h 2541742"/>
              <a:gd name="connsiteX108" fmla="*/ 3855387 w 7117876"/>
              <a:gd name="connsiteY108" fmla="*/ 2315964 h 2541742"/>
              <a:gd name="connsiteX109" fmla="*/ 3753787 w 7117876"/>
              <a:gd name="connsiteY109" fmla="*/ 2282097 h 2541742"/>
              <a:gd name="connsiteX110" fmla="*/ 3719920 w 7117876"/>
              <a:gd name="connsiteY110" fmla="*/ 2270808 h 2541742"/>
              <a:gd name="connsiteX111" fmla="*/ 3640898 w 7117876"/>
              <a:gd name="connsiteY111" fmla="*/ 2214364 h 2541742"/>
              <a:gd name="connsiteX112" fmla="*/ 3595742 w 7117876"/>
              <a:gd name="connsiteY112" fmla="*/ 2180497 h 2541742"/>
              <a:gd name="connsiteX113" fmla="*/ 3471564 w 7117876"/>
              <a:gd name="connsiteY113" fmla="*/ 2124053 h 2541742"/>
              <a:gd name="connsiteX114" fmla="*/ 3415120 w 7117876"/>
              <a:gd name="connsiteY114" fmla="*/ 2112764 h 2541742"/>
              <a:gd name="connsiteX115" fmla="*/ 3381253 w 7117876"/>
              <a:gd name="connsiteY115" fmla="*/ 2101475 h 2541742"/>
              <a:gd name="connsiteX116" fmla="*/ 3200631 w 7117876"/>
              <a:gd name="connsiteY116" fmla="*/ 2078897 h 2541742"/>
              <a:gd name="connsiteX117" fmla="*/ 3031298 w 7117876"/>
              <a:gd name="connsiteY117" fmla="*/ 2056319 h 2541742"/>
              <a:gd name="connsiteX118" fmla="*/ 2940987 w 7117876"/>
              <a:gd name="connsiteY118" fmla="*/ 2033742 h 2541742"/>
              <a:gd name="connsiteX119" fmla="*/ 2726498 w 7117876"/>
              <a:gd name="connsiteY119" fmla="*/ 2011164 h 2541742"/>
              <a:gd name="connsiteX120" fmla="*/ 2692631 w 7117876"/>
              <a:gd name="connsiteY120" fmla="*/ 1999875 h 2541742"/>
              <a:gd name="connsiteX121" fmla="*/ 2624898 w 7117876"/>
              <a:gd name="connsiteY121" fmla="*/ 2011164 h 2541742"/>
              <a:gd name="connsiteX122" fmla="*/ 2545876 w 7117876"/>
              <a:gd name="connsiteY122" fmla="*/ 2078897 h 2541742"/>
              <a:gd name="connsiteX123" fmla="*/ 2500720 w 7117876"/>
              <a:gd name="connsiteY123" fmla="*/ 2101475 h 2541742"/>
              <a:gd name="connsiteX124" fmla="*/ 2432987 w 7117876"/>
              <a:gd name="connsiteY124" fmla="*/ 2146631 h 2541742"/>
              <a:gd name="connsiteX125" fmla="*/ 2399120 w 7117876"/>
              <a:gd name="connsiteY125" fmla="*/ 2169208 h 2541742"/>
              <a:gd name="connsiteX126" fmla="*/ 2331387 w 7117876"/>
              <a:gd name="connsiteY126" fmla="*/ 2191786 h 2541742"/>
              <a:gd name="connsiteX127" fmla="*/ 2252364 w 7117876"/>
              <a:gd name="connsiteY127" fmla="*/ 2214364 h 2541742"/>
              <a:gd name="connsiteX128" fmla="*/ 2105609 w 7117876"/>
              <a:gd name="connsiteY128" fmla="*/ 2282097 h 2541742"/>
              <a:gd name="connsiteX129" fmla="*/ 2060453 w 7117876"/>
              <a:gd name="connsiteY129" fmla="*/ 2293386 h 2541742"/>
              <a:gd name="connsiteX130" fmla="*/ 1902409 w 7117876"/>
              <a:gd name="connsiteY130" fmla="*/ 2338542 h 2541742"/>
              <a:gd name="connsiteX131" fmla="*/ 1834676 w 7117876"/>
              <a:gd name="connsiteY131" fmla="*/ 2361119 h 2541742"/>
              <a:gd name="connsiteX132" fmla="*/ 1699209 w 7117876"/>
              <a:gd name="connsiteY132" fmla="*/ 2428853 h 2541742"/>
              <a:gd name="connsiteX133" fmla="*/ 1631476 w 7117876"/>
              <a:gd name="connsiteY133" fmla="*/ 2451431 h 2541742"/>
              <a:gd name="connsiteX134" fmla="*/ 1507298 w 7117876"/>
              <a:gd name="connsiteY134" fmla="*/ 2496586 h 2541742"/>
              <a:gd name="connsiteX135" fmla="*/ 1349253 w 7117876"/>
              <a:gd name="connsiteY135" fmla="*/ 2519164 h 2541742"/>
              <a:gd name="connsiteX136" fmla="*/ 1281520 w 7117876"/>
              <a:gd name="connsiteY136" fmla="*/ 2530453 h 2541742"/>
              <a:gd name="connsiteX137" fmla="*/ 1191209 w 7117876"/>
              <a:gd name="connsiteY137" fmla="*/ 2541742 h 2541742"/>
              <a:gd name="connsiteX138" fmla="*/ 581609 w 7117876"/>
              <a:gd name="connsiteY138" fmla="*/ 2530453 h 2541742"/>
              <a:gd name="connsiteX139" fmla="*/ 480009 w 7117876"/>
              <a:gd name="connsiteY139" fmla="*/ 2519164 h 2541742"/>
              <a:gd name="connsiteX140" fmla="*/ 446142 w 7117876"/>
              <a:gd name="connsiteY140" fmla="*/ 2507875 h 2541742"/>
              <a:gd name="connsiteX141" fmla="*/ 118764 w 7117876"/>
              <a:gd name="connsiteY141" fmla="*/ 2496586 h 2541742"/>
              <a:gd name="connsiteX142" fmla="*/ 96187 w 7117876"/>
              <a:gd name="connsiteY142" fmla="*/ 2462719 h 2541742"/>
              <a:gd name="connsiteX143" fmla="*/ 62320 w 7117876"/>
              <a:gd name="connsiteY143" fmla="*/ 2440142 h 2541742"/>
              <a:gd name="connsiteX144" fmla="*/ 17164 w 7117876"/>
              <a:gd name="connsiteY144" fmla="*/ 2383697 h 2541742"/>
              <a:gd name="connsiteX145" fmla="*/ 28453 w 7117876"/>
              <a:gd name="connsiteY145" fmla="*/ 2282097 h 2541742"/>
              <a:gd name="connsiteX146" fmla="*/ 39742 w 7117876"/>
              <a:gd name="connsiteY146" fmla="*/ 2248231 h 2541742"/>
              <a:gd name="connsiteX147" fmla="*/ 73609 w 7117876"/>
              <a:gd name="connsiteY147" fmla="*/ 2236942 h 2541742"/>
              <a:gd name="connsiteX148" fmla="*/ 118764 w 7117876"/>
              <a:gd name="connsiteY148" fmla="*/ 2214364 h 2541742"/>
              <a:gd name="connsiteX149" fmla="*/ 152631 w 7117876"/>
              <a:gd name="connsiteY149" fmla="*/ 2203075 h 2541742"/>
              <a:gd name="connsiteX150" fmla="*/ 197787 w 7117876"/>
              <a:gd name="connsiteY150" fmla="*/ 2180497 h 2541742"/>
              <a:gd name="connsiteX151" fmla="*/ 242942 w 7117876"/>
              <a:gd name="connsiteY151" fmla="*/ 2169208 h 2541742"/>
              <a:gd name="connsiteX152" fmla="*/ 276809 w 7117876"/>
              <a:gd name="connsiteY152" fmla="*/ 2157919 h 2541742"/>
              <a:gd name="connsiteX153" fmla="*/ 423564 w 7117876"/>
              <a:gd name="connsiteY153" fmla="*/ 2124053 h 2541742"/>
              <a:gd name="connsiteX154" fmla="*/ 468720 w 7117876"/>
              <a:gd name="connsiteY154" fmla="*/ 2101475 h 2541742"/>
              <a:gd name="connsiteX155" fmla="*/ 536453 w 7117876"/>
              <a:gd name="connsiteY155" fmla="*/ 2078897 h 2541742"/>
              <a:gd name="connsiteX156" fmla="*/ 615476 w 7117876"/>
              <a:gd name="connsiteY156" fmla="*/ 2033742 h 2541742"/>
              <a:gd name="connsiteX157" fmla="*/ 649342 w 7117876"/>
              <a:gd name="connsiteY157" fmla="*/ 1999875 h 2541742"/>
              <a:gd name="connsiteX158" fmla="*/ 683209 w 7117876"/>
              <a:gd name="connsiteY158" fmla="*/ 1977297 h 2541742"/>
              <a:gd name="connsiteX159" fmla="*/ 717076 w 7117876"/>
              <a:gd name="connsiteY159" fmla="*/ 1920853 h 2541742"/>
              <a:gd name="connsiteX160" fmla="*/ 728364 w 7117876"/>
              <a:gd name="connsiteY160" fmla="*/ 1886986 h 2541742"/>
              <a:gd name="connsiteX161" fmla="*/ 750942 w 7117876"/>
              <a:gd name="connsiteY161" fmla="*/ 1853119 h 2541742"/>
              <a:gd name="connsiteX162" fmla="*/ 773520 w 7117876"/>
              <a:gd name="connsiteY162" fmla="*/ 1774097 h 2541742"/>
              <a:gd name="connsiteX163" fmla="*/ 796098 w 7117876"/>
              <a:gd name="connsiteY163" fmla="*/ 1706364 h 2541742"/>
              <a:gd name="connsiteX164" fmla="*/ 807387 w 7117876"/>
              <a:gd name="connsiteY164" fmla="*/ 1672497 h 2541742"/>
              <a:gd name="connsiteX165" fmla="*/ 818676 w 7117876"/>
              <a:gd name="connsiteY165" fmla="*/ 1638631 h 2541742"/>
              <a:gd name="connsiteX166" fmla="*/ 863831 w 7117876"/>
              <a:gd name="connsiteY166" fmla="*/ 1616053 h 2541742"/>
              <a:gd name="connsiteX167" fmla="*/ 897698 w 7117876"/>
              <a:gd name="connsiteY167" fmla="*/ 1593475 h 2541742"/>
              <a:gd name="connsiteX168" fmla="*/ 931564 w 7117876"/>
              <a:gd name="connsiteY168" fmla="*/ 1582186 h 2541742"/>
              <a:gd name="connsiteX169" fmla="*/ 1055742 w 7117876"/>
              <a:gd name="connsiteY169" fmla="*/ 1514453 h 2541742"/>
              <a:gd name="connsiteX170" fmla="*/ 1078320 w 7117876"/>
              <a:gd name="connsiteY170" fmla="*/ 1480586 h 2541742"/>
              <a:gd name="connsiteX171" fmla="*/ 1112187 w 7117876"/>
              <a:gd name="connsiteY171" fmla="*/ 1446719 h 2541742"/>
              <a:gd name="connsiteX172" fmla="*/ 1100898 w 7117876"/>
              <a:gd name="connsiteY172" fmla="*/ 1333831 h 2541742"/>
              <a:gd name="connsiteX173" fmla="*/ 1089609 w 7117876"/>
              <a:gd name="connsiteY173" fmla="*/ 1299964 h 2541742"/>
              <a:gd name="connsiteX174" fmla="*/ 1021876 w 7117876"/>
              <a:gd name="connsiteY174" fmla="*/ 1243519 h 2541742"/>
              <a:gd name="connsiteX175" fmla="*/ 954142 w 7117876"/>
              <a:gd name="connsiteY175" fmla="*/ 1220942 h 2541742"/>
              <a:gd name="connsiteX176" fmla="*/ 920276 w 7117876"/>
              <a:gd name="connsiteY176" fmla="*/ 1198364 h 2541742"/>
              <a:gd name="connsiteX177" fmla="*/ 886409 w 7117876"/>
              <a:gd name="connsiteY177" fmla="*/ 1187075 h 2541742"/>
              <a:gd name="connsiteX178" fmla="*/ 671920 w 7117876"/>
              <a:gd name="connsiteY178" fmla="*/ 1175786 h 2541742"/>
              <a:gd name="connsiteX179" fmla="*/ 570320 w 7117876"/>
              <a:gd name="connsiteY179" fmla="*/ 1130631 h 2541742"/>
              <a:gd name="connsiteX180" fmla="*/ 559031 w 7117876"/>
              <a:gd name="connsiteY180" fmla="*/ 1096764 h 2541742"/>
              <a:gd name="connsiteX181" fmla="*/ 592898 w 7117876"/>
              <a:gd name="connsiteY181" fmla="*/ 893564 h 2541742"/>
              <a:gd name="connsiteX182" fmla="*/ 626764 w 7117876"/>
              <a:gd name="connsiteY182" fmla="*/ 859697 h 2541742"/>
              <a:gd name="connsiteX183" fmla="*/ 671920 w 7117876"/>
              <a:gd name="connsiteY183" fmla="*/ 837119 h 2541742"/>
              <a:gd name="connsiteX184" fmla="*/ 773520 w 7117876"/>
              <a:gd name="connsiteY184" fmla="*/ 780675 h 2541742"/>
              <a:gd name="connsiteX185" fmla="*/ 863831 w 7117876"/>
              <a:gd name="connsiteY185" fmla="*/ 724231 h 2541742"/>
              <a:gd name="connsiteX186" fmla="*/ 965431 w 7117876"/>
              <a:gd name="connsiteY186" fmla="*/ 645208 h 2541742"/>
              <a:gd name="connsiteX187" fmla="*/ 1067031 w 7117876"/>
              <a:gd name="connsiteY187" fmla="*/ 566186 h 2541742"/>
              <a:gd name="connsiteX188" fmla="*/ 1067031 w 7117876"/>
              <a:gd name="connsiteY188" fmla="*/ 430719 h 2541742"/>
              <a:gd name="connsiteX189" fmla="*/ 954142 w 7117876"/>
              <a:gd name="connsiteY189" fmla="*/ 362986 h 2541742"/>
              <a:gd name="connsiteX190" fmla="*/ 886409 w 7117876"/>
              <a:gd name="connsiteY190" fmla="*/ 340408 h 2541742"/>
              <a:gd name="connsiteX191" fmla="*/ 863831 w 7117876"/>
              <a:gd name="connsiteY191" fmla="*/ 272675 h 2541742"/>
              <a:gd name="connsiteX192" fmla="*/ 886409 w 7117876"/>
              <a:gd name="connsiteY192" fmla="*/ 204942 h 2541742"/>
              <a:gd name="connsiteX193" fmla="*/ 954142 w 7117876"/>
              <a:gd name="connsiteY193" fmla="*/ 182364 h 2541742"/>
              <a:gd name="connsiteX194" fmla="*/ 988009 w 7117876"/>
              <a:gd name="connsiteY194" fmla="*/ 159786 h 2541742"/>
              <a:gd name="connsiteX195" fmla="*/ 1055742 w 7117876"/>
              <a:gd name="connsiteY195" fmla="*/ 137208 h 2541742"/>
              <a:gd name="connsiteX196" fmla="*/ 1123476 w 7117876"/>
              <a:gd name="connsiteY196" fmla="*/ 103342 h 2541742"/>
              <a:gd name="connsiteX197" fmla="*/ 1112187 w 7117876"/>
              <a:gd name="connsiteY197" fmla="*/ 69475 h 25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7117876" h="2541742">
                <a:moveTo>
                  <a:pt x="1112187" y="69475"/>
                </a:moveTo>
                <a:cubicBezTo>
                  <a:pt x="1131002" y="67594"/>
                  <a:pt x="1117835" y="73818"/>
                  <a:pt x="1236364" y="92053"/>
                </a:cubicBezTo>
                <a:cubicBezTo>
                  <a:pt x="1255328" y="94971"/>
                  <a:pt x="1274194" y="98688"/>
                  <a:pt x="1292809" y="103342"/>
                </a:cubicBezTo>
                <a:cubicBezTo>
                  <a:pt x="1304353" y="106228"/>
                  <a:pt x="1314881" y="113058"/>
                  <a:pt x="1326676" y="114631"/>
                </a:cubicBezTo>
                <a:cubicBezTo>
                  <a:pt x="1371590" y="120619"/>
                  <a:pt x="1417079" y="121176"/>
                  <a:pt x="1462142" y="125919"/>
                </a:cubicBezTo>
                <a:cubicBezTo>
                  <a:pt x="1618561" y="142384"/>
                  <a:pt x="1479176" y="129016"/>
                  <a:pt x="1586320" y="148497"/>
                </a:cubicBezTo>
                <a:cubicBezTo>
                  <a:pt x="1612499" y="153257"/>
                  <a:pt x="1639163" y="155026"/>
                  <a:pt x="1665342" y="159786"/>
                </a:cubicBezTo>
                <a:cubicBezTo>
                  <a:pt x="1680607" y="162561"/>
                  <a:pt x="1695139" y="168881"/>
                  <a:pt x="1710498" y="171075"/>
                </a:cubicBezTo>
                <a:cubicBezTo>
                  <a:pt x="1747935" y="176423"/>
                  <a:pt x="1785757" y="178601"/>
                  <a:pt x="1823387" y="182364"/>
                </a:cubicBezTo>
                <a:cubicBezTo>
                  <a:pt x="1883594" y="178601"/>
                  <a:pt x="1944422" y="180483"/>
                  <a:pt x="2004009" y="171075"/>
                </a:cubicBezTo>
                <a:cubicBezTo>
                  <a:pt x="2017411" y="168959"/>
                  <a:pt x="2025478" y="154007"/>
                  <a:pt x="2037876" y="148497"/>
                </a:cubicBezTo>
                <a:cubicBezTo>
                  <a:pt x="2059624" y="138831"/>
                  <a:pt x="2083031" y="133445"/>
                  <a:pt x="2105609" y="125919"/>
                </a:cubicBezTo>
                <a:cubicBezTo>
                  <a:pt x="2154181" y="109728"/>
                  <a:pt x="2127949" y="117513"/>
                  <a:pt x="2184631" y="103342"/>
                </a:cubicBezTo>
                <a:cubicBezTo>
                  <a:pt x="2196000" y="57868"/>
                  <a:pt x="2186383" y="47762"/>
                  <a:pt x="2241076" y="35608"/>
                </a:cubicBezTo>
                <a:cubicBezTo>
                  <a:pt x="2293025" y="24064"/>
                  <a:pt x="2399120" y="13031"/>
                  <a:pt x="2399120" y="13031"/>
                </a:cubicBezTo>
                <a:cubicBezTo>
                  <a:pt x="2481713" y="40559"/>
                  <a:pt x="2369202" y="10142"/>
                  <a:pt x="2512009" y="1742"/>
                </a:cubicBezTo>
                <a:cubicBezTo>
                  <a:pt x="2541618" y="0"/>
                  <a:pt x="2664684" y="18714"/>
                  <a:pt x="2703920" y="24319"/>
                </a:cubicBezTo>
                <a:cubicBezTo>
                  <a:pt x="2715209" y="28082"/>
                  <a:pt x="2726118" y="33274"/>
                  <a:pt x="2737787" y="35608"/>
                </a:cubicBezTo>
                <a:cubicBezTo>
                  <a:pt x="2890597" y="66170"/>
                  <a:pt x="2833110" y="49614"/>
                  <a:pt x="2952276" y="69475"/>
                </a:cubicBezTo>
                <a:cubicBezTo>
                  <a:pt x="2971202" y="72629"/>
                  <a:pt x="2990106" y="76110"/>
                  <a:pt x="3008720" y="80764"/>
                </a:cubicBezTo>
                <a:cubicBezTo>
                  <a:pt x="3020264" y="83650"/>
                  <a:pt x="3030971" y="89472"/>
                  <a:pt x="3042587" y="92053"/>
                </a:cubicBezTo>
                <a:cubicBezTo>
                  <a:pt x="3064931" y="97018"/>
                  <a:pt x="3087823" y="99124"/>
                  <a:pt x="3110320" y="103342"/>
                </a:cubicBezTo>
                <a:cubicBezTo>
                  <a:pt x="3212813" y="122559"/>
                  <a:pt x="3196334" y="119200"/>
                  <a:pt x="3268364" y="137208"/>
                </a:cubicBezTo>
                <a:cubicBezTo>
                  <a:pt x="3279653" y="144734"/>
                  <a:pt x="3289527" y="155022"/>
                  <a:pt x="3302231" y="159786"/>
                </a:cubicBezTo>
                <a:cubicBezTo>
                  <a:pt x="3320197" y="166523"/>
                  <a:pt x="3339945" y="166913"/>
                  <a:pt x="3358676" y="171075"/>
                </a:cubicBezTo>
                <a:cubicBezTo>
                  <a:pt x="3373821" y="174441"/>
                  <a:pt x="3388779" y="178601"/>
                  <a:pt x="3403831" y="182364"/>
                </a:cubicBezTo>
                <a:cubicBezTo>
                  <a:pt x="3422646" y="193653"/>
                  <a:pt x="3440651" y="206418"/>
                  <a:pt x="3460276" y="216231"/>
                </a:cubicBezTo>
                <a:cubicBezTo>
                  <a:pt x="3470919" y="221552"/>
                  <a:pt x="3483499" y="222198"/>
                  <a:pt x="3494142" y="227519"/>
                </a:cubicBezTo>
                <a:cubicBezTo>
                  <a:pt x="3542857" y="251876"/>
                  <a:pt x="3510799" y="250035"/>
                  <a:pt x="3561876" y="261386"/>
                </a:cubicBezTo>
                <a:cubicBezTo>
                  <a:pt x="3584220" y="266351"/>
                  <a:pt x="3607265" y="267710"/>
                  <a:pt x="3629609" y="272675"/>
                </a:cubicBezTo>
                <a:cubicBezTo>
                  <a:pt x="3641225" y="275256"/>
                  <a:pt x="3651611" y="283051"/>
                  <a:pt x="3663476" y="283964"/>
                </a:cubicBezTo>
                <a:cubicBezTo>
                  <a:pt x="3749851" y="290608"/>
                  <a:pt x="3836572" y="291490"/>
                  <a:pt x="3923120" y="295253"/>
                </a:cubicBezTo>
                <a:cubicBezTo>
                  <a:pt x="5248229" y="279288"/>
                  <a:pt x="4546224" y="400257"/>
                  <a:pt x="4916542" y="261386"/>
                </a:cubicBezTo>
                <a:cubicBezTo>
                  <a:pt x="4927684" y="257208"/>
                  <a:pt x="4939120" y="253860"/>
                  <a:pt x="4950409" y="250097"/>
                </a:cubicBezTo>
                <a:lnTo>
                  <a:pt x="5424542" y="261386"/>
                </a:lnTo>
                <a:cubicBezTo>
                  <a:pt x="5443712" y="262202"/>
                  <a:pt x="5462372" y="268021"/>
                  <a:pt x="5480987" y="272675"/>
                </a:cubicBezTo>
                <a:cubicBezTo>
                  <a:pt x="5509131" y="279711"/>
                  <a:pt x="5534881" y="292184"/>
                  <a:pt x="5560009" y="306542"/>
                </a:cubicBezTo>
                <a:cubicBezTo>
                  <a:pt x="5571789" y="313273"/>
                  <a:pt x="5581478" y="323609"/>
                  <a:pt x="5593876" y="329119"/>
                </a:cubicBezTo>
                <a:cubicBezTo>
                  <a:pt x="5615624" y="338785"/>
                  <a:pt x="5639031" y="344171"/>
                  <a:pt x="5661609" y="351697"/>
                </a:cubicBezTo>
                <a:cubicBezTo>
                  <a:pt x="5752704" y="382062"/>
                  <a:pt x="5683605" y="362244"/>
                  <a:pt x="5876098" y="374275"/>
                </a:cubicBezTo>
                <a:cubicBezTo>
                  <a:pt x="5905116" y="383948"/>
                  <a:pt x="5923933" y="391183"/>
                  <a:pt x="5955120" y="396853"/>
                </a:cubicBezTo>
                <a:cubicBezTo>
                  <a:pt x="5981299" y="401613"/>
                  <a:pt x="6007767" y="404625"/>
                  <a:pt x="6034142" y="408142"/>
                </a:cubicBezTo>
                <a:cubicBezTo>
                  <a:pt x="6130028" y="420927"/>
                  <a:pt x="6134093" y="420395"/>
                  <a:pt x="6237342" y="430719"/>
                </a:cubicBezTo>
                <a:cubicBezTo>
                  <a:pt x="6313856" y="456224"/>
                  <a:pt x="6220513" y="427353"/>
                  <a:pt x="6350231" y="453297"/>
                </a:cubicBezTo>
                <a:cubicBezTo>
                  <a:pt x="6380659" y="459383"/>
                  <a:pt x="6410114" y="469789"/>
                  <a:pt x="6440542" y="475875"/>
                </a:cubicBezTo>
                <a:lnTo>
                  <a:pt x="6496987" y="487164"/>
                </a:lnTo>
                <a:cubicBezTo>
                  <a:pt x="6555922" y="526455"/>
                  <a:pt x="6504674" y="498498"/>
                  <a:pt x="6587298" y="521031"/>
                </a:cubicBezTo>
                <a:cubicBezTo>
                  <a:pt x="6610258" y="527293"/>
                  <a:pt x="6632453" y="536082"/>
                  <a:pt x="6655031" y="543608"/>
                </a:cubicBezTo>
                <a:lnTo>
                  <a:pt x="6688898" y="554897"/>
                </a:lnTo>
                <a:cubicBezTo>
                  <a:pt x="6715239" y="551134"/>
                  <a:pt x="6741312" y="543608"/>
                  <a:pt x="6767920" y="543608"/>
                </a:cubicBezTo>
                <a:cubicBezTo>
                  <a:pt x="6958549" y="543608"/>
                  <a:pt x="6920429" y="534237"/>
                  <a:pt x="7016276" y="566186"/>
                </a:cubicBezTo>
                <a:cubicBezTo>
                  <a:pt x="7071551" y="603037"/>
                  <a:pt x="7037132" y="569122"/>
                  <a:pt x="7061431" y="633919"/>
                </a:cubicBezTo>
                <a:cubicBezTo>
                  <a:pt x="7091118" y="713083"/>
                  <a:pt x="7073835" y="647438"/>
                  <a:pt x="7106587" y="712942"/>
                </a:cubicBezTo>
                <a:cubicBezTo>
                  <a:pt x="7111909" y="723585"/>
                  <a:pt x="7114113" y="735519"/>
                  <a:pt x="7117876" y="746808"/>
                </a:cubicBezTo>
                <a:cubicBezTo>
                  <a:pt x="7111725" y="765261"/>
                  <a:pt x="7102438" y="803024"/>
                  <a:pt x="7084009" y="814542"/>
                </a:cubicBezTo>
                <a:cubicBezTo>
                  <a:pt x="7063828" y="827155"/>
                  <a:pt x="7038854" y="829593"/>
                  <a:pt x="7016276" y="837119"/>
                </a:cubicBezTo>
                <a:lnTo>
                  <a:pt x="6982409" y="848408"/>
                </a:lnTo>
                <a:cubicBezTo>
                  <a:pt x="6967357" y="863460"/>
                  <a:pt x="6956632" y="884755"/>
                  <a:pt x="6937253" y="893564"/>
                </a:cubicBezTo>
                <a:cubicBezTo>
                  <a:pt x="6913030" y="904575"/>
                  <a:pt x="6884530" y="900807"/>
                  <a:pt x="6858231" y="904853"/>
                </a:cubicBezTo>
                <a:cubicBezTo>
                  <a:pt x="6717169" y="926555"/>
                  <a:pt x="6870739" y="906112"/>
                  <a:pt x="6700187" y="927431"/>
                </a:cubicBezTo>
                <a:cubicBezTo>
                  <a:pt x="6576700" y="968590"/>
                  <a:pt x="6763729" y="902952"/>
                  <a:pt x="6632453" y="961297"/>
                </a:cubicBezTo>
                <a:cubicBezTo>
                  <a:pt x="6619641" y="966991"/>
                  <a:pt x="6542408" y="992308"/>
                  <a:pt x="6519564" y="995164"/>
                </a:cubicBezTo>
                <a:cubicBezTo>
                  <a:pt x="6474602" y="1000784"/>
                  <a:pt x="6429253" y="1002690"/>
                  <a:pt x="6384098" y="1006453"/>
                </a:cubicBezTo>
                <a:cubicBezTo>
                  <a:pt x="6372809" y="1010216"/>
                  <a:pt x="6361985" y="1015886"/>
                  <a:pt x="6350231" y="1017742"/>
                </a:cubicBezTo>
                <a:cubicBezTo>
                  <a:pt x="6290298" y="1027205"/>
                  <a:pt x="6228287" y="1024878"/>
                  <a:pt x="6169609" y="1040319"/>
                </a:cubicBezTo>
                <a:cubicBezTo>
                  <a:pt x="6154170" y="1044382"/>
                  <a:pt x="6147031" y="1062897"/>
                  <a:pt x="6135742" y="1074186"/>
                </a:cubicBezTo>
                <a:cubicBezTo>
                  <a:pt x="6124428" y="1108127"/>
                  <a:pt x="6126190" y="1112742"/>
                  <a:pt x="6101876" y="1141919"/>
                </a:cubicBezTo>
                <a:cubicBezTo>
                  <a:pt x="6091655" y="1154184"/>
                  <a:pt x="6081965" y="1168033"/>
                  <a:pt x="6068009" y="1175786"/>
                </a:cubicBezTo>
                <a:cubicBezTo>
                  <a:pt x="6047205" y="1187344"/>
                  <a:pt x="6022854" y="1190838"/>
                  <a:pt x="6000276" y="1198364"/>
                </a:cubicBezTo>
                <a:cubicBezTo>
                  <a:pt x="5919703" y="1225222"/>
                  <a:pt x="5992429" y="1203943"/>
                  <a:pt x="5830942" y="1220942"/>
                </a:cubicBezTo>
                <a:cubicBezTo>
                  <a:pt x="5804480" y="1223727"/>
                  <a:pt x="5778261" y="1228468"/>
                  <a:pt x="5751920" y="1232231"/>
                </a:cubicBezTo>
                <a:cubicBezTo>
                  <a:pt x="5740631" y="1235994"/>
                  <a:pt x="5729848" y="1241946"/>
                  <a:pt x="5718053" y="1243519"/>
                </a:cubicBezTo>
                <a:cubicBezTo>
                  <a:pt x="5673139" y="1249507"/>
                  <a:pt x="5624100" y="1236646"/>
                  <a:pt x="5582587" y="1254808"/>
                </a:cubicBezTo>
                <a:cubicBezTo>
                  <a:pt x="5552291" y="1268063"/>
                  <a:pt x="5536601" y="1325031"/>
                  <a:pt x="5526142" y="1356408"/>
                </a:cubicBezTo>
                <a:cubicBezTo>
                  <a:pt x="5529905" y="1375223"/>
                  <a:pt x="5532777" y="1394238"/>
                  <a:pt x="5537431" y="1412853"/>
                </a:cubicBezTo>
                <a:cubicBezTo>
                  <a:pt x="5540317" y="1424397"/>
                  <a:pt x="5540306" y="1438305"/>
                  <a:pt x="5548720" y="1446719"/>
                </a:cubicBezTo>
                <a:cubicBezTo>
                  <a:pt x="5557134" y="1455133"/>
                  <a:pt x="5570725" y="1457059"/>
                  <a:pt x="5582587" y="1458008"/>
                </a:cubicBezTo>
                <a:cubicBezTo>
                  <a:pt x="5665194" y="1464617"/>
                  <a:pt x="5748157" y="1465534"/>
                  <a:pt x="5830942" y="1469297"/>
                </a:cubicBezTo>
                <a:cubicBezTo>
                  <a:pt x="5842231" y="1473060"/>
                  <a:pt x="5856395" y="1472172"/>
                  <a:pt x="5864809" y="1480586"/>
                </a:cubicBezTo>
                <a:cubicBezTo>
                  <a:pt x="5883996" y="1499773"/>
                  <a:pt x="5894912" y="1525741"/>
                  <a:pt x="5909964" y="1548319"/>
                </a:cubicBezTo>
                <a:cubicBezTo>
                  <a:pt x="5917490" y="1559608"/>
                  <a:pt x="5926474" y="1570051"/>
                  <a:pt x="5932542" y="1582186"/>
                </a:cubicBezTo>
                <a:cubicBezTo>
                  <a:pt x="5940068" y="1597238"/>
                  <a:pt x="5946201" y="1613071"/>
                  <a:pt x="5955120" y="1627342"/>
                </a:cubicBezTo>
                <a:cubicBezTo>
                  <a:pt x="5967914" y="1647812"/>
                  <a:pt x="5999617" y="1682469"/>
                  <a:pt x="6011564" y="1706364"/>
                </a:cubicBezTo>
                <a:cubicBezTo>
                  <a:pt x="6016886" y="1717007"/>
                  <a:pt x="6019090" y="1728942"/>
                  <a:pt x="6022853" y="1740231"/>
                </a:cubicBezTo>
                <a:cubicBezTo>
                  <a:pt x="5958654" y="1804430"/>
                  <a:pt x="6020470" y="1752711"/>
                  <a:pt x="5955120" y="1785386"/>
                </a:cubicBezTo>
                <a:cubicBezTo>
                  <a:pt x="5942985" y="1791454"/>
                  <a:pt x="5933651" y="1802454"/>
                  <a:pt x="5921253" y="1807964"/>
                </a:cubicBezTo>
                <a:cubicBezTo>
                  <a:pt x="5872967" y="1829425"/>
                  <a:pt x="5854335" y="1828697"/>
                  <a:pt x="5808364" y="1841831"/>
                </a:cubicBezTo>
                <a:cubicBezTo>
                  <a:pt x="5796923" y="1845100"/>
                  <a:pt x="5786373" y="1852361"/>
                  <a:pt x="5774498" y="1853119"/>
                </a:cubicBezTo>
                <a:cubicBezTo>
                  <a:pt x="5609093" y="1863677"/>
                  <a:pt x="5443357" y="1868171"/>
                  <a:pt x="5277787" y="1875697"/>
                </a:cubicBezTo>
                <a:cubicBezTo>
                  <a:pt x="5250440" y="1882534"/>
                  <a:pt x="5202801" y="1895204"/>
                  <a:pt x="5176187" y="1898275"/>
                </a:cubicBezTo>
                <a:cubicBezTo>
                  <a:pt x="5121613" y="1904572"/>
                  <a:pt x="4925115" y="1920463"/>
                  <a:pt x="4837520" y="1932142"/>
                </a:cubicBezTo>
                <a:cubicBezTo>
                  <a:pt x="4790156" y="1938457"/>
                  <a:pt x="4722885" y="1951538"/>
                  <a:pt x="4679476" y="1966008"/>
                </a:cubicBezTo>
                <a:lnTo>
                  <a:pt x="4645609" y="1977297"/>
                </a:lnTo>
                <a:cubicBezTo>
                  <a:pt x="4577876" y="1973534"/>
                  <a:pt x="4509941" y="1972440"/>
                  <a:pt x="4442409" y="1966008"/>
                </a:cubicBezTo>
                <a:cubicBezTo>
                  <a:pt x="4430563" y="1964880"/>
                  <a:pt x="4420086" y="1957605"/>
                  <a:pt x="4408542" y="1954719"/>
                </a:cubicBezTo>
                <a:cubicBezTo>
                  <a:pt x="4389928" y="1950066"/>
                  <a:pt x="4370913" y="1947194"/>
                  <a:pt x="4352098" y="1943431"/>
                </a:cubicBezTo>
                <a:cubicBezTo>
                  <a:pt x="4246735" y="1947194"/>
                  <a:pt x="4140514" y="1940785"/>
                  <a:pt x="4036009" y="1954719"/>
                </a:cubicBezTo>
                <a:cubicBezTo>
                  <a:pt x="4022560" y="1956512"/>
                  <a:pt x="4013431" y="1975018"/>
                  <a:pt x="4013431" y="1988586"/>
                </a:cubicBezTo>
                <a:cubicBezTo>
                  <a:pt x="4013431" y="2003764"/>
                  <a:pt x="4038125" y="2073816"/>
                  <a:pt x="4058587" y="2090186"/>
                </a:cubicBezTo>
                <a:cubicBezTo>
                  <a:pt x="4067879" y="2097620"/>
                  <a:pt x="4081810" y="2096153"/>
                  <a:pt x="4092453" y="2101475"/>
                </a:cubicBezTo>
                <a:cubicBezTo>
                  <a:pt x="4104588" y="2107543"/>
                  <a:pt x="4115031" y="2116527"/>
                  <a:pt x="4126320" y="2124053"/>
                </a:cubicBezTo>
                <a:cubicBezTo>
                  <a:pt x="4130083" y="2135342"/>
                  <a:pt x="4132287" y="2147276"/>
                  <a:pt x="4137609" y="2157919"/>
                </a:cubicBezTo>
                <a:cubicBezTo>
                  <a:pt x="4143677" y="2170054"/>
                  <a:pt x="4159146" y="2178258"/>
                  <a:pt x="4160187" y="2191786"/>
                </a:cubicBezTo>
                <a:cubicBezTo>
                  <a:pt x="4163087" y="2229492"/>
                  <a:pt x="4154648" y="2267297"/>
                  <a:pt x="4148898" y="2304675"/>
                </a:cubicBezTo>
                <a:cubicBezTo>
                  <a:pt x="4147089" y="2316436"/>
                  <a:pt x="4146023" y="2330128"/>
                  <a:pt x="4137609" y="2338542"/>
                </a:cubicBezTo>
                <a:cubicBezTo>
                  <a:pt x="4129195" y="2346956"/>
                  <a:pt x="4115031" y="2346068"/>
                  <a:pt x="4103742" y="2349831"/>
                </a:cubicBezTo>
                <a:cubicBezTo>
                  <a:pt x="4066112" y="2346068"/>
                  <a:pt x="4028339" y="2343540"/>
                  <a:pt x="3990853" y="2338542"/>
                </a:cubicBezTo>
                <a:cubicBezTo>
                  <a:pt x="3971834" y="2336006"/>
                  <a:pt x="3953335" y="2330407"/>
                  <a:pt x="3934409" y="2327253"/>
                </a:cubicBezTo>
                <a:cubicBezTo>
                  <a:pt x="3908163" y="2322879"/>
                  <a:pt x="3881728" y="2319727"/>
                  <a:pt x="3855387" y="2315964"/>
                </a:cubicBezTo>
                <a:lnTo>
                  <a:pt x="3753787" y="2282097"/>
                </a:lnTo>
                <a:lnTo>
                  <a:pt x="3719920" y="2270808"/>
                </a:lnTo>
                <a:cubicBezTo>
                  <a:pt x="3655357" y="2206247"/>
                  <a:pt x="3720145" y="2263894"/>
                  <a:pt x="3640898" y="2214364"/>
                </a:cubicBezTo>
                <a:cubicBezTo>
                  <a:pt x="3624943" y="2204392"/>
                  <a:pt x="3611994" y="2189977"/>
                  <a:pt x="3595742" y="2180497"/>
                </a:cubicBezTo>
                <a:cubicBezTo>
                  <a:pt x="3566551" y="2163469"/>
                  <a:pt x="3511988" y="2134159"/>
                  <a:pt x="3471564" y="2124053"/>
                </a:cubicBezTo>
                <a:cubicBezTo>
                  <a:pt x="3452950" y="2119399"/>
                  <a:pt x="3433734" y="2117418"/>
                  <a:pt x="3415120" y="2112764"/>
                </a:cubicBezTo>
                <a:cubicBezTo>
                  <a:pt x="3403576" y="2109878"/>
                  <a:pt x="3393007" y="2103331"/>
                  <a:pt x="3381253" y="2101475"/>
                </a:cubicBezTo>
                <a:cubicBezTo>
                  <a:pt x="3321320" y="2092012"/>
                  <a:pt x="3200631" y="2078897"/>
                  <a:pt x="3200631" y="2078897"/>
                </a:cubicBezTo>
                <a:cubicBezTo>
                  <a:pt x="3109709" y="2048590"/>
                  <a:pt x="3232191" y="2086453"/>
                  <a:pt x="3031298" y="2056319"/>
                </a:cubicBezTo>
                <a:cubicBezTo>
                  <a:pt x="3000611" y="2051716"/>
                  <a:pt x="2971863" y="2036830"/>
                  <a:pt x="2940987" y="2033742"/>
                </a:cubicBezTo>
                <a:cubicBezTo>
                  <a:pt x="2794192" y="2019062"/>
                  <a:pt x="2865684" y="2026629"/>
                  <a:pt x="2726498" y="2011164"/>
                </a:cubicBezTo>
                <a:cubicBezTo>
                  <a:pt x="2715209" y="2007401"/>
                  <a:pt x="2704531" y="1999875"/>
                  <a:pt x="2692631" y="1999875"/>
                </a:cubicBezTo>
                <a:cubicBezTo>
                  <a:pt x="2669742" y="1999875"/>
                  <a:pt x="2646150" y="2002663"/>
                  <a:pt x="2624898" y="2011164"/>
                </a:cubicBezTo>
                <a:cubicBezTo>
                  <a:pt x="2580941" y="2028747"/>
                  <a:pt x="2581192" y="2053672"/>
                  <a:pt x="2545876" y="2078897"/>
                </a:cubicBezTo>
                <a:cubicBezTo>
                  <a:pt x="2532182" y="2088678"/>
                  <a:pt x="2515150" y="2092817"/>
                  <a:pt x="2500720" y="2101475"/>
                </a:cubicBezTo>
                <a:cubicBezTo>
                  <a:pt x="2477452" y="2115436"/>
                  <a:pt x="2455565" y="2131579"/>
                  <a:pt x="2432987" y="2146631"/>
                </a:cubicBezTo>
                <a:cubicBezTo>
                  <a:pt x="2421698" y="2154157"/>
                  <a:pt x="2411991" y="2164918"/>
                  <a:pt x="2399120" y="2169208"/>
                </a:cubicBezTo>
                <a:cubicBezTo>
                  <a:pt x="2376542" y="2176734"/>
                  <a:pt x="2354475" y="2186014"/>
                  <a:pt x="2331387" y="2191786"/>
                </a:cubicBezTo>
                <a:cubicBezTo>
                  <a:pt x="2312226" y="2196576"/>
                  <a:pt x="2272159" y="2205366"/>
                  <a:pt x="2252364" y="2214364"/>
                </a:cubicBezTo>
                <a:cubicBezTo>
                  <a:pt x="2183381" y="2245720"/>
                  <a:pt x="2169549" y="2260784"/>
                  <a:pt x="2105609" y="2282097"/>
                </a:cubicBezTo>
                <a:cubicBezTo>
                  <a:pt x="2090890" y="2287003"/>
                  <a:pt x="2075402" y="2289233"/>
                  <a:pt x="2060453" y="2293386"/>
                </a:cubicBezTo>
                <a:cubicBezTo>
                  <a:pt x="2007662" y="2308050"/>
                  <a:pt x="1954387" y="2321217"/>
                  <a:pt x="1902409" y="2338542"/>
                </a:cubicBezTo>
                <a:cubicBezTo>
                  <a:pt x="1879831" y="2346068"/>
                  <a:pt x="1856424" y="2351453"/>
                  <a:pt x="1834676" y="2361119"/>
                </a:cubicBezTo>
                <a:cubicBezTo>
                  <a:pt x="1788542" y="2381623"/>
                  <a:pt x="1747104" y="2412888"/>
                  <a:pt x="1699209" y="2428853"/>
                </a:cubicBezTo>
                <a:cubicBezTo>
                  <a:pt x="1676631" y="2436379"/>
                  <a:pt x="1653842" y="2443298"/>
                  <a:pt x="1631476" y="2451431"/>
                </a:cubicBezTo>
                <a:cubicBezTo>
                  <a:pt x="1570893" y="2473461"/>
                  <a:pt x="1573164" y="2478623"/>
                  <a:pt x="1507298" y="2496586"/>
                </a:cubicBezTo>
                <a:cubicBezTo>
                  <a:pt x="1453491" y="2511261"/>
                  <a:pt x="1405900" y="2511611"/>
                  <a:pt x="1349253" y="2519164"/>
                </a:cubicBezTo>
                <a:cubicBezTo>
                  <a:pt x="1326565" y="2522189"/>
                  <a:pt x="1304179" y="2527216"/>
                  <a:pt x="1281520" y="2530453"/>
                </a:cubicBezTo>
                <a:cubicBezTo>
                  <a:pt x="1251487" y="2534743"/>
                  <a:pt x="1221313" y="2537979"/>
                  <a:pt x="1191209" y="2541742"/>
                </a:cubicBezTo>
                <a:lnTo>
                  <a:pt x="581609" y="2530453"/>
                </a:lnTo>
                <a:cubicBezTo>
                  <a:pt x="547551" y="2529372"/>
                  <a:pt x="513620" y="2524766"/>
                  <a:pt x="480009" y="2519164"/>
                </a:cubicBezTo>
                <a:cubicBezTo>
                  <a:pt x="468271" y="2517208"/>
                  <a:pt x="458018" y="2508617"/>
                  <a:pt x="446142" y="2507875"/>
                </a:cubicBezTo>
                <a:cubicBezTo>
                  <a:pt x="337164" y="2501064"/>
                  <a:pt x="227890" y="2500349"/>
                  <a:pt x="118764" y="2496586"/>
                </a:cubicBezTo>
                <a:cubicBezTo>
                  <a:pt x="111238" y="2485297"/>
                  <a:pt x="105781" y="2472313"/>
                  <a:pt x="96187" y="2462719"/>
                </a:cubicBezTo>
                <a:cubicBezTo>
                  <a:pt x="86593" y="2453125"/>
                  <a:pt x="70796" y="2450736"/>
                  <a:pt x="62320" y="2440142"/>
                </a:cubicBezTo>
                <a:cubicBezTo>
                  <a:pt x="0" y="2362243"/>
                  <a:pt x="114225" y="2448404"/>
                  <a:pt x="17164" y="2383697"/>
                </a:cubicBezTo>
                <a:cubicBezTo>
                  <a:pt x="20927" y="2349830"/>
                  <a:pt x="22851" y="2315708"/>
                  <a:pt x="28453" y="2282097"/>
                </a:cubicBezTo>
                <a:cubicBezTo>
                  <a:pt x="30409" y="2270360"/>
                  <a:pt x="31328" y="2256645"/>
                  <a:pt x="39742" y="2248231"/>
                </a:cubicBezTo>
                <a:cubicBezTo>
                  <a:pt x="48156" y="2239817"/>
                  <a:pt x="62672" y="2241630"/>
                  <a:pt x="73609" y="2236942"/>
                </a:cubicBezTo>
                <a:cubicBezTo>
                  <a:pt x="89077" y="2230313"/>
                  <a:pt x="103296" y="2220993"/>
                  <a:pt x="118764" y="2214364"/>
                </a:cubicBezTo>
                <a:cubicBezTo>
                  <a:pt x="129701" y="2209676"/>
                  <a:pt x="141693" y="2207763"/>
                  <a:pt x="152631" y="2203075"/>
                </a:cubicBezTo>
                <a:cubicBezTo>
                  <a:pt x="168099" y="2196446"/>
                  <a:pt x="182030" y="2186406"/>
                  <a:pt x="197787" y="2180497"/>
                </a:cubicBezTo>
                <a:cubicBezTo>
                  <a:pt x="212314" y="2175049"/>
                  <a:pt x="228024" y="2173470"/>
                  <a:pt x="242942" y="2169208"/>
                </a:cubicBezTo>
                <a:cubicBezTo>
                  <a:pt x="254384" y="2165939"/>
                  <a:pt x="265329" y="2161050"/>
                  <a:pt x="276809" y="2157919"/>
                </a:cubicBezTo>
                <a:cubicBezTo>
                  <a:pt x="351687" y="2137498"/>
                  <a:pt x="357745" y="2137217"/>
                  <a:pt x="423564" y="2124053"/>
                </a:cubicBezTo>
                <a:cubicBezTo>
                  <a:pt x="438616" y="2116527"/>
                  <a:pt x="453095" y="2107725"/>
                  <a:pt x="468720" y="2101475"/>
                </a:cubicBezTo>
                <a:cubicBezTo>
                  <a:pt x="490817" y="2092636"/>
                  <a:pt x="536453" y="2078897"/>
                  <a:pt x="536453" y="2078897"/>
                </a:cubicBezTo>
                <a:cubicBezTo>
                  <a:pt x="628097" y="1987255"/>
                  <a:pt x="509344" y="2094390"/>
                  <a:pt x="615476" y="2033742"/>
                </a:cubicBezTo>
                <a:cubicBezTo>
                  <a:pt x="629337" y="2025821"/>
                  <a:pt x="637078" y="2010096"/>
                  <a:pt x="649342" y="1999875"/>
                </a:cubicBezTo>
                <a:cubicBezTo>
                  <a:pt x="659765" y="1991189"/>
                  <a:pt x="671920" y="1984823"/>
                  <a:pt x="683209" y="1977297"/>
                </a:cubicBezTo>
                <a:cubicBezTo>
                  <a:pt x="694498" y="1958482"/>
                  <a:pt x="707264" y="1940478"/>
                  <a:pt x="717076" y="1920853"/>
                </a:cubicBezTo>
                <a:cubicBezTo>
                  <a:pt x="722398" y="1910210"/>
                  <a:pt x="723042" y="1897629"/>
                  <a:pt x="728364" y="1886986"/>
                </a:cubicBezTo>
                <a:cubicBezTo>
                  <a:pt x="734432" y="1874851"/>
                  <a:pt x="744874" y="1865254"/>
                  <a:pt x="750942" y="1853119"/>
                </a:cubicBezTo>
                <a:cubicBezTo>
                  <a:pt x="760428" y="1834148"/>
                  <a:pt x="768094" y="1792184"/>
                  <a:pt x="773520" y="1774097"/>
                </a:cubicBezTo>
                <a:cubicBezTo>
                  <a:pt x="780359" y="1751302"/>
                  <a:pt x="788572" y="1728942"/>
                  <a:pt x="796098" y="1706364"/>
                </a:cubicBezTo>
                <a:lnTo>
                  <a:pt x="807387" y="1672497"/>
                </a:lnTo>
                <a:cubicBezTo>
                  <a:pt x="811150" y="1661208"/>
                  <a:pt x="808033" y="1643953"/>
                  <a:pt x="818676" y="1638631"/>
                </a:cubicBezTo>
                <a:cubicBezTo>
                  <a:pt x="833728" y="1631105"/>
                  <a:pt x="849220" y="1624402"/>
                  <a:pt x="863831" y="1616053"/>
                </a:cubicBezTo>
                <a:cubicBezTo>
                  <a:pt x="875611" y="1609321"/>
                  <a:pt x="885563" y="1599543"/>
                  <a:pt x="897698" y="1593475"/>
                </a:cubicBezTo>
                <a:cubicBezTo>
                  <a:pt x="908341" y="1588153"/>
                  <a:pt x="920731" y="1587110"/>
                  <a:pt x="931564" y="1582186"/>
                </a:cubicBezTo>
                <a:cubicBezTo>
                  <a:pt x="1012064" y="1545595"/>
                  <a:pt x="1002719" y="1549803"/>
                  <a:pt x="1055742" y="1514453"/>
                </a:cubicBezTo>
                <a:cubicBezTo>
                  <a:pt x="1063268" y="1503164"/>
                  <a:pt x="1069634" y="1491009"/>
                  <a:pt x="1078320" y="1480586"/>
                </a:cubicBezTo>
                <a:cubicBezTo>
                  <a:pt x="1088541" y="1468321"/>
                  <a:pt x="1109759" y="1462498"/>
                  <a:pt x="1112187" y="1446719"/>
                </a:cubicBezTo>
                <a:cubicBezTo>
                  <a:pt x="1117937" y="1409342"/>
                  <a:pt x="1106648" y="1371208"/>
                  <a:pt x="1100898" y="1333831"/>
                </a:cubicBezTo>
                <a:cubicBezTo>
                  <a:pt x="1099089" y="1322070"/>
                  <a:pt x="1096210" y="1309865"/>
                  <a:pt x="1089609" y="1299964"/>
                </a:cubicBezTo>
                <a:cubicBezTo>
                  <a:pt x="1078417" y="1283175"/>
                  <a:pt x="1041604" y="1252287"/>
                  <a:pt x="1021876" y="1243519"/>
                </a:cubicBezTo>
                <a:cubicBezTo>
                  <a:pt x="1000128" y="1233853"/>
                  <a:pt x="954142" y="1220942"/>
                  <a:pt x="954142" y="1220942"/>
                </a:cubicBezTo>
                <a:cubicBezTo>
                  <a:pt x="942853" y="1213416"/>
                  <a:pt x="932411" y="1204432"/>
                  <a:pt x="920276" y="1198364"/>
                </a:cubicBezTo>
                <a:cubicBezTo>
                  <a:pt x="909633" y="1193042"/>
                  <a:pt x="898260" y="1188152"/>
                  <a:pt x="886409" y="1187075"/>
                </a:cubicBezTo>
                <a:cubicBezTo>
                  <a:pt x="815108" y="1180593"/>
                  <a:pt x="743416" y="1179549"/>
                  <a:pt x="671920" y="1175786"/>
                </a:cubicBezTo>
                <a:cubicBezTo>
                  <a:pt x="591316" y="1148918"/>
                  <a:pt x="623989" y="1166409"/>
                  <a:pt x="570320" y="1130631"/>
                </a:cubicBezTo>
                <a:cubicBezTo>
                  <a:pt x="566557" y="1119342"/>
                  <a:pt x="559031" y="1108664"/>
                  <a:pt x="559031" y="1096764"/>
                </a:cubicBezTo>
                <a:cubicBezTo>
                  <a:pt x="559031" y="996010"/>
                  <a:pt x="541865" y="954805"/>
                  <a:pt x="592898" y="893564"/>
                </a:cubicBezTo>
                <a:cubicBezTo>
                  <a:pt x="603118" y="881299"/>
                  <a:pt x="613773" y="868976"/>
                  <a:pt x="626764" y="859697"/>
                </a:cubicBezTo>
                <a:cubicBezTo>
                  <a:pt x="640458" y="849915"/>
                  <a:pt x="657918" y="846454"/>
                  <a:pt x="671920" y="837119"/>
                </a:cubicBezTo>
                <a:cubicBezTo>
                  <a:pt x="762419" y="776787"/>
                  <a:pt x="690862" y="801340"/>
                  <a:pt x="773520" y="780675"/>
                </a:cubicBezTo>
                <a:cubicBezTo>
                  <a:pt x="878346" y="702055"/>
                  <a:pt x="760519" y="786218"/>
                  <a:pt x="863831" y="724231"/>
                </a:cubicBezTo>
                <a:cubicBezTo>
                  <a:pt x="1027183" y="626219"/>
                  <a:pt x="863934" y="724150"/>
                  <a:pt x="965431" y="645208"/>
                </a:cubicBezTo>
                <a:cubicBezTo>
                  <a:pt x="1086957" y="550688"/>
                  <a:pt x="990143" y="643074"/>
                  <a:pt x="1067031" y="566186"/>
                </a:cubicBezTo>
                <a:cubicBezTo>
                  <a:pt x="1082623" y="519410"/>
                  <a:pt x="1098168" y="488545"/>
                  <a:pt x="1067031" y="430719"/>
                </a:cubicBezTo>
                <a:cubicBezTo>
                  <a:pt x="1059756" y="417207"/>
                  <a:pt x="977389" y="372285"/>
                  <a:pt x="954142" y="362986"/>
                </a:cubicBezTo>
                <a:cubicBezTo>
                  <a:pt x="932045" y="354147"/>
                  <a:pt x="886409" y="340408"/>
                  <a:pt x="886409" y="340408"/>
                </a:cubicBezTo>
                <a:cubicBezTo>
                  <a:pt x="878883" y="317830"/>
                  <a:pt x="856305" y="295253"/>
                  <a:pt x="863831" y="272675"/>
                </a:cubicBezTo>
                <a:cubicBezTo>
                  <a:pt x="871357" y="250097"/>
                  <a:pt x="863831" y="212468"/>
                  <a:pt x="886409" y="204942"/>
                </a:cubicBezTo>
                <a:cubicBezTo>
                  <a:pt x="908987" y="197416"/>
                  <a:pt x="934340" y="195565"/>
                  <a:pt x="954142" y="182364"/>
                </a:cubicBezTo>
                <a:cubicBezTo>
                  <a:pt x="965431" y="174838"/>
                  <a:pt x="975611" y="165296"/>
                  <a:pt x="988009" y="159786"/>
                </a:cubicBezTo>
                <a:cubicBezTo>
                  <a:pt x="1009757" y="150120"/>
                  <a:pt x="1035940" y="150409"/>
                  <a:pt x="1055742" y="137208"/>
                </a:cubicBezTo>
                <a:cubicBezTo>
                  <a:pt x="1088852" y="115135"/>
                  <a:pt x="1086086" y="112690"/>
                  <a:pt x="1123476" y="103342"/>
                </a:cubicBezTo>
                <a:cubicBezTo>
                  <a:pt x="1127126" y="102429"/>
                  <a:pt x="1093372" y="71356"/>
                  <a:pt x="1112187" y="6947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anose="030F0702030302020204" pitchFamily="66" charset="0"/>
              </a:rPr>
              <a:t>island</a:t>
            </a:r>
            <a:endParaRPr lang="en-US" sz="66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58112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An island 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en-GB" sz="3600" b="1" dirty="0" smtClean="0">
                <a:latin typeface="Comic Sans MS" pitchFamily="66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land</a:t>
            </a:r>
            <a:r>
              <a:rPr lang="en-GB" sz="3600" b="1" dirty="0" smtClean="0">
                <a:latin typeface="Comic Sans MS" pitchFamily="66" charset="0"/>
              </a:rPr>
              <a:t> surrounded by water.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knowledge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6963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476" y="1412777"/>
            <a:ext cx="1843327" cy="30243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Having </a:t>
            </a:r>
            <a:r>
              <a:rPr lang="en-GB" sz="3200" b="1" i="1" dirty="0" smtClean="0">
                <a:solidFill>
                  <a:srgbClr val="FF0000"/>
                </a:solidFill>
              </a:rPr>
              <a:t>know</a:t>
            </a:r>
            <a:r>
              <a:rPr lang="en-GB" sz="3200" b="1" i="1" dirty="0" smtClean="0"/>
              <a:t>ledge means that you</a:t>
            </a:r>
            <a:r>
              <a:rPr lang="en-GB" sz="3200" b="1" i="1" dirty="0" smtClean="0">
                <a:solidFill>
                  <a:srgbClr val="FF0000"/>
                </a:solidFill>
              </a:rPr>
              <a:t> know </a:t>
            </a:r>
            <a:r>
              <a:rPr lang="en-GB" sz="3200" b="1" i="1" dirty="0" smtClean="0"/>
              <a:t>a lot.</a:t>
            </a:r>
            <a:endParaRPr lang="en-GB" sz="32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learn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30120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/>
              <a:t>The more you l</a:t>
            </a:r>
            <a:r>
              <a:rPr lang="en-GB" sz="3200" b="1" i="1" dirty="0" smtClean="0">
                <a:solidFill>
                  <a:srgbClr val="FF0000"/>
                </a:solidFill>
              </a:rPr>
              <a:t>earn</a:t>
            </a:r>
            <a:r>
              <a:rPr lang="en-GB" sz="3200" b="1" i="1" dirty="0" smtClean="0"/>
              <a:t>, the more you can </a:t>
            </a:r>
            <a:r>
              <a:rPr lang="en-GB" sz="3200" b="1" i="1" dirty="0" smtClean="0">
                <a:solidFill>
                  <a:srgbClr val="FF0000"/>
                </a:solidFill>
              </a:rPr>
              <a:t>earn</a:t>
            </a:r>
            <a:r>
              <a:rPr lang="en-GB" sz="3200" b="1" i="1" dirty="0" smtClean="0"/>
              <a:t>!</a:t>
            </a:r>
            <a:endParaRPr lang="en-GB" sz="3200" b="1" i="1" dirty="0"/>
          </a:p>
        </p:txBody>
      </p:sp>
      <p:pic>
        <p:nvPicPr>
          <p:cNvPr id="70662" name="Picture 6" descr="C:\Users\Stephen\AppData\Local\Microsoft\Windows\Temporary Internet Files\Content.IE5\PCPZ36N9\MC9000010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442242" cy="234602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20486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length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1682" name="Picture 2" descr="C:\Users\Stephen\AppData\Local\Microsoft\Windows\Temporary Internet Files\Content.IE5\729R5FZK\MC9003913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1847850" cy="1511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581128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Remember: </a:t>
            </a:r>
          </a:p>
          <a:p>
            <a:r>
              <a:rPr lang="en-GB" sz="2800" b="1" i="1" dirty="0" smtClean="0"/>
              <a:t>The words </a:t>
            </a:r>
            <a:r>
              <a:rPr lang="en-GB" sz="2800" b="1" i="1" dirty="0" smtClean="0">
                <a:solidFill>
                  <a:srgbClr val="FF0000"/>
                </a:solidFill>
              </a:rPr>
              <a:t>length</a:t>
            </a:r>
            <a:r>
              <a:rPr lang="en-GB" sz="2800" b="1" i="1" dirty="0" smtClean="0"/>
              <a:t> and </a:t>
            </a:r>
            <a:r>
              <a:rPr lang="en-GB" sz="2800" b="1" i="1" dirty="0" smtClean="0">
                <a:solidFill>
                  <a:srgbClr val="FF0000"/>
                </a:solidFill>
              </a:rPr>
              <a:t>long </a:t>
            </a:r>
            <a:r>
              <a:rPr lang="en-GB" sz="2800" b="1" i="1" dirty="0" smtClean="0"/>
              <a:t>share the same root, </a:t>
            </a:r>
          </a:p>
          <a:p>
            <a:r>
              <a:rPr lang="en-GB" sz="2800" b="1" i="1" dirty="0" smtClean="0"/>
              <a:t>so don’t forget the ‘</a:t>
            </a:r>
            <a:r>
              <a:rPr lang="en-GB" sz="2800" b="1" i="1" dirty="0" smtClean="0">
                <a:solidFill>
                  <a:srgbClr val="FF0000"/>
                </a:solidFill>
              </a:rPr>
              <a:t>g</a:t>
            </a:r>
            <a:r>
              <a:rPr lang="en-GB" sz="2800" b="1" i="1" dirty="0" smtClean="0"/>
              <a:t>’.</a:t>
            </a:r>
            <a:endParaRPr lang="en-GB" sz="28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2536" y="1844824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library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443711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Helpful hint:</a:t>
            </a:r>
          </a:p>
          <a:p>
            <a:r>
              <a:rPr lang="en-GB" sz="3600" b="1" i="1" dirty="0" smtClean="0"/>
              <a:t>A libr</a:t>
            </a:r>
            <a:r>
              <a:rPr lang="en-GB" sz="3600" b="1" i="1" dirty="0" smtClean="0">
                <a:solidFill>
                  <a:srgbClr val="FF0000"/>
                </a:solidFill>
              </a:rPr>
              <a:t>a</a:t>
            </a:r>
            <a:r>
              <a:rPr lang="en-GB" sz="3600" b="1" i="1" dirty="0" smtClean="0"/>
              <a:t>rian works in a libr</a:t>
            </a:r>
            <a:r>
              <a:rPr lang="en-GB" sz="3600" b="1" i="1" dirty="0" smtClean="0">
                <a:solidFill>
                  <a:srgbClr val="FF0000"/>
                </a:solidFill>
              </a:rPr>
              <a:t>a</a:t>
            </a:r>
            <a:r>
              <a:rPr lang="en-GB" sz="3600" b="1" i="1" dirty="0" smtClean="0"/>
              <a:t>ry</a:t>
            </a:r>
            <a:endParaRPr lang="en-GB" sz="3600" b="1" i="1" dirty="0"/>
          </a:p>
        </p:txBody>
      </p:sp>
      <p:pic>
        <p:nvPicPr>
          <p:cNvPr id="72706" name="Picture 2" descr="http://gradschooljourney.files.wordpress.com/2010/10/girl_in_library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305989" cy="396044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07707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material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3732" name="Picture 4" descr="C:\Users\Stephen\AppData\Local\Microsoft\Windows\Temporary Internet Files\Content.IE5\729R5FZK\MC9002352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5178761" cy="3096344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E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>
            <a:off x="1259632" y="5013176"/>
            <a:ext cx="3384376" cy="1368152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/>
          <p:cNvSpPr/>
          <p:nvPr/>
        </p:nvSpPr>
        <p:spPr>
          <a:xfrm>
            <a:off x="251520" y="3140968"/>
            <a:ext cx="2664296" cy="1224136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loud 13"/>
          <p:cNvSpPr/>
          <p:nvPr/>
        </p:nvSpPr>
        <p:spPr>
          <a:xfrm>
            <a:off x="5292080" y="3933056"/>
            <a:ext cx="3024336" cy="1584176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medicine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6807" name="Picture 7" descr="C:\Users\Stephen\AppData\Local\Microsoft\Windows\Temporary Internet Files\Content.IE5\8X04ZSOL\MC9003899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85771" cy="2592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52292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paramedic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29309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medicinal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35699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medical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4139952" y="4437112"/>
            <a:ext cx="2808312" cy="1440160"/>
          </a:xfrm>
          <a:prstGeom prst="wedgeEllipseCallout">
            <a:avLst>
              <a:gd name="adj1" fmla="val 69547"/>
              <a:gd name="adj2" fmla="val 5936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>
            <a:off x="1691680" y="3068960"/>
            <a:ext cx="3168352" cy="1512168"/>
          </a:xfrm>
          <a:prstGeom prst="wedgeEllipseCallout">
            <a:avLst>
              <a:gd name="adj1" fmla="val -55210"/>
              <a:gd name="adj2" fmla="val 5194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>
            <a:off x="5652120" y="2564904"/>
            <a:ext cx="2808312" cy="1440160"/>
          </a:xfrm>
          <a:prstGeom prst="wedgeEllipseCallout">
            <a:avLst>
              <a:gd name="adj1" fmla="val 57890"/>
              <a:gd name="adj2" fmla="val 9071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>
            <a:off x="1547664" y="188640"/>
            <a:ext cx="6768752" cy="2232248"/>
          </a:xfrm>
          <a:prstGeom prst="wedgeEllipseCallout">
            <a:avLst>
              <a:gd name="adj1" fmla="val -62695"/>
              <a:gd name="adj2" fmla="val 7564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43608" y="54868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omic Sans MS" panose="030F0702030302020204" pitchFamily="66" charset="0"/>
              </a:rPr>
              <a:t>mention</a:t>
            </a:r>
            <a:endParaRPr lang="en-US" sz="7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616" y="299695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... not to mention...</a:t>
            </a:r>
            <a:endParaRPr lang="en-GB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35730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... worth a mention ...</a:t>
            </a:r>
            <a:endParaRPr lang="en-GB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486916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... don’t mention it...</a:t>
            </a:r>
            <a:endParaRPr lang="en-GB" sz="2400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611560" y="5229200"/>
            <a:ext cx="3384376" cy="1224136"/>
          </a:xfrm>
          <a:prstGeom prst="wedgeEllipseCallout">
            <a:avLst>
              <a:gd name="adj1" fmla="val -55210"/>
              <a:gd name="adj2" fmla="val 51947"/>
            </a:avLst>
          </a:prstGeom>
          <a:solidFill>
            <a:srgbClr val="FFF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11560" y="544522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... and a special mention  </a:t>
            </a:r>
          </a:p>
          <a:p>
            <a:r>
              <a:rPr lang="en-GB" sz="2400" b="1" i="1" dirty="0" smtClean="0"/>
              <a:t>                   for...</a:t>
            </a:r>
            <a:endParaRPr lang="en-GB" sz="24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32656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minute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7829" name="Picture 5" descr="C:\Users\Stephen\AppData\Local\Microsoft\Windows\Temporary Internet Files\Content.IE5\8X04ZSOL\MC9003840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20888"/>
            <a:ext cx="1368151" cy="1589293"/>
          </a:xfrm>
          <a:prstGeom prst="rect">
            <a:avLst/>
          </a:prstGeom>
          <a:noFill/>
        </p:spPr>
      </p:pic>
      <p:pic>
        <p:nvPicPr>
          <p:cNvPr id="77833" name="Picture 9" descr="C:\Users\Stephen\AppData\Local\Microsoft\Windows\Temporary Internet Files\Content.IE5\34LSYE0S\MC9002920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1512887" cy="1814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2930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1 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minute</a:t>
            </a:r>
            <a:r>
              <a:rPr lang="en-GB" sz="2800" b="1" dirty="0" smtClean="0">
                <a:latin typeface="Comic Sans MS" pitchFamily="66" charset="0"/>
              </a:rPr>
              <a:t> = 60 seconds 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42930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minute</a:t>
            </a:r>
            <a:r>
              <a:rPr lang="en-GB" sz="2800" b="1" dirty="0" smtClean="0">
                <a:latin typeface="Comic Sans MS" pitchFamily="66" charset="0"/>
              </a:rPr>
              <a:t> = very small</a:t>
            </a:r>
            <a:endParaRPr lang="en-GB" sz="2800" b="1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915816" y="1340768"/>
            <a:ext cx="144016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16016" y="1340768"/>
            <a:ext cx="1152128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1520" y="558924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One spelling  -  two different meanings with two different pronunciations</a:t>
            </a:r>
            <a:endParaRPr lang="en-GB" sz="2000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46682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91680" y="335699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arrive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59492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arrived</a:t>
            </a:r>
            <a:endParaRPr lang="en-GB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arrival</a:t>
            </a:r>
            <a:endParaRPr lang="en-GB" sz="3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arriving</a:t>
            </a:r>
            <a:endParaRPr lang="en-GB" sz="36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3068960"/>
            <a:ext cx="5832648" cy="244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natural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284984"/>
            <a:ext cx="6624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Root: </a:t>
            </a:r>
            <a:r>
              <a:rPr lang="en-GB" sz="2400" b="1" dirty="0" smtClean="0">
                <a:solidFill>
                  <a:srgbClr val="FF0000"/>
                </a:solidFill>
              </a:rPr>
              <a:t>nature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Opposite:  </a:t>
            </a:r>
            <a:r>
              <a:rPr lang="en-GB" sz="2400" b="1" dirty="0" smtClean="0">
                <a:solidFill>
                  <a:srgbClr val="FF0000"/>
                </a:solidFill>
              </a:rPr>
              <a:t>unnatural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Associated words:  </a:t>
            </a:r>
            <a:r>
              <a:rPr lang="en-GB" sz="2400" b="1" dirty="0" smtClean="0">
                <a:solidFill>
                  <a:srgbClr val="FF0000"/>
                </a:solidFill>
              </a:rPr>
              <a:t>naturalist       naturally</a:t>
            </a:r>
          </a:p>
          <a:p>
            <a:endParaRPr lang="en-GB" sz="2400" b="1" dirty="0" smtClean="0"/>
          </a:p>
          <a:p>
            <a:endParaRPr lang="en-GB" sz="2400" b="1" dirty="0"/>
          </a:p>
        </p:txBody>
      </p:sp>
      <p:pic>
        <p:nvPicPr>
          <p:cNvPr id="78852" name="Picture 4" descr="C:\Users\Stephen\AppData\Local\Microsoft\Windows\Temporary Internet Files\Content.IE5\PCPZ36N9\MC9004124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6338" y="188640"/>
            <a:ext cx="2887662" cy="26289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55679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naughty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79877" name="Picture 5" descr="C:\Users\Stephen\AppData\Local\Microsoft\Windows\Temporary Internet Files\Content.IE5\8X04ZSOL\MC9002875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520280" cy="30450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3861048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Can you think of any other words that contain </a:t>
            </a:r>
          </a:p>
          <a:p>
            <a:r>
              <a:rPr lang="en-GB" sz="2800" b="1" i="1" dirty="0" smtClean="0"/>
              <a:t>the ‘</a:t>
            </a:r>
            <a:r>
              <a:rPr lang="en-GB" sz="2800" b="1" i="1" dirty="0" smtClean="0">
                <a:solidFill>
                  <a:srgbClr val="FF0000"/>
                </a:solidFill>
              </a:rPr>
              <a:t>aught</a:t>
            </a:r>
            <a:r>
              <a:rPr lang="en-GB" sz="2800" b="1" i="1" dirty="0" smtClean="0"/>
              <a:t>’ string?</a:t>
            </a:r>
          </a:p>
          <a:p>
            <a:endParaRPr lang="en-GB" sz="2800" b="1" i="1" dirty="0" smtClean="0"/>
          </a:p>
          <a:p>
            <a:endParaRPr lang="en-GB" sz="2800" b="1" i="1" dirty="0" smtClean="0"/>
          </a:p>
          <a:p>
            <a:r>
              <a:rPr lang="en-GB" sz="2000" i="1" dirty="0" smtClean="0"/>
              <a:t>Here’s a clue for one...</a:t>
            </a:r>
            <a:endParaRPr lang="en-GB" sz="2000" i="1" dirty="0"/>
          </a:p>
        </p:txBody>
      </p:sp>
      <p:pic>
        <p:nvPicPr>
          <p:cNvPr id="79879" name="Picture 7" descr="C:\Users\Stephen\AppData\Local\Microsoft\Windows\Temporary Internet Files\Content.IE5\34LSYE0S\MC90038714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4941168"/>
            <a:ext cx="1008112" cy="1468198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55679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omic Sans MS" panose="030F0702030302020204" pitchFamily="66" charset="0"/>
              </a:rPr>
              <a:t>notice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pic>
        <p:nvPicPr>
          <p:cNvPr id="80902" name="Picture 6" descr="C:\Users\Stephen\AppData\Local\Microsoft\Windows\Temporary Internet Files\Content.IE5\34LSYE0S\MC90043255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0"/>
            <a:ext cx="2088232" cy="2088232"/>
          </a:xfrm>
          <a:prstGeom prst="rect">
            <a:avLst/>
          </a:prstGeom>
          <a:noFill/>
        </p:spPr>
      </p:pic>
      <p:pic>
        <p:nvPicPr>
          <p:cNvPr id="80903" name="Picture 7" descr="C:\Users\Stephen\AppData\Local\Microsoft\Windows\Temporary Internet Files\Content.IE5\34LSYE0S\MC9000787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1415858" cy="17281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71703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“Did you </a:t>
            </a:r>
            <a:r>
              <a:rPr lang="en-GB" sz="3600" b="1" i="1" dirty="0" smtClean="0">
                <a:solidFill>
                  <a:srgbClr val="FF0000"/>
                </a:solidFill>
              </a:rPr>
              <a:t>notice</a:t>
            </a:r>
            <a:r>
              <a:rPr lang="en-GB" sz="3600" b="1" i="1" dirty="0" smtClean="0"/>
              <a:t> the </a:t>
            </a:r>
            <a:r>
              <a:rPr lang="en-GB" sz="3600" b="1" i="1" dirty="0" smtClean="0">
                <a:solidFill>
                  <a:srgbClr val="FF0000"/>
                </a:solidFill>
              </a:rPr>
              <a:t>notice</a:t>
            </a:r>
            <a:r>
              <a:rPr lang="en-GB" sz="3600" b="1" i="1" dirty="0" smtClean="0"/>
              <a:t>?”</a:t>
            </a:r>
          </a:p>
          <a:p>
            <a:endParaRPr lang="en-GB" sz="3600" b="1" dirty="0" smtClean="0"/>
          </a:p>
          <a:p>
            <a:r>
              <a:rPr lang="en-GB" sz="3600" b="1" dirty="0" smtClean="0"/>
              <a:t>  Same spelling, different meanings.</a:t>
            </a:r>
            <a:endParaRPr lang="en-GB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0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48478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occasion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81925" name="Picture 5" descr="C:\Users\Stephen\AppData\Local\Microsoft\Windows\Temporary Internet Files\Content.IE5\8X04ZSOL\MC9003055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3168352" cy="31905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077072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smtClean="0"/>
              <a:t>occasional</a:t>
            </a:r>
            <a:endParaRPr lang="en-GB" sz="4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445224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i="1" dirty="0" smtClean="0"/>
              <a:t>occasionally</a:t>
            </a:r>
            <a:endParaRPr lang="en-GB" sz="44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1 10"/>
          <p:cNvSpPr/>
          <p:nvPr/>
        </p:nvSpPr>
        <p:spPr>
          <a:xfrm>
            <a:off x="5724128" y="2708920"/>
            <a:ext cx="3240360" cy="22322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xplosion 1 11"/>
          <p:cNvSpPr/>
          <p:nvPr/>
        </p:nvSpPr>
        <p:spPr>
          <a:xfrm>
            <a:off x="4716016" y="4769768"/>
            <a:ext cx="3888432" cy="1971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xplosion 1 12"/>
          <p:cNvSpPr/>
          <p:nvPr/>
        </p:nvSpPr>
        <p:spPr>
          <a:xfrm>
            <a:off x="323528" y="4221088"/>
            <a:ext cx="3888432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xplosion 1 13"/>
          <p:cNvSpPr/>
          <p:nvPr/>
        </p:nvSpPr>
        <p:spPr>
          <a:xfrm>
            <a:off x="611560" y="116632"/>
            <a:ext cx="3456384" cy="19442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xplosion 1 9"/>
          <p:cNvSpPr/>
          <p:nvPr/>
        </p:nvSpPr>
        <p:spPr>
          <a:xfrm>
            <a:off x="467544" y="1916832"/>
            <a:ext cx="3168352" cy="22322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xplosion 1 8"/>
          <p:cNvSpPr/>
          <p:nvPr/>
        </p:nvSpPr>
        <p:spPr>
          <a:xfrm>
            <a:off x="5004048" y="476672"/>
            <a:ext cx="3888432" cy="20882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2996952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often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76470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usually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63691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regularly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94116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frequently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350100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generally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544522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as a rule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112474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repeatedly</a:t>
            </a:r>
            <a:endParaRPr lang="en-GB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62068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opposite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82946" name="Picture 2" descr="C:\Users\Stephen\AppData\Local\Microsoft\Windows\Temporary Internet Files\Content.IE5\34LSYE0S\MC9002934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24803"/>
            <a:ext cx="2520280" cy="1552789"/>
          </a:xfrm>
          <a:prstGeom prst="rect">
            <a:avLst/>
          </a:prstGeom>
          <a:noFill/>
        </p:spPr>
      </p:pic>
      <p:pic>
        <p:nvPicPr>
          <p:cNvPr id="82947" name="Picture 3" descr="C:\Users\Stephen\AppData\Local\Microsoft\Windows\Temporary Internet Files\Content.IE5\8X04ZSOL\MC9003043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4218" y="1772816"/>
            <a:ext cx="2630567" cy="16248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38610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If you </a:t>
            </a:r>
            <a:r>
              <a:rPr lang="en-GB" sz="3600" b="1" i="1" dirty="0" smtClean="0">
                <a:solidFill>
                  <a:srgbClr val="FF0000"/>
                </a:solidFill>
              </a:rPr>
              <a:t>oppose</a:t>
            </a:r>
            <a:r>
              <a:rPr lang="en-GB" sz="3600" b="1" i="1" dirty="0" smtClean="0"/>
              <a:t> someone, you take the </a:t>
            </a:r>
            <a:r>
              <a:rPr lang="en-GB" sz="3600" b="1" i="1" dirty="0" smtClean="0">
                <a:solidFill>
                  <a:srgbClr val="FF0000"/>
                </a:solidFill>
              </a:rPr>
              <a:t>opposite</a:t>
            </a:r>
            <a:r>
              <a:rPr lang="en-GB" sz="3600" b="1" i="1" dirty="0" smtClean="0"/>
              <a:t> point of view.</a:t>
            </a:r>
            <a:endParaRPr lang="en-GB" sz="3600" b="1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4653136"/>
            <a:ext cx="7560840" cy="1584176"/>
          </a:xfrm>
          <a:prstGeom prst="rect">
            <a:avLst/>
          </a:prstGeom>
          <a:solidFill>
            <a:srgbClr val="F1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4FB9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141277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ordinary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06896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Think of the word </a:t>
            </a:r>
            <a:r>
              <a:rPr lang="en-GB" sz="3200" b="1" i="1" dirty="0" smtClean="0">
                <a:solidFill>
                  <a:srgbClr val="FF0000"/>
                </a:solidFill>
              </a:rPr>
              <a:t>ordinarily</a:t>
            </a:r>
            <a:r>
              <a:rPr lang="en-GB" sz="3200" b="1" i="1" dirty="0" smtClean="0"/>
              <a:t> – it will help you remember the unstressed vowels.</a:t>
            </a:r>
            <a:endParaRPr lang="en-GB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86916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Did you know that the word </a:t>
            </a:r>
            <a:r>
              <a:rPr lang="en-GB" sz="2800" b="1" dirty="0" smtClean="0">
                <a:solidFill>
                  <a:srgbClr val="FF0000"/>
                </a:solidFill>
              </a:rPr>
              <a:t>extraordinary </a:t>
            </a:r>
            <a:r>
              <a:rPr lang="en-GB" sz="2800" b="1" dirty="0" smtClean="0"/>
              <a:t>means </a:t>
            </a:r>
          </a:p>
          <a:p>
            <a:pPr algn="ctr"/>
            <a:r>
              <a:rPr lang="en-GB" sz="2800" b="1" dirty="0" smtClean="0"/>
              <a:t>‘</a:t>
            </a:r>
            <a:r>
              <a:rPr lang="en-GB" sz="2800" b="1" dirty="0" smtClean="0">
                <a:solidFill>
                  <a:srgbClr val="FF0000"/>
                </a:solidFill>
              </a:rPr>
              <a:t>out of the ordinary</a:t>
            </a:r>
            <a:r>
              <a:rPr lang="en-GB" sz="2800" b="1" dirty="0" smtClean="0"/>
              <a:t>’?</a:t>
            </a:r>
            <a:endParaRPr lang="en-GB" sz="28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827584" y="2132856"/>
            <a:ext cx="1296144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/>
          <p:cNvSpPr/>
          <p:nvPr/>
        </p:nvSpPr>
        <p:spPr>
          <a:xfrm>
            <a:off x="3491880" y="1484784"/>
            <a:ext cx="1656184" cy="10801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/>
          <p:cNvSpPr/>
          <p:nvPr/>
        </p:nvSpPr>
        <p:spPr>
          <a:xfrm>
            <a:off x="6372200" y="2420888"/>
            <a:ext cx="1296144" cy="8640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9"/>
          <p:cNvSpPr/>
          <p:nvPr/>
        </p:nvSpPr>
        <p:spPr>
          <a:xfrm>
            <a:off x="5364088" y="764704"/>
            <a:ext cx="3240360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755576" y="116632"/>
            <a:ext cx="3888432" cy="14401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333914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particular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504568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Fact: </a:t>
            </a:r>
            <a:r>
              <a:rPr lang="en-GB" sz="2800" b="1" dirty="0" smtClean="0">
                <a:solidFill>
                  <a:srgbClr val="FF0000"/>
                </a:solidFill>
              </a:rPr>
              <a:t>Particular</a:t>
            </a:r>
            <a:r>
              <a:rPr lang="en-GB" sz="2800" b="1" dirty="0" smtClean="0"/>
              <a:t> comes from the same root as </a:t>
            </a:r>
            <a:r>
              <a:rPr lang="en-GB" sz="2800" b="1" dirty="0" smtClean="0">
                <a:solidFill>
                  <a:srgbClr val="FF0000"/>
                </a:solidFill>
              </a:rPr>
              <a:t>particle</a:t>
            </a:r>
            <a:r>
              <a:rPr lang="en-GB" sz="2800" b="1" dirty="0" smtClean="0"/>
              <a:t>.</a:t>
            </a:r>
          </a:p>
          <a:p>
            <a:endParaRPr lang="en-GB" sz="2800" b="1" dirty="0" smtClean="0"/>
          </a:p>
          <a:p>
            <a:r>
              <a:rPr lang="en-GB" sz="2800" b="1" dirty="0" smtClean="0"/>
              <a:t>Tricky word: </a:t>
            </a:r>
            <a:r>
              <a:rPr lang="en-GB" sz="2800" b="1" dirty="0" smtClean="0">
                <a:solidFill>
                  <a:srgbClr val="FF0000"/>
                </a:solidFill>
              </a:rPr>
              <a:t>Particularly </a:t>
            </a:r>
            <a:r>
              <a:rPr lang="en-GB" sz="2800" b="1" dirty="0" smtClean="0"/>
              <a:t>- easy, just add </a:t>
            </a:r>
            <a:r>
              <a:rPr lang="en-GB" sz="2800" b="1" i="1" dirty="0" smtClean="0">
                <a:solidFill>
                  <a:srgbClr val="FF0000"/>
                </a:solidFill>
              </a:rPr>
              <a:t>-</a:t>
            </a:r>
            <a:r>
              <a:rPr lang="en-GB" sz="2800" b="1" i="1" dirty="0" err="1" smtClean="0">
                <a:solidFill>
                  <a:srgbClr val="FF0000"/>
                </a:solidFill>
              </a:rPr>
              <a:t>ly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worthy of special attention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1247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concerned with detail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3488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singular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5649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fussy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distinct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755576" y="2132856"/>
            <a:ext cx="1656184" cy="10081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/>
          <p:cNvSpPr/>
          <p:nvPr/>
        </p:nvSpPr>
        <p:spPr>
          <a:xfrm>
            <a:off x="3491880" y="1484784"/>
            <a:ext cx="1872208" cy="11521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/>
          <p:cNvSpPr/>
          <p:nvPr/>
        </p:nvSpPr>
        <p:spPr>
          <a:xfrm>
            <a:off x="6372200" y="2420888"/>
            <a:ext cx="1296144" cy="8640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9"/>
          <p:cNvSpPr/>
          <p:nvPr/>
        </p:nvSpPr>
        <p:spPr>
          <a:xfrm>
            <a:off x="5976156" y="418232"/>
            <a:ext cx="2088232" cy="9361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611560" y="116632"/>
            <a:ext cx="2592288" cy="12961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3356992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peculiar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22920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Tricky word: </a:t>
            </a:r>
            <a:r>
              <a:rPr lang="en-GB" sz="2800" b="1" dirty="0" smtClean="0">
                <a:solidFill>
                  <a:srgbClr val="FF0000"/>
                </a:solidFill>
              </a:rPr>
              <a:t>Peculiarity </a:t>
            </a:r>
            <a:r>
              <a:rPr lang="en-GB" sz="2800" b="1" dirty="0" smtClean="0"/>
              <a:t>– just add </a:t>
            </a:r>
            <a:r>
              <a:rPr lang="en-GB" sz="2800" b="1" i="1" dirty="0" smtClean="0">
                <a:solidFill>
                  <a:srgbClr val="FF0000"/>
                </a:solidFill>
              </a:rPr>
              <a:t>-</a:t>
            </a:r>
            <a:r>
              <a:rPr lang="en-GB" sz="2800" b="1" i="1" dirty="0" err="1" smtClean="0">
                <a:solidFill>
                  <a:srgbClr val="FF0000"/>
                </a:solidFill>
              </a:rPr>
              <a:t>ity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idiosyncratic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611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strange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3488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eccentric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odd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177281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distinctive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635896" y="188640"/>
            <a:ext cx="1656184" cy="10081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923928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specific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5076056" y="980728"/>
            <a:ext cx="3888432" cy="100811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12"/>
          <p:cNvSpPr/>
          <p:nvPr/>
        </p:nvSpPr>
        <p:spPr>
          <a:xfrm>
            <a:off x="683568" y="1772816"/>
            <a:ext cx="2592288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loud 13"/>
          <p:cNvSpPr/>
          <p:nvPr/>
        </p:nvSpPr>
        <p:spPr>
          <a:xfrm>
            <a:off x="1187624" y="3933056"/>
            <a:ext cx="2160240" cy="93610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loud 14"/>
          <p:cNvSpPr/>
          <p:nvPr/>
        </p:nvSpPr>
        <p:spPr>
          <a:xfrm>
            <a:off x="6228184" y="3501008"/>
            <a:ext cx="1944216" cy="86409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loud 15"/>
          <p:cNvSpPr/>
          <p:nvPr/>
        </p:nvSpPr>
        <p:spPr>
          <a:xfrm>
            <a:off x="4572000" y="4581128"/>
            <a:ext cx="3024336" cy="100811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/>
          <p:cNvSpPr/>
          <p:nvPr/>
        </p:nvSpPr>
        <p:spPr>
          <a:xfrm>
            <a:off x="2627784" y="548680"/>
            <a:ext cx="1656184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242088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perhaps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62068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Comic Sans MS" pitchFamily="66" charset="0"/>
              </a:rPr>
              <a:t>maybe</a:t>
            </a:r>
            <a:endParaRPr lang="en-GB" sz="2800" b="1" i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770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Comic Sans MS" pitchFamily="66" charset="0"/>
              </a:rPr>
              <a:t>possibly</a:t>
            </a:r>
            <a:endParaRPr lang="en-GB" sz="2800" b="1" i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472514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Comic Sans MS" pitchFamily="66" charset="0"/>
              </a:rPr>
              <a:t>peradventure</a:t>
            </a:r>
            <a:endParaRPr lang="en-GB" sz="2800" b="1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84482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Comic Sans MS" pitchFamily="66" charset="0"/>
              </a:rPr>
              <a:t>perchance</a:t>
            </a:r>
            <a:endParaRPr lang="en-GB" sz="2800" b="1" i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364502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Comic Sans MS" pitchFamily="66" charset="0"/>
              </a:rPr>
              <a:t>mayhap</a:t>
            </a:r>
            <a:endParaRPr lang="en-GB" sz="2800" b="1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19675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Comic Sans MS" pitchFamily="66" charset="0"/>
              </a:rPr>
              <a:t>for all one knows</a:t>
            </a:r>
            <a:endParaRPr lang="en-GB" sz="28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7030A0"/>
                </a:solidFill>
                <a:latin typeface="Comic Sans MS" pitchFamily="66" charset="0"/>
              </a:rPr>
              <a:t>believe</a:t>
            </a:r>
            <a:endParaRPr lang="en-GB" sz="6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004" y="553992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What other words follow the rule: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i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before </a:t>
            </a:r>
            <a:r>
              <a:rPr lang="en-GB" sz="2400" b="1" i="1" dirty="0" smtClean="0">
                <a:solidFill>
                  <a:srgbClr val="7030A0"/>
                </a:solidFill>
              </a:rPr>
              <a:t>e</a:t>
            </a:r>
            <a:r>
              <a:rPr lang="en-GB" sz="2400" b="1" i="1" dirty="0" smtClean="0">
                <a:solidFill>
                  <a:srgbClr val="FF0000"/>
                </a:solidFill>
              </a:rPr>
              <a:t> except after </a:t>
            </a:r>
            <a:r>
              <a:rPr lang="en-GB" sz="2400" b="1" i="1" dirty="0" smtClean="0">
                <a:solidFill>
                  <a:srgbClr val="7030A0"/>
                </a:solidFill>
              </a:rPr>
              <a:t>c</a:t>
            </a:r>
            <a:r>
              <a:rPr lang="en-GB" sz="2400" b="1" i="1" dirty="0" smtClean="0">
                <a:solidFill>
                  <a:srgbClr val="FF0000"/>
                </a:solidFill>
              </a:rPr>
              <a:t> when making the ‘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ee</a:t>
            </a:r>
            <a:r>
              <a:rPr lang="en-GB" sz="2400" b="1" i="1" dirty="0" smtClean="0">
                <a:solidFill>
                  <a:srgbClr val="FF0000"/>
                </a:solidFill>
              </a:rPr>
              <a:t>’ sound?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71600" y="2132856"/>
            <a:ext cx="3096344" cy="1512168"/>
          </a:xfrm>
          <a:prstGeom prst="wedgeEllipseCallout">
            <a:avLst>
              <a:gd name="adj1" fmla="val -35895"/>
              <a:gd name="adj2" fmla="val 1075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Callout 5"/>
          <p:cNvSpPr/>
          <p:nvPr/>
        </p:nvSpPr>
        <p:spPr>
          <a:xfrm flipH="1">
            <a:off x="5292080" y="2636912"/>
            <a:ext cx="3312368" cy="1944216"/>
          </a:xfrm>
          <a:prstGeom prst="wedgeEllipseCallout">
            <a:avLst>
              <a:gd name="adj1" fmla="val -39918"/>
              <a:gd name="adj2" fmla="val 967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47664" y="234888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I believe</a:t>
            </a:r>
          </a:p>
          <a:p>
            <a:r>
              <a:rPr lang="en-GB" sz="3600" b="1" i="1" dirty="0" smtClean="0"/>
              <a:t>  that...</a:t>
            </a:r>
            <a:endParaRPr lang="en-GB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30689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smtClean="0"/>
              <a:t>It is my belief</a:t>
            </a:r>
          </a:p>
          <a:p>
            <a:r>
              <a:rPr lang="en-GB" sz="3600" b="1" i="1" dirty="0"/>
              <a:t> </a:t>
            </a:r>
            <a:r>
              <a:rPr lang="en-GB" sz="3600" b="1" i="1" dirty="0" smtClean="0"/>
              <a:t>     that...</a:t>
            </a:r>
            <a:endParaRPr lang="en-GB" sz="36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1277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popular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71703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Think of the word </a:t>
            </a:r>
            <a:r>
              <a:rPr lang="en-GB" sz="3600" b="1" i="1" dirty="0" smtClean="0">
                <a:solidFill>
                  <a:srgbClr val="FF0000"/>
                </a:solidFill>
              </a:rPr>
              <a:t>popularity</a:t>
            </a:r>
            <a:r>
              <a:rPr lang="en-GB" sz="3600" b="1" i="1" dirty="0" smtClean="0"/>
              <a:t>– it will help you remember the unstressed vowels in </a:t>
            </a:r>
            <a:r>
              <a:rPr lang="en-GB" sz="3600" b="1" i="1" dirty="0" smtClean="0">
                <a:solidFill>
                  <a:srgbClr val="FF0000"/>
                </a:solidFill>
              </a:rPr>
              <a:t>pop</a:t>
            </a:r>
            <a:r>
              <a:rPr lang="en-GB" sz="3600" b="1" i="1" u="sng" dirty="0" smtClean="0">
                <a:solidFill>
                  <a:srgbClr val="FF0000"/>
                </a:solidFill>
              </a:rPr>
              <a:t>u</a:t>
            </a:r>
            <a:r>
              <a:rPr lang="en-GB" sz="3600" b="1" i="1" dirty="0" smtClean="0">
                <a:solidFill>
                  <a:srgbClr val="FF0000"/>
                </a:solidFill>
              </a:rPr>
              <a:t>l</a:t>
            </a:r>
            <a:r>
              <a:rPr lang="en-GB" sz="3600" b="1" i="1" u="sng" dirty="0" smtClean="0">
                <a:solidFill>
                  <a:srgbClr val="FF0000"/>
                </a:solidFill>
              </a:rPr>
              <a:t>a</a:t>
            </a:r>
            <a:r>
              <a:rPr lang="en-GB" sz="3600" b="1" i="1" dirty="0" smtClean="0">
                <a:solidFill>
                  <a:srgbClr val="FF0000"/>
                </a:solidFill>
              </a:rPr>
              <a:t>r</a:t>
            </a:r>
            <a:r>
              <a:rPr lang="en-GB" sz="3600" b="1" i="1" dirty="0" smtClean="0"/>
              <a:t> </a:t>
            </a:r>
            <a:endParaRPr lang="en-GB" sz="3600" b="1" i="1" dirty="0"/>
          </a:p>
        </p:txBody>
      </p:sp>
      <p:pic>
        <p:nvPicPr>
          <p:cNvPr id="1026" name="Picture 2" descr="C:\Users\Stephen\AppData\Local\Microsoft\Windows\Temporary Internet Files\Content.IE5\34LSYE0S\MM9000410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566167" cy="1506503"/>
          </a:xfrm>
          <a:prstGeom prst="rect">
            <a:avLst/>
          </a:prstGeom>
          <a:noFill/>
        </p:spPr>
      </p:pic>
      <p:pic>
        <p:nvPicPr>
          <p:cNvPr id="7" name="Picture 2" descr="C:\Users\Stephen\AppData\Local\Microsoft\Windows\Temporary Internet Files\Content.IE5\34LSYE0S\MM9000410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76672"/>
            <a:ext cx="1602185" cy="1506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4868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position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Stephen\AppData\Local\Microsoft\Windows\Temporary Internet Files\Content.IE5\34LSYE0S\MC90023901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300038"/>
            <a:ext cx="1493838" cy="18161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367136" y="2780928"/>
            <a:ext cx="7776864" cy="3024336"/>
            <a:chOff x="179512" y="2780928"/>
            <a:chExt cx="7776864" cy="3024336"/>
          </a:xfrm>
        </p:grpSpPr>
        <p:sp>
          <p:nvSpPr>
            <p:cNvPr id="7" name="Rounded Rectangle 6"/>
            <p:cNvSpPr/>
            <p:nvPr/>
          </p:nvSpPr>
          <p:spPr>
            <a:xfrm>
              <a:off x="179512" y="2780928"/>
              <a:ext cx="6480720" cy="302433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520" y="2996952"/>
              <a:ext cx="77048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/>
                <a:t>Its root word means ‘</a:t>
              </a:r>
              <a:r>
                <a:rPr lang="en-GB" sz="2400" b="1" i="1" dirty="0" smtClean="0"/>
                <a:t>place</a:t>
              </a:r>
              <a:r>
                <a:rPr lang="en-GB" sz="2400" b="1" dirty="0" smtClean="0"/>
                <a:t>’, but position can be </a:t>
              </a:r>
            </a:p>
            <a:p>
              <a:r>
                <a:rPr lang="en-GB" sz="2400" b="1" dirty="0" smtClean="0"/>
                <a:t>used in various contexts.</a:t>
              </a:r>
            </a:p>
            <a:p>
              <a:endParaRPr lang="en-GB" sz="2400" b="1" dirty="0" smtClean="0"/>
            </a:p>
            <a:p>
              <a:r>
                <a:rPr lang="en-GB" sz="2400" b="1" dirty="0" smtClean="0"/>
                <a:t>How can it be used to describe a location? A job? </a:t>
              </a:r>
            </a:p>
            <a:p>
              <a:r>
                <a:rPr lang="en-GB" sz="2400" b="1" dirty="0" smtClean="0"/>
                <a:t>A stance in an argument?</a:t>
              </a:r>
            </a:p>
            <a:p>
              <a:endParaRPr lang="en-GB" sz="2400" b="1" dirty="0" smtClean="0"/>
            </a:p>
            <a:p>
              <a:r>
                <a:rPr lang="en-GB" sz="2400" b="1" dirty="0" smtClean="0"/>
                <a:t>How could it be used as a verb?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phen\AppData\Local\Microsoft\Windows\Temporary Internet Files\Content.IE5\34LSYE0S\MC9004414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85" y="0"/>
            <a:ext cx="9020215" cy="703954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227687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  <a:latin typeface="Comic Sans MS" pitchFamily="66" charset="0"/>
              </a:rPr>
              <a:t>possess</a:t>
            </a:r>
            <a:endParaRPr lang="en-GB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517232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possessed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725144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possession</a:t>
            </a:r>
            <a:endParaRPr lang="en-GB" sz="4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517232"/>
            <a:ext cx="5398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Comic Sans MS" pitchFamily="66" charset="0"/>
              </a:rPr>
              <a:t>possesses</a:t>
            </a:r>
            <a:endParaRPr lang="en-GB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7281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possible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476672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possible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980728" y="177281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 err="1" smtClean="0">
                <a:solidFill>
                  <a:srgbClr val="FF0000"/>
                </a:solidFill>
                <a:latin typeface="Comic Sans MS" pitchFamily="66" charset="0"/>
              </a:rPr>
              <a:t>im</a:t>
            </a:r>
            <a:endParaRPr lang="en-GB" sz="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6531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Comic Sans MS" pitchFamily="66" charset="0"/>
              </a:rPr>
              <a:t>possibility       impossibility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3074" name="Picture 2" descr="C:\Users\Stephen\AppData\Local\Microsoft\Windows\Temporary Internet Files\Content.IE5\8X04ZSOL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01208"/>
            <a:ext cx="1224136" cy="1224136"/>
          </a:xfrm>
          <a:prstGeom prst="rect">
            <a:avLst/>
          </a:prstGeom>
          <a:noFill/>
        </p:spPr>
      </p:pic>
      <p:pic>
        <p:nvPicPr>
          <p:cNvPr id="3075" name="Picture 3" descr="C:\Users\Stephen\AppData\Local\Microsoft\Windows\Temporary Internet Files\Content.IE5\729R5FZK\MC90044132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301208"/>
            <a:ext cx="1224136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potato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234888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potatoes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Only the plural (</a:t>
            </a:r>
            <a:r>
              <a:rPr lang="en-GB" sz="2800" b="1" i="1" dirty="0" smtClean="0">
                <a:solidFill>
                  <a:srgbClr val="FF0000"/>
                </a:solidFill>
              </a:rPr>
              <a:t>potatoes</a:t>
            </a:r>
            <a:r>
              <a:rPr lang="en-GB" sz="2800" b="1" i="1" dirty="0" smtClean="0"/>
              <a:t>) has an –</a:t>
            </a:r>
            <a:r>
              <a:rPr lang="en-GB" sz="2800" b="1" i="1" dirty="0" smtClean="0">
                <a:solidFill>
                  <a:srgbClr val="FF0000"/>
                </a:solidFill>
              </a:rPr>
              <a:t>e</a:t>
            </a:r>
            <a:r>
              <a:rPr lang="en-GB" sz="2800" b="1" i="1" dirty="0" smtClean="0"/>
              <a:t> in the word.</a:t>
            </a:r>
            <a:endParaRPr lang="en-GB" sz="2800" b="1" i="1" dirty="0"/>
          </a:p>
        </p:txBody>
      </p:sp>
      <p:pic>
        <p:nvPicPr>
          <p:cNvPr id="4098" name="Picture 2" descr="C:\Users\Stephen\AppData\Local\Microsoft\Windows\Temporary Internet Files\Content.IE5\729R5FZK\MC9002723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1219825" cy="1656184"/>
          </a:xfrm>
          <a:prstGeom prst="rect">
            <a:avLst/>
          </a:prstGeom>
          <a:noFill/>
        </p:spPr>
      </p:pic>
      <p:pic>
        <p:nvPicPr>
          <p:cNvPr id="4100" name="Picture 4" descr="C:\Users\Stephen\AppData\Local\Microsoft\Windows\Temporary Internet Files\Content.IE5\8X04ZSOL\MC90011242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08920"/>
            <a:ext cx="1524273" cy="82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847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pressure</a:t>
            </a:r>
            <a:endParaRPr lang="en-GB" sz="72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Stephen\AppData\Local\Microsoft\Windows\Temporary Internet Files\Content.IE5\729R5FZK\MC9002523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29595"/>
            <a:ext cx="1897633" cy="1358045"/>
          </a:xfrm>
          <a:prstGeom prst="rect">
            <a:avLst/>
          </a:prstGeom>
          <a:noFill/>
        </p:spPr>
      </p:pic>
      <p:pic>
        <p:nvPicPr>
          <p:cNvPr id="5125" name="Picture 5" descr="C:\Users\Stephen\AppData\Local\Microsoft\Windows\Temporary Internet Files\Content.IE5\729R5FZK\MC9102175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0648"/>
            <a:ext cx="3458574" cy="424847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pressure cooker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522920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>
                <a:solidFill>
                  <a:srgbClr val="FF0000"/>
                </a:solidFill>
              </a:rPr>
              <a:t>Press</a:t>
            </a:r>
            <a:r>
              <a:rPr lang="en-GB" sz="3200" b="1" i="1" dirty="0" smtClean="0"/>
              <a:t>ure </a:t>
            </a:r>
            <a:r>
              <a:rPr lang="en-GB" sz="3200" b="1" i="1" dirty="0" smtClean="0">
                <a:solidFill>
                  <a:srgbClr val="FF0000"/>
                </a:solidFill>
              </a:rPr>
              <a:t>press</a:t>
            </a:r>
            <a:r>
              <a:rPr lang="en-GB" sz="3200" b="1" i="1" dirty="0" smtClean="0"/>
              <a:t>es on an object.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8478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probably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57301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probable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35730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probability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7576" y="357301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  improbable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6146" name="Picture 2" descr="C:\Users\Stephen\AppData\Local\Microsoft\Windows\Temporary Internet Files\Content.IE5\8X04ZSOL\MC900391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91959">
            <a:off x="2491428" y="3505074"/>
            <a:ext cx="720824" cy="728294"/>
          </a:xfrm>
          <a:prstGeom prst="rect">
            <a:avLst/>
          </a:prstGeom>
          <a:noFill/>
        </p:spPr>
      </p:pic>
      <p:pic>
        <p:nvPicPr>
          <p:cNvPr id="11" name="Picture 2" descr="C:\Users\Stephen\AppData\Local\Microsoft\Windows\Temporary Internet Files\Content.IE5\8X04ZSOL\MC9003911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91959">
            <a:off x="5515763" y="3505073"/>
            <a:ext cx="720824" cy="728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promise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Stephen\AppData\Local\Microsoft\Windows\Temporary Internet Files\Content.IE5\729R5FZK\MC9003013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5184576" cy="3649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78092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purpose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tephen\AppData\Local\Microsoft\Windows\Temporary Internet Files\Content.IE5\PCPZ36N9\MC9002404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56692" flipH="1">
            <a:off x="5438976" y="803192"/>
            <a:ext cx="2811087" cy="194406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5436096" y="1628800"/>
            <a:ext cx="1080120" cy="1440160"/>
          </a:xfrm>
          <a:prstGeom prst="straightConnector1">
            <a:avLst/>
          </a:prstGeom>
          <a:ln w="3810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443711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Be aware of the unusual ending.</a:t>
            </a:r>
          </a:p>
          <a:p>
            <a:pPr algn="ctr"/>
            <a:endParaRPr lang="en-GB" sz="2400" b="1" i="1" dirty="0" smtClean="0"/>
          </a:p>
          <a:p>
            <a:pPr algn="ctr"/>
            <a:r>
              <a:rPr lang="en-GB" dirty="0" smtClean="0"/>
              <a:t>Not to be confused with the command for a cat to cheer up! </a:t>
            </a:r>
          </a:p>
          <a:p>
            <a:pPr algn="ctr"/>
            <a:r>
              <a:rPr lang="en-GB" dirty="0" smtClean="0"/>
              <a:t>(Purr, puss. Get it?)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7704" y="260648"/>
            <a:ext cx="5328592" cy="5616624"/>
            <a:chOff x="2987824" y="2780928"/>
            <a:chExt cx="3024336" cy="3024336"/>
          </a:xfrm>
        </p:grpSpPr>
        <p:sp>
          <p:nvSpPr>
            <p:cNvPr id="6" name="Oval 5"/>
            <p:cNvSpPr/>
            <p:nvPr/>
          </p:nvSpPr>
          <p:spPr>
            <a:xfrm>
              <a:off x="2987824" y="2780928"/>
              <a:ext cx="3024336" cy="30243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Pie 4"/>
            <p:cNvSpPr/>
            <p:nvPr/>
          </p:nvSpPr>
          <p:spPr>
            <a:xfrm>
              <a:off x="2987824" y="2780928"/>
              <a:ext cx="3024336" cy="3024336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75856" y="15567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atin typeface="Calibri" pitchFamily="34" charset="0"/>
              </a:rPr>
              <a:t>quarter</a:t>
            </a:r>
            <a:endParaRPr lang="en-GB" sz="5400" b="1" dirty="0">
              <a:latin typeface="Calibr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7647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quarter</a:t>
            </a:r>
            <a:endParaRPr lang="en-GB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486916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MS Reference Sans Serif" pitchFamily="34" charset="0"/>
              </a:rPr>
              <a:t>quarter</a:t>
            </a:r>
            <a:endParaRPr lang="en-GB" sz="2800" b="1" dirty="0">
              <a:latin typeface="MS Reference Sans Serif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7647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Microsoft Sans Serif" pitchFamily="34" charset="0"/>
                <a:cs typeface="Microsoft Sans Serif" pitchFamily="34" charset="0"/>
              </a:rPr>
              <a:t>quarter</a:t>
            </a:r>
            <a:endParaRPr lang="en-GB" sz="2800" b="1" i="1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0312" y="486916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quarter</a:t>
            </a:r>
            <a:endParaRPr lang="en-GB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9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9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9" presetClass="entr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3384376" cy="383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79712" y="3573016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atin typeface="Comic Sans MS" pitchFamily="66" charset="0"/>
              </a:rPr>
              <a:t>bicycle</a:t>
            </a:r>
            <a:endParaRPr lang="en-GB" sz="6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</a:rPr>
              <a:t>b</a:t>
            </a:r>
            <a:r>
              <a:rPr lang="en-GB" sz="2800" b="1" i="1" dirty="0" smtClean="0">
                <a:solidFill>
                  <a:srgbClr val="FF0000"/>
                </a:solidFill>
              </a:rPr>
              <a:t>i = two</a:t>
            </a:r>
          </a:p>
          <a:p>
            <a:r>
              <a:rPr lang="en-GB" sz="2800" b="1" i="1" dirty="0">
                <a:solidFill>
                  <a:srgbClr val="FF0000"/>
                </a:solidFill>
              </a:rPr>
              <a:t>c</a:t>
            </a:r>
            <a:r>
              <a:rPr lang="en-GB" sz="2800" b="1" i="1" dirty="0" smtClean="0">
                <a:solidFill>
                  <a:srgbClr val="FF0000"/>
                </a:solidFill>
              </a:rPr>
              <a:t>ycle = circle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628" y="527857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Do you know what these other ‘</a:t>
            </a:r>
            <a:r>
              <a:rPr lang="en-GB" sz="2400" b="1" i="1" dirty="0" smtClean="0">
                <a:solidFill>
                  <a:srgbClr val="FF0000"/>
                </a:solidFill>
              </a:rPr>
              <a:t>bi-</a:t>
            </a:r>
            <a:r>
              <a:rPr lang="en-GB" sz="2400" b="1" i="1" dirty="0" smtClean="0"/>
              <a:t>’ words refer to?</a:t>
            </a:r>
          </a:p>
          <a:p>
            <a:pPr algn="ctr"/>
            <a:endParaRPr lang="en-GB" sz="2400" b="1" i="1" dirty="0"/>
          </a:p>
          <a:p>
            <a:pPr algn="ctr"/>
            <a:r>
              <a:rPr lang="en-GB" sz="2400" b="1" i="1" dirty="0">
                <a:solidFill>
                  <a:srgbClr val="00B050"/>
                </a:solidFill>
              </a:rPr>
              <a:t>b</a:t>
            </a:r>
            <a:r>
              <a:rPr lang="en-GB" sz="2400" b="1" i="1" dirty="0" smtClean="0">
                <a:solidFill>
                  <a:srgbClr val="00B050"/>
                </a:solidFill>
              </a:rPr>
              <a:t>iceps </a:t>
            </a:r>
            <a:r>
              <a:rPr lang="en-GB" sz="2400" b="1" i="1" dirty="0" smtClean="0"/>
              <a:t>   </a:t>
            </a:r>
            <a:r>
              <a:rPr lang="en-GB" sz="2400" b="1" i="1" dirty="0" smtClean="0">
                <a:solidFill>
                  <a:schemeClr val="accent5">
                    <a:lumMod val="75000"/>
                  </a:schemeClr>
                </a:solidFill>
              </a:rPr>
              <a:t>biped</a:t>
            </a:r>
            <a:r>
              <a:rPr lang="en-GB" sz="2400" b="1" i="1" dirty="0" smtClean="0"/>
              <a:t>   </a:t>
            </a:r>
            <a:r>
              <a:rPr lang="en-GB" sz="2400" b="1" i="1" dirty="0" smtClean="0">
                <a:solidFill>
                  <a:srgbClr val="7030A0"/>
                </a:solidFill>
              </a:rPr>
              <a:t>bisect </a:t>
            </a:r>
            <a:r>
              <a:rPr lang="en-GB" sz="2400" b="1" i="1" dirty="0" smtClean="0"/>
              <a:t>  </a:t>
            </a:r>
            <a:r>
              <a:rPr lang="en-GB" sz="2400" b="1" i="1" dirty="0" smtClean="0">
                <a:solidFill>
                  <a:srgbClr val="C00000"/>
                </a:solidFill>
              </a:rPr>
              <a:t>bivalve</a:t>
            </a:r>
            <a:r>
              <a:rPr lang="en-GB" sz="2400" b="1" i="1" dirty="0" smtClean="0"/>
              <a:t>   </a:t>
            </a:r>
            <a:r>
              <a:rPr lang="en-GB" sz="2400" b="1" i="1" dirty="0" smtClean="0">
                <a:solidFill>
                  <a:srgbClr val="FF0000"/>
                </a:solidFill>
              </a:rPr>
              <a:t>binoculars 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41277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Franklin Gothic Medium" pitchFamily="34" charset="0"/>
              </a:rPr>
              <a:t>question</a:t>
            </a:r>
            <a:endParaRPr lang="en-GB" sz="6600" b="1" dirty="0">
              <a:latin typeface="Franklin Gothic Medium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Stephen\AppData\Local\Microsoft\Windows\Temporary Internet Files\Content.IE5\729R5FZK\MM9003957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4664"/>
            <a:ext cx="1083022" cy="2166044"/>
          </a:xfrm>
          <a:prstGeom prst="rect">
            <a:avLst/>
          </a:prstGeom>
          <a:noFill/>
        </p:spPr>
      </p:pic>
      <p:pic>
        <p:nvPicPr>
          <p:cNvPr id="15" name="Picture 8" descr="C:\Users\Stephen\AppData\Local\Microsoft\Windows\Temporary Internet Files\Content.IE5\729R5FZK\MM90039576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1083022" cy="21660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71600" y="486916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questioned             questionable</a:t>
            </a:r>
            <a:endParaRPr lang="en-GB" sz="4000" b="1" dirty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08720"/>
            <a:ext cx="5040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recent</a:t>
            </a:r>
          </a:p>
          <a:p>
            <a:pPr algn="ctr"/>
            <a:endParaRPr lang="en-GB" sz="6600" b="1" dirty="0" smtClean="0">
              <a:latin typeface="Comic Sans MS" pitchFamily="66" charset="0"/>
            </a:endParaRPr>
          </a:p>
          <a:p>
            <a:pPr algn="ctr"/>
            <a:r>
              <a:rPr lang="en-GB" sz="5400" b="1" i="1" dirty="0" smtClean="0">
                <a:solidFill>
                  <a:srgbClr val="7030A0"/>
                </a:solidFill>
                <a:latin typeface="Comic Sans MS" pitchFamily="66" charset="0"/>
              </a:rPr>
              <a:t>recently</a:t>
            </a:r>
            <a:endParaRPr lang="en-GB" sz="5400" b="1" i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Remember: ‘</a:t>
            </a:r>
            <a:r>
              <a:rPr lang="en-GB" sz="2400" b="1" dirty="0" err="1" smtClean="0">
                <a:solidFill>
                  <a:srgbClr val="FF0000"/>
                </a:solidFill>
              </a:rPr>
              <a:t>ce</a:t>
            </a:r>
            <a:r>
              <a:rPr lang="en-GB" sz="2400" b="1" dirty="0" smtClean="0"/>
              <a:t>’ usually makes the /</a:t>
            </a:r>
            <a:r>
              <a:rPr lang="en-GB" sz="2400" b="1" dirty="0" smtClean="0">
                <a:solidFill>
                  <a:srgbClr val="FF0000"/>
                </a:solidFill>
              </a:rPr>
              <a:t>s</a:t>
            </a:r>
            <a:r>
              <a:rPr lang="en-GB" sz="2400" b="1" dirty="0" smtClean="0"/>
              <a:t>/ sound.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1560" y="4941168"/>
            <a:ext cx="460851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355976" y="3284984"/>
            <a:ext cx="4248472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90872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regular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4440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Opposite: 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ir</a:t>
            </a:r>
            <a:r>
              <a:rPr lang="en-GB" sz="3600" b="1" dirty="0" smtClean="0">
                <a:latin typeface="Comic Sans MS" pitchFamily="66" charset="0"/>
              </a:rPr>
              <a:t>regular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350100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Adverb: regular</a:t>
            </a:r>
            <a:r>
              <a:rPr lang="en-GB" sz="3600" b="1" dirty="0" smtClean="0">
                <a:solidFill>
                  <a:srgbClr val="FF0000"/>
                </a:solidFill>
                <a:latin typeface="Comic Sans MS" pitchFamily="66" charset="0"/>
              </a:rPr>
              <a:t>ly</a:t>
            </a:r>
            <a:endParaRPr lang="en-GB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276872"/>
            <a:ext cx="4390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reign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Stephen\AppData\Local\Microsoft\Windows\Temporary Internet Files\Content.IE5\8X04ZSOL\MC9003914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2088232" cy="192088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71600" y="4149080"/>
            <a:ext cx="7200800" cy="216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71600" y="4221088"/>
            <a:ext cx="72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HOMOPHONES</a:t>
            </a:r>
          </a:p>
          <a:p>
            <a:pPr algn="ctr"/>
            <a:endParaRPr lang="en-GB" sz="2400" b="1" dirty="0" smtClean="0">
              <a:latin typeface="Comic Sans MS" pitchFamily="66" charset="0"/>
            </a:endParaRPr>
          </a:p>
          <a:p>
            <a:pPr algn="ctr"/>
            <a:r>
              <a:rPr lang="en-GB" sz="4400" b="1" dirty="0" smtClean="0">
                <a:latin typeface="Comic Sans MS" pitchFamily="66" charset="0"/>
              </a:rPr>
              <a:t>reign     rain      rein</a:t>
            </a:r>
            <a:endParaRPr lang="en-GB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70892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Comic Sans MS" pitchFamily="66" charset="0"/>
              </a:rPr>
              <a:t>remember</a:t>
            </a:r>
            <a:endParaRPr lang="en-GB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Stephen\AppData\Local\Microsoft\Windows\Temporary Internet Files\Content.IE5\729R5FZK\MC9004420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6672"/>
            <a:ext cx="2230755" cy="22078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1317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</a:rPr>
              <a:t>“</a:t>
            </a:r>
            <a:r>
              <a:rPr lang="en-GB" sz="2800" b="1" i="1" dirty="0" smtClean="0">
                <a:solidFill>
                  <a:srgbClr val="FFFF00"/>
                </a:solidFill>
              </a:rPr>
              <a:t>Remember, remember, the fifth of November.”</a:t>
            </a:r>
            <a:endParaRPr lang="en-GB" sz="2800" b="1" i="1" dirty="0">
              <a:solidFill>
                <a:srgbClr val="FFFF00"/>
              </a:solidFill>
            </a:endParaRPr>
          </a:p>
        </p:txBody>
      </p:sp>
      <p:pic>
        <p:nvPicPr>
          <p:cNvPr id="3078" name="Picture 6" descr="C:\Users\Stephen\AppData\Local\Microsoft\Windows\Temporary Internet Files\Content.IE5\8X04ZSOL\MC9003314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1811338" cy="1276350"/>
          </a:xfrm>
          <a:prstGeom prst="rect">
            <a:avLst/>
          </a:prstGeom>
          <a:noFill/>
        </p:spPr>
      </p:pic>
      <p:pic>
        <p:nvPicPr>
          <p:cNvPr id="11" name="Picture 6" descr="C:\Users\Stephen\AppData\Local\Microsoft\Windows\Temporary Internet Files\Content.IE5\8X04ZSOL\MC90033145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48264" y="3717032"/>
            <a:ext cx="2016224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699792" y="692696"/>
            <a:ext cx="374441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62068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sentence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Stephen\AppData\Local\Microsoft\Windows\Temporary Internet Files\Content.IE5\PCPZ36N9\MM90004655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13176"/>
            <a:ext cx="1368152" cy="908538"/>
          </a:xfrm>
          <a:prstGeom prst="rect">
            <a:avLst/>
          </a:prstGeom>
          <a:noFill/>
        </p:spPr>
      </p:pic>
      <p:pic>
        <p:nvPicPr>
          <p:cNvPr id="4100" name="Picture 4" descr="C:\Users\Stephen\AppData\Local\Microsoft\Windows\Temporary Internet Files\Content.IE5\PCPZ36N9\dglxasset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941168"/>
            <a:ext cx="1028700" cy="952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23728" y="314096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The word </a:t>
            </a:r>
            <a:r>
              <a:rPr lang="en-GB" sz="2000" b="1" i="1" dirty="0" smtClean="0">
                <a:solidFill>
                  <a:srgbClr val="FF0000"/>
                </a:solidFill>
              </a:rPr>
              <a:t>sentence</a:t>
            </a:r>
            <a:r>
              <a:rPr lang="en-GB" sz="2000" b="1" i="1" dirty="0" smtClean="0"/>
              <a:t> has two distinct meanings.</a:t>
            </a:r>
          </a:p>
          <a:p>
            <a:endParaRPr lang="en-GB" sz="2000" b="1" i="1" dirty="0" smtClean="0"/>
          </a:p>
          <a:p>
            <a:pPr algn="ctr"/>
            <a:r>
              <a:rPr lang="en-GB" sz="2000" b="1" i="1" dirty="0" smtClean="0"/>
              <a:t>Do you know what they are?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separate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531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Never se</a:t>
            </a:r>
            <a:r>
              <a:rPr lang="en-GB" sz="3600" b="1" i="1" dirty="0" smtClean="0">
                <a:solidFill>
                  <a:srgbClr val="FF0000"/>
                </a:solidFill>
              </a:rPr>
              <a:t>para</a:t>
            </a:r>
            <a:r>
              <a:rPr lang="en-GB" sz="3600" b="1" i="1" dirty="0" smtClean="0"/>
              <a:t>te a </a:t>
            </a:r>
            <a:r>
              <a:rPr lang="en-GB" sz="3600" b="1" i="1" dirty="0" err="1" smtClean="0">
                <a:solidFill>
                  <a:srgbClr val="FF0000"/>
                </a:solidFill>
              </a:rPr>
              <a:t>para</a:t>
            </a:r>
            <a:r>
              <a:rPr lang="en-GB" sz="3600" b="1" i="1" dirty="0" smtClean="0"/>
              <a:t> from his </a:t>
            </a:r>
            <a:r>
              <a:rPr lang="en-GB" sz="3600" b="1" i="1" dirty="0" smtClean="0">
                <a:solidFill>
                  <a:srgbClr val="FF0000"/>
                </a:solidFill>
              </a:rPr>
              <a:t>para</a:t>
            </a:r>
            <a:r>
              <a:rPr lang="en-GB" sz="3600" b="1" i="1" dirty="0" smtClean="0"/>
              <a:t>chute!</a:t>
            </a:r>
            <a:endParaRPr lang="en-GB" sz="3600" b="1" i="1" dirty="0"/>
          </a:p>
        </p:txBody>
      </p:sp>
      <p:pic>
        <p:nvPicPr>
          <p:cNvPr id="5126" name="Picture 6" descr="C:\Users\Stephen\AppData\Local\Microsoft\Windows\Temporary Internet Files\Content.IE5\34LSYE0S\MC9003333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-40069"/>
            <a:ext cx="3779912" cy="4117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31640" y="4797152"/>
            <a:ext cx="6480720" cy="864096"/>
          </a:xfrm>
          <a:prstGeom prst="roundRect">
            <a:avLst/>
          </a:prstGeom>
          <a:solidFill>
            <a:srgbClr val="FBFD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47864" y="184482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special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Stephen\AppData\Local\Microsoft\Windows\Temporary Internet Files\Content.IE5\PCPZ36N9\MC9000709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419872" cy="42382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494116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  <a:cs typeface="Times New Roman" pitchFamily="18" charset="0"/>
              </a:rPr>
              <a:t>The 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CIA</a:t>
            </a:r>
            <a:r>
              <a:rPr lang="en-GB" sz="3200" b="1" dirty="0" smtClean="0">
                <a:latin typeface="Comic Sans MS" pitchFamily="66" charset="0"/>
                <a:cs typeface="Times New Roman" pitchFamily="18" charset="0"/>
              </a:rPr>
              <a:t> employ spe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cia</a:t>
            </a:r>
            <a:r>
              <a:rPr lang="en-GB" sz="3200" b="1" dirty="0" smtClean="0">
                <a:latin typeface="Comic Sans MS" pitchFamily="66" charset="0"/>
                <a:cs typeface="Times New Roman" pitchFamily="18" charset="0"/>
              </a:rPr>
              <a:t>l agents.</a:t>
            </a:r>
            <a:endParaRPr lang="en-GB" sz="3200" b="1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552" y="249289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straight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03040" y="3645024"/>
            <a:ext cx="86409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Stephen\AppData\Local\Microsoft\Windows\Temporary Internet Files\Content.IE5\729R5FZK\MC9000533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39"/>
            <a:ext cx="1895417" cy="19442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450912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straight</a:t>
            </a:r>
            <a:endParaRPr lang="en-GB" sz="6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20" y="2780928"/>
            <a:ext cx="194421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652120" y="4005064"/>
            <a:ext cx="201622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292080" y="5157192"/>
            <a:ext cx="266429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339752" y="62068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strange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Stephen\AppData\Local\Microsoft\Windows\Temporary Internet Files\Content.IE5\729R5FZK\MC9000574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464012" cy="6093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03440" y="400506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strangely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3440" y="278092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stranger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03440" y="515719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strangeness</a:t>
            </a: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millionlives.net/wp-content/uploads/2011/04/Aerobic-and-Anaerobic-Respi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7896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509120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Comic Sans MS" pitchFamily="66" charset="0"/>
              </a:rPr>
              <a:t>breath</a:t>
            </a:r>
            <a:endParaRPr lang="en-GB" sz="6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331399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On a cold day we can see our breath.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titl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364088" y="4941168"/>
            <a:ext cx="302433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899592" y="3861048"/>
            <a:ext cx="3456384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23928" y="141277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strength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Stephen\AppData\Local\Microsoft\Windows\Temporary Internet Files\Content.IE5\PCPZ36N9\MC9001403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441801" cy="28803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393305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Strong</a:t>
            </a:r>
            <a:r>
              <a:rPr lang="en-GB" sz="2000" b="1" dirty="0" smtClean="0">
                <a:latin typeface="Comic Sans MS" pitchFamily="66" charset="0"/>
              </a:rPr>
              <a:t> and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strength</a:t>
            </a:r>
            <a:r>
              <a:rPr lang="en-GB" sz="2000" b="1" dirty="0" smtClean="0">
                <a:latin typeface="Comic Sans MS" pitchFamily="66" charset="0"/>
              </a:rPr>
              <a:t> come from the same root, so don’t forget the ‘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GB" sz="2000" b="1" dirty="0" smtClean="0">
                <a:latin typeface="Comic Sans MS" pitchFamily="66" charset="0"/>
              </a:rPr>
              <a:t>’.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494116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When you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strengthen</a:t>
            </a:r>
            <a:r>
              <a:rPr lang="en-GB" sz="2000" b="1" dirty="0" smtClean="0">
                <a:latin typeface="Comic Sans MS" pitchFamily="66" charset="0"/>
              </a:rPr>
              <a:t> something you make it </a:t>
            </a:r>
            <a:r>
              <a:rPr lang="en-GB" sz="2000" b="1" dirty="0" smtClean="0">
                <a:solidFill>
                  <a:srgbClr val="FF0000"/>
                </a:solidFill>
                <a:latin typeface="Comic Sans MS" pitchFamily="66" charset="0"/>
              </a:rPr>
              <a:t>stronger</a:t>
            </a:r>
            <a:r>
              <a:rPr lang="en-GB" sz="2000" b="1" dirty="0" smtClean="0">
                <a:latin typeface="Comic Sans MS" pitchFamily="66" charset="0"/>
              </a:rPr>
              <a:t>.</a:t>
            </a:r>
            <a:endParaRPr lang="en-GB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suppose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91683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supposes</a:t>
            </a:r>
            <a:endParaRPr lang="en-GB" sz="6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3569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supposed</a:t>
            </a:r>
            <a:endParaRPr lang="en-GB" sz="5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494116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supposing</a:t>
            </a:r>
            <a:endParaRPr lang="en-GB" sz="48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86104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surprise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Stephen\AppData\Local\Microsoft\Windows\Temporary Internet Files\Content.IE5\8X04ZSOL\MC9004352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462" y="109715"/>
            <a:ext cx="6519898" cy="36793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544522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surprised         surprisingly        unsurprisingly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827584" y="5013176"/>
            <a:ext cx="3096344" cy="1368152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oud 8"/>
          <p:cNvSpPr/>
          <p:nvPr/>
        </p:nvSpPr>
        <p:spPr>
          <a:xfrm>
            <a:off x="107504" y="1772816"/>
            <a:ext cx="4752528" cy="194421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loud 7"/>
          <p:cNvSpPr/>
          <p:nvPr/>
        </p:nvSpPr>
        <p:spPr>
          <a:xfrm>
            <a:off x="5364088" y="3284984"/>
            <a:ext cx="3600400" cy="144016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5292080" y="764704"/>
            <a:ext cx="3600400" cy="144016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0" y="206084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therefore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05273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    for that reason</a:t>
            </a:r>
            <a:endParaRPr lang="en-GB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35730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/>
              <a:t>consequently</a:t>
            </a:r>
            <a:endParaRPr lang="en-GB" sz="3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44522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Don’t forget the final ‘e’.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548680"/>
            <a:ext cx="2880320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292080" y="548680"/>
            <a:ext cx="3528392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1520" y="54868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atin typeface="Comic Sans MS" pitchFamily="66" charset="0"/>
              </a:rPr>
              <a:t>though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54868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600" b="1" dirty="0" smtClean="0">
                <a:solidFill>
                  <a:srgbClr val="FF0000"/>
                </a:solidFill>
                <a:latin typeface="Comic Sans MS" pitchFamily="66" charset="0"/>
              </a:rPr>
              <a:t>al</a:t>
            </a:r>
            <a:r>
              <a:rPr lang="en-GB" sz="6600" b="1" dirty="0" smtClean="0">
                <a:latin typeface="Comic Sans MS" pitchFamily="66" charset="0"/>
              </a:rPr>
              <a:t>though</a:t>
            </a:r>
            <a:endParaRPr lang="en-GB" sz="6600" b="1" dirty="0">
              <a:latin typeface="Comic Sans MS" pitchFamily="66" charset="0"/>
            </a:endParaRPr>
          </a:p>
        </p:txBody>
      </p:sp>
      <p:pic>
        <p:nvPicPr>
          <p:cNvPr id="11266" name="Picture 2" descr="C:\Users\Stephen\AppData\Local\Microsoft\Windows\Temporary Internet Files\Content.IE5\8X04ZSOL\MC9004343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690204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23728" y="3284984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Can you think of any other words where the ‘</a:t>
            </a:r>
            <a:r>
              <a:rPr lang="en-GB" sz="2800" b="1" i="1" dirty="0" err="1" smtClean="0">
                <a:solidFill>
                  <a:srgbClr val="FF0000"/>
                </a:solidFill>
              </a:rPr>
              <a:t>ough</a:t>
            </a:r>
            <a:r>
              <a:rPr lang="en-GB" sz="2800" b="1" i="1" dirty="0" smtClean="0"/>
              <a:t>’ string makes the /</a:t>
            </a:r>
            <a:r>
              <a:rPr lang="en-GB" sz="2800" b="1" i="1" dirty="0" err="1" smtClean="0">
                <a:solidFill>
                  <a:srgbClr val="FF0000"/>
                </a:solidFill>
              </a:rPr>
              <a:t>oe</a:t>
            </a:r>
            <a:r>
              <a:rPr lang="en-GB" sz="2800" b="1" i="1" dirty="0" smtClean="0"/>
              <a:t>/ sound?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3851920" y="3284984"/>
            <a:ext cx="5112568" cy="2232248"/>
          </a:xfrm>
          <a:prstGeom prst="cloudCallout">
            <a:avLst>
              <a:gd name="adj1" fmla="val 50361"/>
              <a:gd name="adj2" fmla="val 908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Callout 4"/>
          <p:cNvSpPr/>
          <p:nvPr/>
        </p:nvSpPr>
        <p:spPr>
          <a:xfrm>
            <a:off x="1259632" y="332656"/>
            <a:ext cx="4608512" cy="2520280"/>
          </a:xfrm>
          <a:prstGeom prst="cloudCallout">
            <a:avLst>
              <a:gd name="adj1" fmla="val -67375"/>
              <a:gd name="adj2" fmla="val 969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1600" y="908720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thought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645024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/>
              <a:t>Can you think of any other </a:t>
            </a:r>
          </a:p>
          <a:p>
            <a:pPr algn="ctr"/>
            <a:r>
              <a:rPr lang="en-GB" sz="2800" b="1" i="1" dirty="0" smtClean="0"/>
              <a:t>words where the ‘</a:t>
            </a:r>
            <a:r>
              <a:rPr lang="en-GB" sz="2800" b="1" i="1" dirty="0" err="1" smtClean="0">
                <a:solidFill>
                  <a:srgbClr val="FF0000"/>
                </a:solidFill>
              </a:rPr>
              <a:t>ough</a:t>
            </a:r>
            <a:r>
              <a:rPr lang="en-GB" sz="2800" b="1" i="1" dirty="0" smtClean="0"/>
              <a:t>’ string </a:t>
            </a:r>
          </a:p>
          <a:p>
            <a:pPr algn="ctr"/>
            <a:r>
              <a:rPr lang="en-GB" sz="2800" b="1" i="1" dirty="0" smtClean="0"/>
              <a:t>makes the /</a:t>
            </a:r>
            <a:r>
              <a:rPr lang="en-GB" sz="2800" b="1" i="1" dirty="0" smtClean="0">
                <a:solidFill>
                  <a:srgbClr val="FF0000"/>
                </a:solidFill>
              </a:rPr>
              <a:t>au</a:t>
            </a:r>
            <a:r>
              <a:rPr lang="en-GB" sz="2800" b="1" i="1" dirty="0" smtClean="0"/>
              <a:t>/ sound?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91680" y="5229200"/>
            <a:ext cx="5760640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915816" y="3429000"/>
            <a:ext cx="3240360" cy="13681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771800" y="1268760"/>
            <a:ext cx="360040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141277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through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3429000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Homophones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800" b="1" dirty="0" smtClean="0">
                <a:latin typeface="Comic Sans MS" pitchFamily="66" charset="0"/>
              </a:rPr>
              <a:t>threw   through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22920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/>
              <a:t>He </a:t>
            </a:r>
            <a:r>
              <a:rPr lang="en-GB" sz="2400" b="1" i="1" dirty="0" smtClean="0">
                <a:solidFill>
                  <a:srgbClr val="FF0000"/>
                </a:solidFill>
              </a:rPr>
              <a:t>threw</a:t>
            </a:r>
            <a:r>
              <a:rPr lang="en-GB" sz="2400" b="1" i="1" dirty="0" smtClean="0"/>
              <a:t> the ball </a:t>
            </a:r>
            <a:r>
              <a:rPr lang="en-GB" sz="2400" b="1" i="1" dirty="0" smtClean="0">
                <a:solidFill>
                  <a:srgbClr val="FF0000"/>
                </a:solidFill>
              </a:rPr>
              <a:t>through</a:t>
            </a:r>
            <a:r>
              <a:rPr lang="en-GB" sz="2400" b="1" i="1" dirty="0" smtClean="0"/>
              <a:t> the open window.</a:t>
            </a:r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15816" y="548680"/>
            <a:ext cx="3240360" cy="15841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69269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various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324544" y="2564904"/>
            <a:ext cx="3816424" cy="1008112"/>
            <a:chOff x="323528" y="2780928"/>
            <a:chExt cx="3816424" cy="1008112"/>
          </a:xfrm>
        </p:grpSpPr>
        <p:sp>
          <p:nvSpPr>
            <p:cNvPr id="12" name="Oval 11"/>
            <p:cNvSpPr/>
            <p:nvPr/>
          </p:nvSpPr>
          <p:spPr>
            <a:xfrm>
              <a:off x="1331640" y="2780928"/>
              <a:ext cx="1944216" cy="100811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2852936"/>
              <a:ext cx="381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vary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3568" y="4365104"/>
            <a:ext cx="3816424" cy="1224136"/>
            <a:chOff x="467544" y="4653136"/>
            <a:chExt cx="3816424" cy="1224136"/>
          </a:xfrm>
        </p:grpSpPr>
        <p:sp>
          <p:nvSpPr>
            <p:cNvPr id="10" name="Oval 9"/>
            <p:cNvSpPr/>
            <p:nvPr/>
          </p:nvSpPr>
          <p:spPr>
            <a:xfrm>
              <a:off x="1115616" y="4653136"/>
              <a:ext cx="2520280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4869160"/>
              <a:ext cx="381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variably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0032" y="4725144"/>
            <a:ext cx="3816424" cy="1224136"/>
            <a:chOff x="4355976" y="4941168"/>
            <a:chExt cx="3816424" cy="1224136"/>
          </a:xfrm>
        </p:grpSpPr>
        <p:sp>
          <p:nvSpPr>
            <p:cNvPr id="11" name="Oval 10"/>
            <p:cNvSpPr/>
            <p:nvPr/>
          </p:nvSpPr>
          <p:spPr>
            <a:xfrm>
              <a:off x="5076056" y="4941168"/>
              <a:ext cx="2448272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55976" y="5157192"/>
              <a:ext cx="381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variable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064" y="2636912"/>
            <a:ext cx="3816424" cy="1224136"/>
            <a:chOff x="4427984" y="2852936"/>
            <a:chExt cx="3816424" cy="1224136"/>
          </a:xfrm>
        </p:grpSpPr>
        <p:sp>
          <p:nvSpPr>
            <p:cNvPr id="13" name="Oval 12"/>
            <p:cNvSpPr/>
            <p:nvPr/>
          </p:nvSpPr>
          <p:spPr>
            <a:xfrm>
              <a:off x="5148064" y="2852936"/>
              <a:ext cx="2304256" cy="122413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7984" y="2996952"/>
              <a:ext cx="381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Comic Sans MS" pitchFamily="66" charset="0"/>
                </a:rPr>
                <a:t>variety</a:t>
              </a:r>
              <a:endParaRPr lang="en-GB" sz="4000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131840" y="5301208"/>
            <a:ext cx="288032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51720" y="213285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weight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29309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 smtClean="0"/>
              <a:t>The w</a:t>
            </a:r>
            <a:r>
              <a:rPr lang="en-GB" sz="3200" b="1" i="1" dirty="0" smtClean="0">
                <a:solidFill>
                  <a:srgbClr val="FF0000"/>
                </a:solidFill>
              </a:rPr>
              <a:t>eight</a:t>
            </a:r>
            <a:r>
              <a:rPr lang="en-GB" sz="3200" b="1" i="1" dirty="0" smtClean="0"/>
              <a:t> of the box was </a:t>
            </a:r>
            <a:r>
              <a:rPr lang="en-GB" sz="3200" b="1" i="1" dirty="0" smtClean="0">
                <a:solidFill>
                  <a:srgbClr val="FF0000"/>
                </a:solidFill>
              </a:rPr>
              <a:t>eight</a:t>
            </a:r>
            <a:r>
              <a:rPr lang="en-GB" sz="3200" b="1" i="1" dirty="0" smtClean="0"/>
              <a:t> kilograms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2290" name="Picture 2" descr="C:\Users\Stephen\AppData\Local\Microsoft\Windows\Temporary Internet Files\Content.IE5\729R5FZK\MM90028326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1614439" cy="12241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59632" y="53732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Homophones:   wait - weight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omic Sans MS" pitchFamily="66" charset="0"/>
              </a:rPr>
              <a:t>woman</a:t>
            </a:r>
            <a:endParaRPr lang="en-GB" sz="66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title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444044"/>
            <a:ext cx="1769120" cy="1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Stephen\AppData\Local\Microsoft\Windows\Temporary Internet Files\Content.IE5\34LSYE0S\MC90005396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7067"/>
            <a:ext cx="2592288" cy="26059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251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Comic Sans MS" pitchFamily="66" charset="0"/>
              </a:rPr>
              <a:t>One wo</a:t>
            </a:r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man</a:t>
            </a:r>
            <a:r>
              <a:rPr lang="en-GB" sz="4800" b="1" dirty="0" smtClean="0">
                <a:latin typeface="Comic Sans MS" pitchFamily="66" charset="0"/>
              </a:rPr>
              <a:t>; several wo</a:t>
            </a:r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men</a:t>
            </a:r>
            <a:r>
              <a:rPr lang="en-GB" sz="4800" b="1" dirty="0" smtClean="0">
                <a:latin typeface="Comic Sans MS" pitchFamily="66" charset="0"/>
              </a:rPr>
              <a:t>.</a:t>
            </a:r>
            <a:endParaRPr lang="en-GB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1366</Words>
  <Application>Microsoft Office PowerPoint</Application>
  <PresentationFormat>On-screen Show (4:3)</PresentationFormat>
  <Paragraphs>369</Paragraphs>
  <Slides>99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Fisher</cp:lastModifiedBy>
  <cp:revision>235</cp:revision>
  <dcterms:created xsi:type="dcterms:W3CDTF">2014-03-20T13:14:40Z</dcterms:created>
  <dcterms:modified xsi:type="dcterms:W3CDTF">2014-04-04T15:31:45Z</dcterms:modified>
</cp:coreProperties>
</file>