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2"/>
  </p:notesMasterIdLst>
  <p:sldIdLst>
    <p:sldId id="2279" r:id="rId6"/>
    <p:sldId id="261" r:id="rId7"/>
    <p:sldId id="256" r:id="rId8"/>
    <p:sldId id="2273" r:id="rId9"/>
    <p:sldId id="287" r:id="rId10"/>
    <p:sldId id="2278" r:id="rId11"/>
    <p:sldId id="2272" r:id="rId12"/>
    <p:sldId id="2155" r:id="rId13"/>
    <p:sldId id="2255" r:id="rId14"/>
    <p:sldId id="2159" r:id="rId15"/>
    <p:sldId id="2274" r:id="rId16"/>
    <p:sldId id="2275" r:id="rId17"/>
    <p:sldId id="2265" r:id="rId18"/>
    <p:sldId id="2262" r:id="rId19"/>
    <p:sldId id="2276" r:id="rId20"/>
    <p:sldId id="2280" r:id="rId21"/>
    <p:sldId id="2281" r:id="rId22"/>
    <p:sldId id="271" r:id="rId23"/>
    <p:sldId id="2266" r:id="rId24"/>
    <p:sldId id="2267" r:id="rId25"/>
    <p:sldId id="269" r:id="rId26"/>
    <p:sldId id="2269" r:id="rId27"/>
    <p:sldId id="2270" r:id="rId28"/>
    <p:sldId id="2271" r:id="rId29"/>
    <p:sldId id="2277" r:id="rId30"/>
    <p:sldId id="225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8C510"/>
    <a:srgbClr val="C51B8A"/>
    <a:srgbClr val="368D4F"/>
    <a:srgbClr val="212544"/>
    <a:srgbClr val="AFB0BC"/>
    <a:srgbClr val="EFEEEF"/>
    <a:srgbClr val="FAFAF9"/>
    <a:srgbClr val="FF6600"/>
    <a:srgbClr val="C51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786EB-9494-4DAE-AE8D-60900188CA0D}" v="185" dt="2025-05-29T14:43:00.806"/>
    <p1510:client id="{CD190D7A-DC06-49EF-9BC4-7805D72A0D5A}" v="1" dt="2025-05-28T21:42:27.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7" d="100"/>
          <a:sy n="77" d="100"/>
        </p:scale>
        <p:origin x="91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BEAD1-13DE-47F9-B26C-664D67AC4EF8}" type="datetimeFigureOut">
              <a:rPr lang="en-GB" smtClean="0"/>
              <a:t>06/06/2025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E4185-3A48-4D05-83CC-6FC64A2BF0A3}" type="slidenum">
              <a:rPr lang="en-GB" smtClean="0"/>
              <a:t>‹#›</a:t>
            </a:fld>
            <a:endParaRPr lang="en-GB"/>
          </a:p>
        </p:txBody>
      </p:sp>
    </p:spTree>
    <p:extLst>
      <p:ext uri="{BB962C8B-B14F-4D97-AF65-F5344CB8AC3E}">
        <p14:creationId xmlns:p14="http://schemas.microsoft.com/office/powerpoint/2010/main" val="40607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39D3-CE3F-C4BF-88E2-48EA90525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BB3A5-5DC5-291C-9090-C48C00628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77DC6-E8AE-B3A3-E72A-A5C6610CE2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385EBC-F4B3-55A5-C4A0-422D1DEB92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8B844-1265-4314-A1F4-4AB9C20916D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1360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47B03-5B15-4D00-A080-BAF5967B851F}" type="slidenum">
              <a:rPr lang="en-US" smtClean="0"/>
              <a:t>3</a:t>
            </a:fld>
            <a:endParaRPr lang="en-US"/>
          </a:p>
        </p:txBody>
      </p:sp>
    </p:spTree>
    <p:extLst>
      <p:ext uri="{BB962C8B-B14F-4D97-AF65-F5344CB8AC3E}">
        <p14:creationId xmlns:p14="http://schemas.microsoft.com/office/powerpoint/2010/main" val="42106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4467D-78C9-4CC0-37A3-DE0D9D675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B9763-464E-16D1-97B8-FC930FB25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F26FF-CE85-DE21-7970-7807935F94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4B4F430-91DB-AEB8-5B01-97A5722E39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8B844-1265-4314-A1F4-4AB9C20916D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38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4191F-D67F-8121-6EC4-012E3B81D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CAD1B-5E5D-6C12-5964-945C8A21A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EA6E68-9A51-8F72-8BEF-472140E5AD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EC8152-F2C5-66B3-1123-FEF74EB52A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8B844-1265-4314-A1F4-4AB9C20916D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984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88948-A41D-6015-6AE6-831917B3B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7C51A-CBE9-8AE1-CDBC-9523BF7E6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65C2B-ABB7-A162-5962-FD07E0649A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2ED0B5-B066-5EC2-C04B-DC0A65318F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8B844-1265-4314-A1F4-4AB9C20916D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4978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2EA00-5CAA-248B-0560-B7DB0CE5D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8BDE0-EF30-B2EE-AE78-7FCF80F54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3B163-3638-A7DE-9B50-54DC0E7E77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D6488-9B4C-792B-B186-DEA6C25A8F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8B844-1265-4314-A1F4-4AB9C20916D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343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8EF43-CA32-E30B-AA57-F39EAAE35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CD0D4-0099-5513-9D6A-8045253AA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FBE65-6E81-77B1-438F-F14C7A1503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B33DFE-87DE-7075-EBFA-2CA4A4D8F8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8B844-1265-4314-A1F4-4AB9C20916D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418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2A70-74D5-BE3D-1CA0-8E1DB65968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12547-BA40-2A72-3262-C109B305A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6F7849-ACDC-9B27-B867-9506BB5D0557}"/>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5" name="Footer Placeholder 4">
            <a:extLst>
              <a:ext uri="{FF2B5EF4-FFF2-40B4-BE49-F238E27FC236}">
                <a16:creationId xmlns:a16="http://schemas.microsoft.com/office/drawing/2014/main" id="{CA9696A3-5719-312A-6E14-407B850B7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28E91-8DCA-BC90-820E-65860A129016}"/>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849889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4130B-FF8C-7070-C793-AEF5937E2D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7902DF-ACEB-49C6-B786-58B207707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F4988-B20A-61D8-2D80-179267168B8C}"/>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5" name="Footer Placeholder 4">
            <a:extLst>
              <a:ext uri="{FF2B5EF4-FFF2-40B4-BE49-F238E27FC236}">
                <a16:creationId xmlns:a16="http://schemas.microsoft.com/office/drawing/2014/main" id="{4BBAD532-5897-E5B2-74F4-4BF356531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2A6FD-D785-D5E5-530F-59791B2D21E4}"/>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336683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F27435-0760-3179-6645-16D471124B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C5B1F-1AB9-FC43-FF90-5AE9F3F5E0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C7778-CB8F-1BA4-700E-3A8D6F0FDB42}"/>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5" name="Footer Placeholder 4">
            <a:extLst>
              <a:ext uri="{FF2B5EF4-FFF2-40B4-BE49-F238E27FC236}">
                <a16:creationId xmlns:a16="http://schemas.microsoft.com/office/drawing/2014/main" id="{7F867D1D-7FB7-AD04-71FF-088FA6526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BC80D-82A8-8715-A0AA-075731B62BC2}"/>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327871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AC8D-5480-0181-229E-32A0E4FA8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C0542-2838-6351-BD02-8105CBBDD5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D2384-312E-F47D-7034-7B8CFA237898}"/>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5" name="Footer Placeholder 4">
            <a:extLst>
              <a:ext uri="{FF2B5EF4-FFF2-40B4-BE49-F238E27FC236}">
                <a16:creationId xmlns:a16="http://schemas.microsoft.com/office/drawing/2014/main" id="{A341994F-568C-786D-9796-88BC57D85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3D91B-A89E-76F7-C0DD-973A26130727}"/>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2212074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9244-5D47-162E-912F-F2B4204850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8C8425-FD49-9022-90F7-A3B2073197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16450E-7CB0-F8DF-65FE-8D4A0808ABAB}"/>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5" name="Footer Placeholder 4">
            <a:extLst>
              <a:ext uri="{FF2B5EF4-FFF2-40B4-BE49-F238E27FC236}">
                <a16:creationId xmlns:a16="http://schemas.microsoft.com/office/drawing/2014/main" id="{11B6E4C2-1127-95AA-803D-AA8360279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B8967-C9E0-B3EB-8020-0B67C08B53F4}"/>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3686893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0C49-01A7-98A8-F0A2-B4A813672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A5131-D9BB-446E-46C8-8F15278E78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C01B82-6CC1-B1EC-60DD-5FFB612A40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F16A3-1AD8-6617-8122-9F7BD64278A5}"/>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6" name="Footer Placeholder 5">
            <a:extLst>
              <a:ext uri="{FF2B5EF4-FFF2-40B4-BE49-F238E27FC236}">
                <a16:creationId xmlns:a16="http://schemas.microsoft.com/office/drawing/2014/main" id="{369D35A1-63FA-4510-6802-28EC03F52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92B40-8072-9439-4B86-A2D8BB89AC02}"/>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374391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1DC9-BF51-59EC-B816-C9A829EB71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7D3978-B09B-2DD3-3505-602FBDD50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F7A8A3-F6D0-B28E-1EE8-FF9F8FE2D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44F96-0758-7CB1-1EF9-7FE2E4B70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70F297-FB93-0B96-54BD-2D8A8EAB2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77DA76-D4FE-9E5E-5D9F-2BE6FC8F485C}"/>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8" name="Footer Placeholder 7">
            <a:extLst>
              <a:ext uri="{FF2B5EF4-FFF2-40B4-BE49-F238E27FC236}">
                <a16:creationId xmlns:a16="http://schemas.microsoft.com/office/drawing/2014/main" id="{E0580D5E-A513-44E1-A679-ABF168984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7F21A8-408D-DDD3-FEA2-2BDF1CD1BEE4}"/>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131756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E60B-99CD-18F3-CCAA-FE27A970AE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186DD-9BD9-C408-526F-0B91A4CD9CDA}"/>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4" name="Footer Placeholder 3">
            <a:extLst>
              <a:ext uri="{FF2B5EF4-FFF2-40B4-BE49-F238E27FC236}">
                <a16:creationId xmlns:a16="http://schemas.microsoft.com/office/drawing/2014/main" id="{4A7485BC-8344-79AB-3178-197FD6A34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F9F0B3-DCF1-D682-290D-EFF471FF42EE}"/>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18036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88505-486E-E159-70DF-E83B8E56AA07}"/>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3" name="Footer Placeholder 2">
            <a:extLst>
              <a:ext uri="{FF2B5EF4-FFF2-40B4-BE49-F238E27FC236}">
                <a16:creationId xmlns:a16="http://schemas.microsoft.com/office/drawing/2014/main" id="{4C7A09FF-A438-8391-FF5C-F1ECB3B5E7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485F8-7916-0B5A-D154-0C78F1927D21}"/>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283517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667A-A8A5-F636-8826-E5ECED78A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35F2CA-6960-0D24-DEB8-F572017F7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758DAA-C1CF-92A4-A6F1-4EFC99CA0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2EF6E-A8C7-95B7-3AF6-02984FE5E0F8}"/>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6" name="Footer Placeholder 5">
            <a:extLst>
              <a:ext uri="{FF2B5EF4-FFF2-40B4-BE49-F238E27FC236}">
                <a16:creationId xmlns:a16="http://schemas.microsoft.com/office/drawing/2014/main" id="{F51F8C0E-06BE-D21F-A13A-385395378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A728A-66BB-7B73-1D6C-82453C114408}"/>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407430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D2A8-01FC-5D6B-E28D-508EE276A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BA10D5-0E56-F2AE-5F8C-ABC69294E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E83435-1C1D-CB2B-2744-3E7C00426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765E45-DDC0-2D79-0531-7C71FB393FC1}"/>
              </a:ext>
            </a:extLst>
          </p:cNvPr>
          <p:cNvSpPr>
            <a:spLocks noGrp="1"/>
          </p:cNvSpPr>
          <p:nvPr>
            <p:ph type="dt" sz="half" idx="10"/>
          </p:nvPr>
        </p:nvSpPr>
        <p:spPr/>
        <p:txBody>
          <a:bodyPr/>
          <a:lstStyle/>
          <a:p>
            <a:fld id="{E521C3F5-F721-4AE0-B931-FB05073AE136}" type="datetimeFigureOut">
              <a:rPr lang="en-US" smtClean="0"/>
              <a:t>6/6/2025</a:t>
            </a:fld>
            <a:endParaRPr lang="en-US"/>
          </a:p>
        </p:txBody>
      </p:sp>
      <p:sp>
        <p:nvSpPr>
          <p:cNvPr id="6" name="Footer Placeholder 5">
            <a:extLst>
              <a:ext uri="{FF2B5EF4-FFF2-40B4-BE49-F238E27FC236}">
                <a16:creationId xmlns:a16="http://schemas.microsoft.com/office/drawing/2014/main" id="{91067EB9-EEF3-EB80-2FC4-DEA7B7A47C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29D31-20D3-6BBC-F295-1335819B9A00}"/>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3004827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17707E-804A-BC88-0B7E-5178B8B678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363634-F0F8-CC0D-0144-790242C94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0687A-A83A-7EF4-B31C-17784470E4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21C3F5-F721-4AE0-B931-FB05073AE136}" type="datetimeFigureOut">
              <a:rPr lang="en-US" smtClean="0"/>
              <a:t>6/6/2025</a:t>
            </a:fld>
            <a:endParaRPr lang="en-US"/>
          </a:p>
        </p:txBody>
      </p:sp>
      <p:sp>
        <p:nvSpPr>
          <p:cNvPr id="5" name="Footer Placeholder 4">
            <a:extLst>
              <a:ext uri="{FF2B5EF4-FFF2-40B4-BE49-F238E27FC236}">
                <a16:creationId xmlns:a16="http://schemas.microsoft.com/office/drawing/2014/main" id="{E6ADBD48-E928-90F7-328E-A77872EE7F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5BB07A-53A1-EC09-776B-B7D3E8139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BCA992-B660-469B-8231-FD531E43055E}" type="slidenum">
              <a:rPr lang="en-US" smtClean="0"/>
              <a:t>‹#›</a:t>
            </a:fld>
            <a:endParaRPr lang="en-US"/>
          </a:p>
        </p:txBody>
      </p:sp>
    </p:spTree>
    <p:extLst>
      <p:ext uri="{BB962C8B-B14F-4D97-AF65-F5344CB8AC3E}">
        <p14:creationId xmlns:p14="http://schemas.microsoft.com/office/powerpoint/2010/main" val="407663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HpSL4lstmrM?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EAEFA-B56A-3FC5-A2E2-CEDC15380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AF8BD-C915-7483-4756-150B31F7D306}"/>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0290DB56-8F23-C908-EB23-313C26F22C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CACDBFFF-C02B-395A-A224-9EFBC5EE0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10" name="TextBox 9">
            <a:extLst>
              <a:ext uri="{FF2B5EF4-FFF2-40B4-BE49-F238E27FC236}">
                <a16:creationId xmlns:a16="http://schemas.microsoft.com/office/drawing/2014/main" id="{FA4A8EE5-5430-5F5B-A9DB-4DC6DBFA5373}"/>
              </a:ext>
            </a:extLst>
          </p:cNvPr>
          <p:cNvSpPr txBox="1"/>
          <p:nvPr/>
        </p:nvSpPr>
        <p:spPr>
          <a:xfrm rot="1173426">
            <a:off x="593283" y="3499795"/>
            <a:ext cx="308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is in the picture?</a:t>
            </a:r>
          </a:p>
        </p:txBody>
      </p:sp>
      <p:pic>
        <p:nvPicPr>
          <p:cNvPr id="4" name="Picture 3" descr="A white bird with colorful wings&#10;&#10;AI-generated content may be incorrect.">
            <a:extLst>
              <a:ext uri="{FF2B5EF4-FFF2-40B4-BE49-F238E27FC236}">
                <a16:creationId xmlns:a16="http://schemas.microsoft.com/office/drawing/2014/main" id="{DCAFC45B-BA03-07BF-F044-0EAABCFE2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logo with a green cross&#10;&#10;Description automatically generated">
            <a:extLst>
              <a:ext uri="{FF2B5EF4-FFF2-40B4-BE49-F238E27FC236}">
                <a16:creationId xmlns:a16="http://schemas.microsoft.com/office/drawing/2014/main" id="{29421FB5-244A-7F73-5849-3E8E1998F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353" y="6043448"/>
            <a:ext cx="1459749" cy="600775"/>
          </a:xfrm>
          <a:prstGeom prst="rect">
            <a:avLst/>
          </a:prstGeom>
        </p:spPr>
      </p:pic>
    </p:spTree>
    <p:extLst>
      <p:ext uri="{BB962C8B-B14F-4D97-AF65-F5344CB8AC3E}">
        <p14:creationId xmlns:p14="http://schemas.microsoft.com/office/powerpoint/2010/main" val="3339613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0005E-7872-26E3-2F47-617E85341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B9B9AD-6F86-F0F2-5499-4A3FDE12E5E1}"/>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EECFEA41-F8EA-1670-7E61-B5EED5E8BF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DF37C7B9-B639-BD3C-7BF7-6A6B883DE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10" name="TextBox 9">
            <a:extLst>
              <a:ext uri="{FF2B5EF4-FFF2-40B4-BE49-F238E27FC236}">
                <a16:creationId xmlns:a16="http://schemas.microsoft.com/office/drawing/2014/main" id="{B02C955D-5392-0941-CF0C-34A2B0940DB3}"/>
              </a:ext>
            </a:extLst>
          </p:cNvPr>
          <p:cNvSpPr txBox="1"/>
          <p:nvPr/>
        </p:nvSpPr>
        <p:spPr>
          <a:xfrm rot="1173426">
            <a:off x="593283" y="3499795"/>
            <a:ext cx="308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is in the picture?</a:t>
            </a:r>
          </a:p>
        </p:txBody>
      </p:sp>
      <p:pic>
        <p:nvPicPr>
          <p:cNvPr id="9" name="Picture 8" descr="A collage of people smiling&#10;&#10;AI-generated content may be incorrect.">
            <a:extLst>
              <a:ext uri="{FF2B5EF4-FFF2-40B4-BE49-F238E27FC236}">
                <a16:creationId xmlns:a16="http://schemas.microsoft.com/office/drawing/2014/main" id="{A41CCC0A-D8AE-47BC-FFB1-300480AB4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A black and white logo with white text&#10;&#10;AI-generated content may be incorrect.">
            <a:extLst>
              <a:ext uri="{FF2B5EF4-FFF2-40B4-BE49-F238E27FC236}">
                <a16:creationId xmlns:a16="http://schemas.microsoft.com/office/drawing/2014/main" id="{688017B8-D67E-574E-2A99-8E77AFBAB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9459" y="6067763"/>
            <a:ext cx="1488567" cy="612939"/>
          </a:xfrm>
          <a:prstGeom prst="rect">
            <a:avLst/>
          </a:prstGeom>
        </p:spPr>
      </p:pic>
    </p:spTree>
    <p:extLst>
      <p:ext uri="{BB962C8B-B14F-4D97-AF65-F5344CB8AC3E}">
        <p14:creationId xmlns:p14="http://schemas.microsoft.com/office/powerpoint/2010/main" val="43212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4966A-CC02-7E2F-E31F-EC719E6BD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0D569-F469-6356-6B2E-674E3536D0AA}"/>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D77149EC-56EF-A18F-8CD1-065DB621F9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A5ED87E7-0DBB-ADB6-F826-8FD298001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8C625C5D-4830-0120-240C-9D09402001BC}"/>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EEF39A57-29AF-9595-F484-9E91D2AFA09F}"/>
              </a:ext>
            </a:extLst>
          </p:cNvPr>
          <p:cNvSpPr txBox="1"/>
          <p:nvPr/>
        </p:nvSpPr>
        <p:spPr>
          <a:xfrm>
            <a:off x="838201" y="1010742"/>
            <a:ext cx="10515600" cy="3108543"/>
          </a:xfrm>
          <a:prstGeom prst="rect">
            <a:avLst/>
          </a:prstGeom>
          <a:noFill/>
        </p:spPr>
        <p:txBody>
          <a:bodyPr wrap="square" rtlCol="0">
            <a:spAutoFit/>
          </a:bodyPr>
          <a:lstStyle/>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The Chaplains will deliver a copy of the icon for display in your classroom and some notes for you, your teachers and families to reflect upon quietly in class before the end of the day. Use the icon to remind you of why we are on this Jubilee Journey. </a:t>
            </a:r>
          </a:p>
        </p:txBody>
      </p:sp>
      <p:sp>
        <p:nvSpPr>
          <p:cNvPr id="10" name="TextBox 9">
            <a:extLst>
              <a:ext uri="{FF2B5EF4-FFF2-40B4-BE49-F238E27FC236}">
                <a16:creationId xmlns:a16="http://schemas.microsoft.com/office/drawing/2014/main" id="{87A77FA1-4DA0-1FE8-5CB6-70F6692CE758}"/>
              </a:ext>
            </a:extLst>
          </p:cNvPr>
          <p:cNvSpPr txBox="1"/>
          <p:nvPr/>
        </p:nvSpPr>
        <p:spPr>
          <a:xfrm>
            <a:off x="1112298" y="4389639"/>
            <a:ext cx="10330543" cy="553998"/>
          </a:xfrm>
          <a:prstGeom prst="rect">
            <a:avLst/>
          </a:prstGeom>
          <a:noFill/>
        </p:spPr>
        <p:txBody>
          <a:bodyPr wrap="square" rtlCol="0">
            <a:spAutoFit/>
          </a:bodyPr>
          <a:lstStyle/>
          <a:p>
            <a:pPr algn="l"/>
            <a:r>
              <a:rPr lang="en-GB" sz="3000" b="1" i="0" dirty="0">
                <a:solidFill>
                  <a:srgbClr val="A5C400"/>
                </a:solidFill>
                <a:effectLst/>
                <a:latin typeface="Century Gothic" panose="020B0502020202020204" pitchFamily="34" charset="0"/>
              </a:rPr>
              <a:t>.</a:t>
            </a:r>
          </a:p>
        </p:txBody>
      </p:sp>
      <p:sp>
        <p:nvSpPr>
          <p:cNvPr id="3" name="Rectangle 2">
            <a:extLst>
              <a:ext uri="{FF2B5EF4-FFF2-40B4-BE49-F238E27FC236}">
                <a16:creationId xmlns:a16="http://schemas.microsoft.com/office/drawing/2014/main" id="{FADE3812-E021-8A4C-3683-1EA3986F3140}"/>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328151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FEA0D-2741-D4BD-F1CB-CDE85A660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2597E-2205-1B90-0FE1-2011FAA20905}"/>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2CB1234F-A00A-F4C2-8ECF-0A49E4F80B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6A1E6B98-7902-FF93-BB56-2E3313E40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10" name="TextBox 9">
            <a:extLst>
              <a:ext uri="{FF2B5EF4-FFF2-40B4-BE49-F238E27FC236}">
                <a16:creationId xmlns:a16="http://schemas.microsoft.com/office/drawing/2014/main" id="{75DB6280-C9DC-CEC1-E4CA-1DEA8D0D9C46}"/>
              </a:ext>
            </a:extLst>
          </p:cNvPr>
          <p:cNvSpPr txBox="1"/>
          <p:nvPr/>
        </p:nvSpPr>
        <p:spPr>
          <a:xfrm rot="1173426">
            <a:off x="593283" y="3499795"/>
            <a:ext cx="308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is in the picture?</a:t>
            </a:r>
          </a:p>
        </p:txBody>
      </p:sp>
      <p:pic>
        <p:nvPicPr>
          <p:cNvPr id="6" name="Picture 5" descr="A group of yellow stars&#10;&#10;AI-generated content may be incorrect.">
            <a:extLst>
              <a:ext uri="{FF2B5EF4-FFF2-40B4-BE49-F238E27FC236}">
                <a16:creationId xmlns:a16="http://schemas.microsoft.com/office/drawing/2014/main" id="{9A308B04-417A-AB4C-73C8-669928715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1719" y="1685718"/>
            <a:ext cx="1271307" cy="1271307"/>
          </a:xfrm>
          <a:prstGeom prst="rect">
            <a:avLst/>
          </a:prstGeom>
        </p:spPr>
      </p:pic>
      <p:sp>
        <p:nvSpPr>
          <p:cNvPr id="3" name="TextBox 2">
            <a:extLst>
              <a:ext uri="{FF2B5EF4-FFF2-40B4-BE49-F238E27FC236}">
                <a16:creationId xmlns:a16="http://schemas.microsoft.com/office/drawing/2014/main" id="{769221AA-672B-80BE-5B20-382E30C6AF34}"/>
              </a:ext>
            </a:extLst>
          </p:cNvPr>
          <p:cNvSpPr txBox="1"/>
          <p:nvPr/>
        </p:nvSpPr>
        <p:spPr>
          <a:xfrm>
            <a:off x="387837" y="2487168"/>
            <a:ext cx="11416326" cy="3108543"/>
          </a:xfrm>
          <a:prstGeom prst="rect">
            <a:avLst/>
          </a:prstGeom>
          <a:noFill/>
        </p:spPr>
        <p:txBody>
          <a:bodyPr wrap="square" rtlCol="0">
            <a:spAutoFit/>
          </a:bodyPr>
          <a:lstStyle/>
          <a:p>
            <a:r>
              <a:rPr lang="en-GB" sz="2800" dirty="0">
                <a:latin typeface="Century Gothic" panose="020B0502020202020204" pitchFamily="34" charset="0"/>
              </a:rPr>
              <a:t>We are pilgrims of hope. </a:t>
            </a:r>
          </a:p>
          <a:p>
            <a:r>
              <a:rPr lang="en-GB" sz="2800" dirty="0">
                <a:latin typeface="Century Gothic" panose="020B0502020202020204" pitchFamily="34" charset="0"/>
              </a:rPr>
              <a:t>We walk in solidarity with our sisters and brothers worldwide, sharing challenges and celebrating joys. </a:t>
            </a:r>
          </a:p>
          <a:p>
            <a:r>
              <a:rPr lang="en-GB" sz="2800" dirty="0">
                <a:latin typeface="Century Gothic" panose="020B0502020202020204" pitchFamily="34" charset="0"/>
              </a:rPr>
              <a:t>We promise to be agents of change, working together for</a:t>
            </a:r>
          </a:p>
          <a:p>
            <a:r>
              <a:rPr lang="en-GB" sz="2800" dirty="0">
                <a:latin typeface="Century Gothic" panose="020B0502020202020204" pitchFamily="34" charset="0"/>
              </a:rPr>
              <a:t> justice, love and peace, locally and globally. </a:t>
            </a:r>
          </a:p>
          <a:p>
            <a:r>
              <a:rPr lang="en-GB" sz="2800" dirty="0">
                <a:latin typeface="Century Gothic" panose="020B0502020202020204" pitchFamily="34" charset="0"/>
              </a:rPr>
              <a:t>We want to build a fairer world, where every person, and the earth, can flourish.</a:t>
            </a:r>
            <a:endParaRPr lang="en-GB" sz="2800" dirty="0">
              <a:highlight>
                <a:srgbClr val="FFFF00"/>
              </a:highlight>
              <a:latin typeface="Century Gothic" panose="020B0502020202020204" pitchFamily="34" charset="0"/>
            </a:endParaRPr>
          </a:p>
        </p:txBody>
      </p:sp>
      <p:pic>
        <p:nvPicPr>
          <p:cNvPr id="11" name="Picture 10" descr="A group of stars on a black background&#10;&#10;AI-generated content may be incorrect.">
            <a:extLst>
              <a:ext uri="{FF2B5EF4-FFF2-40B4-BE49-F238E27FC236}">
                <a16:creationId xmlns:a16="http://schemas.microsoft.com/office/drawing/2014/main" id="{0398B9F7-D6CB-4AC9-65E7-1D5B0B41F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8932" y="5204467"/>
            <a:ext cx="989744" cy="989744"/>
          </a:xfrm>
          <a:prstGeom prst="rect">
            <a:avLst/>
          </a:prstGeom>
        </p:spPr>
      </p:pic>
      <p:sp>
        <p:nvSpPr>
          <p:cNvPr id="12" name="Oval 11">
            <a:extLst>
              <a:ext uri="{FF2B5EF4-FFF2-40B4-BE49-F238E27FC236}">
                <a16:creationId xmlns:a16="http://schemas.microsoft.com/office/drawing/2014/main" id="{0C9FF52D-1AFE-8A78-BC3B-D2B786CBB024}"/>
              </a:ext>
            </a:extLst>
          </p:cNvPr>
          <p:cNvSpPr/>
          <p:nvPr/>
        </p:nvSpPr>
        <p:spPr>
          <a:xfrm>
            <a:off x="2234243" y="5002942"/>
            <a:ext cx="1488827" cy="693634"/>
          </a:xfrm>
          <a:prstGeom prst="ellipse">
            <a:avLst/>
          </a:prstGeom>
          <a:noFill/>
          <a:ln w="38100">
            <a:solidFill>
              <a:srgbClr val="F8C5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Arrow: Clockwise curve with solid fill">
            <a:extLst>
              <a:ext uri="{FF2B5EF4-FFF2-40B4-BE49-F238E27FC236}">
                <a16:creationId xmlns:a16="http://schemas.microsoft.com/office/drawing/2014/main" id="{00F19368-1016-51DB-7A58-7575F089BA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862006" flipH="1">
            <a:off x="3305238" y="5393025"/>
            <a:ext cx="1223501" cy="1506517"/>
          </a:xfrm>
          <a:prstGeom prst="rect">
            <a:avLst/>
          </a:prstGeom>
        </p:spPr>
      </p:pic>
      <p:sp>
        <p:nvSpPr>
          <p:cNvPr id="15" name="TextBox 14">
            <a:extLst>
              <a:ext uri="{FF2B5EF4-FFF2-40B4-BE49-F238E27FC236}">
                <a16:creationId xmlns:a16="http://schemas.microsoft.com/office/drawing/2014/main" id="{59676A08-8AC0-9CB3-70CE-71AE0647E2DB}"/>
              </a:ext>
            </a:extLst>
          </p:cNvPr>
          <p:cNvSpPr txBox="1"/>
          <p:nvPr/>
        </p:nvSpPr>
        <p:spPr>
          <a:xfrm>
            <a:off x="4839149" y="5694318"/>
            <a:ext cx="2753877" cy="923330"/>
          </a:xfrm>
          <a:prstGeom prst="rect">
            <a:avLst/>
          </a:prstGeom>
          <a:noFill/>
          <a:ln w="38100">
            <a:solidFill>
              <a:srgbClr val="F8C510"/>
            </a:solidFill>
          </a:ln>
        </p:spPr>
        <p:txBody>
          <a:bodyPr wrap="square" rtlCol="0">
            <a:spAutoFit/>
          </a:bodyPr>
          <a:lstStyle/>
          <a:p>
            <a:r>
              <a:rPr lang="en-GB" dirty="0">
                <a:latin typeface="Century Gothic" panose="020B0502020202020204" pitchFamily="34" charset="0"/>
              </a:rPr>
              <a:t>Everyone should have what they need to live life to the full!</a:t>
            </a:r>
          </a:p>
        </p:txBody>
      </p:sp>
      <p:sp>
        <p:nvSpPr>
          <p:cNvPr id="17" name="TextBox 16">
            <a:extLst>
              <a:ext uri="{FF2B5EF4-FFF2-40B4-BE49-F238E27FC236}">
                <a16:creationId xmlns:a16="http://schemas.microsoft.com/office/drawing/2014/main" id="{46927A72-66EF-72FC-C87F-3E9F672F2B4C}"/>
              </a:ext>
            </a:extLst>
          </p:cNvPr>
          <p:cNvSpPr txBox="1"/>
          <p:nvPr/>
        </p:nvSpPr>
        <p:spPr>
          <a:xfrm>
            <a:off x="436608" y="1865341"/>
            <a:ext cx="6174658" cy="523220"/>
          </a:xfrm>
          <a:prstGeom prst="rect">
            <a:avLst/>
          </a:prstGeom>
          <a:noFill/>
        </p:spPr>
        <p:txBody>
          <a:bodyPr wrap="square">
            <a:spAutoFit/>
          </a:bodyPr>
          <a:lstStyle/>
          <a:p>
            <a:r>
              <a:rPr lang="en-GB" sz="2800" b="1" dirty="0">
                <a:latin typeface="Century Gothic" panose="020B0502020202020204" pitchFamily="34" charset="0"/>
              </a:rPr>
              <a:t>The Jubilee Pledge</a:t>
            </a:r>
          </a:p>
        </p:txBody>
      </p:sp>
    </p:spTree>
    <p:extLst>
      <p:ext uri="{BB962C8B-B14F-4D97-AF65-F5344CB8AC3E}">
        <p14:creationId xmlns:p14="http://schemas.microsoft.com/office/powerpoint/2010/main" val="12806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0BB38-B3F7-2647-B067-3E89D946D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85DB6-83EB-3FC4-D92D-D6BC29C78091}"/>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81810996-579D-D894-F48B-431F49C6D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86D5C000-788D-8879-4DF4-5FEB7FDF8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10" name="TextBox 9">
            <a:extLst>
              <a:ext uri="{FF2B5EF4-FFF2-40B4-BE49-F238E27FC236}">
                <a16:creationId xmlns:a16="http://schemas.microsoft.com/office/drawing/2014/main" id="{27738953-6440-BEBA-932F-F2C49617BBB8}"/>
              </a:ext>
            </a:extLst>
          </p:cNvPr>
          <p:cNvSpPr txBox="1"/>
          <p:nvPr/>
        </p:nvSpPr>
        <p:spPr>
          <a:xfrm rot="1173426">
            <a:off x="593283" y="3499795"/>
            <a:ext cx="308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is in the picture?</a:t>
            </a:r>
          </a:p>
        </p:txBody>
      </p:sp>
      <p:sp>
        <p:nvSpPr>
          <p:cNvPr id="3" name="TextBox 2">
            <a:extLst>
              <a:ext uri="{FF2B5EF4-FFF2-40B4-BE49-F238E27FC236}">
                <a16:creationId xmlns:a16="http://schemas.microsoft.com/office/drawing/2014/main" id="{72F7A946-CF69-EFA7-5DF7-51A42240F5AE}"/>
              </a:ext>
            </a:extLst>
          </p:cNvPr>
          <p:cNvSpPr txBox="1"/>
          <p:nvPr/>
        </p:nvSpPr>
        <p:spPr>
          <a:xfrm>
            <a:off x="512352" y="1393031"/>
            <a:ext cx="11416326" cy="4893647"/>
          </a:xfrm>
          <a:prstGeom prst="rect">
            <a:avLst/>
          </a:prstGeom>
          <a:noFill/>
        </p:spPr>
        <p:txBody>
          <a:bodyPr wrap="square" rtlCol="0">
            <a:spAutoFit/>
          </a:bodyPr>
          <a:lstStyle/>
          <a:p>
            <a:pPr marL="342900" indent="-342900">
              <a:buClr>
                <a:srgbClr val="A5C400"/>
              </a:buClr>
              <a:buFont typeface="Arial" panose="020B0604020202020204" pitchFamily="34" charset="0"/>
              <a:buChar char="•"/>
            </a:pPr>
            <a:r>
              <a:rPr lang="en-GB" sz="2400" dirty="0">
                <a:latin typeface="Century Gothic" panose="020B0502020202020204" pitchFamily="34" charset="0"/>
              </a:rPr>
              <a:t>We recognise the </a:t>
            </a:r>
            <a:r>
              <a:rPr lang="en-GB" sz="2400" dirty="0">
                <a:highlight>
                  <a:srgbClr val="F8C510"/>
                </a:highlight>
                <a:latin typeface="Century Gothic" panose="020B0502020202020204" pitchFamily="34" charset="0"/>
              </a:rPr>
              <a:t>dignity</a:t>
            </a:r>
            <a:r>
              <a:rPr lang="en-GB" sz="2400" dirty="0">
                <a:latin typeface="Century Gothic" panose="020B0502020202020204" pitchFamily="34" charset="0"/>
              </a:rPr>
              <a:t> of every person, loved and created by God.</a:t>
            </a:r>
          </a:p>
          <a:p>
            <a:pPr marL="342900" indent="-342900">
              <a:buClr>
                <a:srgbClr val="A5C400"/>
              </a:buClr>
              <a:buFont typeface="Arial" panose="020B0604020202020204" pitchFamily="34" charset="0"/>
              <a:buChar char="•"/>
            </a:pPr>
            <a:r>
              <a:rPr lang="en-GB" sz="2400" dirty="0">
                <a:latin typeface="Century Gothic" panose="020B0502020202020204" pitchFamily="34" charset="0"/>
              </a:rPr>
              <a:t>We follow the </a:t>
            </a:r>
            <a:r>
              <a:rPr lang="en-GB" sz="2400" dirty="0">
                <a:highlight>
                  <a:srgbClr val="F8C510"/>
                </a:highlight>
                <a:latin typeface="Century Gothic" panose="020B0502020202020204" pitchFamily="34" charset="0"/>
              </a:rPr>
              <a:t>example of Jesus</a:t>
            </a:r>
            <a:r>
              <a:rPr lang="en-GB" sz="2400" dirty="0">
                <a:latin typeface="Century Gothic" panose="020B0502020202020204" pitchFamily="34" charset="0"/>
              </a:rPr>
              <a:t>’ love</a:t>
            </a:r>
            <a:r>
              <a:rPr lang="en-GB" sz="2400" dirty="0">
                <a:solidFill>
                  <a:srgbClr val="F8C510"/>
                </a:solidFill>
                <a:latin typeface="Century Gothic" panose="020B0502020202020204" pitchFamily="34" charset="0"/>
              </a:rPr>
              <a:t> </a:t>
            </a:r>
            <a:r>
              <a:rPr lang="en-GB" sz="2400" dirty="0">
                <a:latin typeface="Century Gothic" panose="020B0502020202020204" pitchFamily="34" charset="0"/>
              </a:rPr>
              <a:t>and his mission to bring good news ‘to the poor’. (Luke 4)</a:t>
            </a:r>
          </a:p>
          <a:p>
            <a:pPr marL="342900" indent="-342900">
              <a:buClr>
                <a:srgbClr val="A5C400"/>
              </a:buClr>
              <a:buFont typeface="Arial" panose="020B0604020202020204" pitchFamily="34" charset="0"/>
              <a:buChar char="•"/>
            </a:pPr>
            <a:r>
              <a:rPr lang="en-GB" sz="2400" dirty="0">
                <a:latin typeface="Century Gothic" panose="020B0502020202020204" pitchFamily="34" charset="0"/>
              </a:rPr>
              <a:t>We work for </a:t>
            </a:r>
            <a:r>
              <a:rPr lang="en-GB" sz="2400" dirty="0">
                <a:highlight>
                  <a:srgbClr val="F8C510"/>
                </a:highlight>
                <a:latin typeface="Century Gothic" panose="020B0502020202020204" pitchFamily="34" charset="0"/>
              </a:rPr>
              <a:t>the common good </a:t>
            </a:r>
            <a:r>
              <a:rPr lang="en-GB" sz="2400" dirty="0">
                <a:latin typeface="Century Gothic" panose="020B0502020202020204" pitchFamily="34" charset="0"/>
              </a:rPr>
              <a:t>of all, understanding that our actions impact our local and global family because we are all interconnected.</a:t>
            </a:r>
          </a:p>
          <a:p>
            <a:pPr marL="342900" indent="-342900">
              <a:buClr>
                <a:srgbClr val="A5C400"/>
              </a:buClr>
              <a:buFont typeface="Arial" panose="020B0604020202020204" pitchFamily="34" charset="0"/>
              <a:buChar char="•"/>
            </a:pPr>
            <a:r>
              <a:rPr lang="en-GB" sz="2400" dirty="0">
                <a:latin typeface="Century Gothic" panose="020B0502020202020204" pitchFamily="34" charset="0"/>
              </a:rPr>
              <a:t>We are </a:t>
            </a:r>
            <a:r>
              <a:rPr lang="en-GB" sz="2400" dirty="0">
                <a:highlight>
                  <a:srgbClr val="F8C510"/>
                </a:highlight>
                <a:latin typeface="Century Gothic" panose="020B0502020202020204" pitchFamily="34" charset="0"/>
              </a:rPr>
              <a:t>good stewards </a:t>
            </a:r>
            <a:r>
              <a:rPr lang="en-GB" sz="2400" dirty="0">
                <a:latin typeface="Century Gothic" panose="020B0502020202020204" pitchFamily="34" charset="0"/>
              </a:rPr>
              <a:t>of the earth, knowing that the earth’s gifts are for everyone, not just for a privileged few.</a:t>
            </a:r>
          </a:p>
          <a:p>
            <a:pPr marL="342900" indent="-342900">
              <a:buClr>
                <a:srgbClr val="A5C400"/>
              </a:buClr>
              <a:buFont typeface="Arial" panose="020B0604020202020204" pitchFamily="34" charset="0"/>
              <a:buChar char="•"/>
            </a:pPr>
            <a:r>
              <a:rPr lang="en-GB" sz="2400" dirty="0">
                <a:latin typeface="Century Gothic" panose="020B0502020202020204" pitchFamily="34" charset="0"/>
              </a:rPr>
              <a:t>We prepare a path to </a:t>
            </a:r>
            <a:r>
              <a:rPr lang="en-GB" sz="2400" dirty="0">
                <a:highlight>
                  <a:srgbClr val="F8C510"/>
                </a:highlight>
                <a:latin typeface="Century Gothic" panose="020B0502020202020204" pitchFamily="34" charset="0"/>
              </a:rPr>
              <a:t>peace</a:t>
            </a:r>
            <a:r>
              <a:rPr lang="en-GB" sz="2400" dirty="0">
                <a:latin typeface="Century Gothic" panose="020B0502020202020204" pitchFamily="34" charset="0"/>
              </a:rPr>
              <a:t> in our world, challenging the root causes of poverty and injustice.</a:t>
            </a:r>
          </a:p>
          <a:p>
            <a:pPr marL="342900" indent="-342900">
              <a:buClr>
                <a:srgbClr val="A5C400"/>
              </a:buClr>
              <a:buFont typeface="Arial" panose="020B0604020202020204" pitchFamily="34" charset="0"/>
              <a:buChar char="•"/>
            </a:pPr>
            <a:r>
              <a:rPr lang="en-GB" sz="2400" dirty="0">
                <a:latin typeface="Century Gothic" panose="020B0502020202020204" pitchFamily="34" charset="0"/>
              </a:rPr>
              <a:t>We </a:t>
            </a:r>
            <a:r>
              <a:rPr lang="en-GB" sz="2400" dirty="0">
                <a:highlight>
                  <a:srgbClr val="F8C510"/>
                </a:highlight>
                <a:latin typeface="Century Gothic" panose="020B0502020202020204" pitchFamily="34" charset="0"/>
              </a:rPr>
              <a:t>speak out </a:t>
            </a:r>
            <a:r>
              <a:rPr lang="en-GB" sz="2400" dirty="0">
                <a:latin typeface="Century Gothic" panose="020B0502020202020204" pitchFamily="34" charset="0"/>
              </a:rPr>
              <a:t>for debt relief, to set free those who are burdened by unjust debt.</a:t>
            </a:r>
          </a:p>
          <a:p>
            <a:pPr marL="342900" indent="-342900">
              <a:buClr>
                <a:srgbClr val="A5C400"/>
              </a:buClr>
              <a:buFont typeface="Arial" panose="020B0604020202020204" pitchFamily="34" charset="0"/>
              <a:buChar char="•"/>
            </a:pPr>
            <a:r>
              <a:rPr lang="en-GB" sz="2400" dirty="0">
                <a:latin typeface="Century Gothic" panose="020B0502020202020204" pitchFamily="34" charset="0"/>
              </a:rPr>
              <a:t>We </a:t>
            </a:r>
            <a:r>
              <a:rPr lang="en-GB" sz="2400" dirty="0">
                <a:highlight>
                  <a:srgbClr val="F8C510"/>
                </a:highlight>
                <a:latin typeface="Century Gothic" panose="020B0502020202020204" pitchFamily="34" charset="0"/>
              </a:rPr>
              <a:t>work together </a:t>
            </a:r>
            <a:r>
              <a:rPr lang="en-GB" sz="2400" dirty="0">
                <a:latin typeface="Century Gothic" panose="020B0502020202020204" pitchFamily="34" charset="0"/>
              </a:rPr>
              <a:t>with CAFOD and our local Caritas to be </a:t>
            </a:r>
          </a:p>
          <a:p>
            <a:pPr>
              <a:buClr>
                <a:srgbClr val="A5C400"/>
              </a:buClr>
            </a:pPr>
            <a:r>
              <a:rPr lang="en-GB" sz="2400" dirty="0">
                <a:latin typeface="Century Gothic" panose="020B0502020202020204" pitchFamily="34" charset="0"/>
              </a:rPr>
              <a:t>    practical signs of hope and put love into action.</a:t>
            </a:r>
            <a:endParaRPr lang="en-GB" sz="2400" dirty="0">
              <a:highlight>
                <a:srgbClr val="FFFF00"/>
              </a:highlight>
              <a:latin typeface="Century Gothic" panose="020B0502020202020204" pitchFamily="34" charset="0"/>
            </a:endParaRPr>
          </a:p>
        </p:txBody>
      </p:sp>
      <p:sp>
        <p:nvSpPr>
          <p:cNvPr id="4" name="TextBox 3">
            <a:extLst>
              <a:ext uri="{FF2B5EF4-FFF2-40B4-BE49-F238E27FC236}">
                <a16:creationId xmlns:a16="http://schemas.microsoft.com/office/drawing/2014/main" id="{8EA45D09-61A2-7272-5371-02FED813E847}"/>
              </a:ext>
            </a:extLst>
          </p:cNvPr>
          <p:cNvSpPr txBox="1"/>
          <p:nvPr/>
        </p:nvSpPr>
        <p:spPr>
          <a:xfrm>
            <a:off x="550761" y="425639"/>
            <a:ext cx="8966022" cy="523220"/>
          </a:xfrm>
          <a:prstGeom prst="rect">
            <a:avLst/>
          </a:prstGeom>
          <a:solidFill>
            <a:srgbClr val="FCFCFC"/>
          </a:solidFill>
        </p:spPr>
        <p:txBody>
          <a:bodyPr wrap="square">
            <a:spAutoFit/>
          </a:bodyPr>
          <a:lstStyle/>
          <a:p>
            <a:r>
              <a:rPr lang="en-GB" sz="2800" b="1" dirty="0">
                <a:latin typeface="Century Gothic" panose="020B0502020202020204" pitchFamily="34" charset="0"/>
              </a:rPr>
              <a:t>Catholic Social Teaching – the pledge in action!</a:t>
            </a:r>
          </a:p>
        </p:txBody>
      </p:sp>
    </p:spTree>
    <p:extLst>
      <p:ext uri="{BB962C8B-B14F-4D97-AF65-F5344CB8AC3E}">
        <p14:creationId xmlns:p14="http://schemas.microsoft.com/office/powerpoint/2010/main" val="247622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743B-C391-4027-BA0B-6BAE0077A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5BBC6-6D0B-CA8D-185E-970F72F309BD}"/>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6AB30F78-809A-B5F6-B467-0C8AAE7606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725F6733-19B7-8D4A-0E8F-C9869658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10" name="TextBox 9">
            <a:extLst>
              <a:ext uri="{FF2B5EF4-FFF2-40B4-BE49-F238E27FC236}">
                <a16:creationId xmlns:a16="http://schemas.microsoft.com/office/drawing/2014/main" id="{DDC6B496-32C3-AFBC-B032-E9545832026E}"/>
              </a:ext>
            </a:extLst>
          </p:cNvPr>
          <p:cNvSpPr txBox="1"/>
          <p:nvPr/>
        </p:nvSpPr>
        <p:spPr>
          <a:xfrm rot="1173426">
            <a:off x="593283" y="3499795"/>
            <a:ext cx="308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is in the picture?</a:t>
            </a:r>
          </a:p>
        </p:txBody>
      </p:sp>
      <p:pic>
        <p:nvPicPr>
          <p:cNvPr id="4" name="Picture 3">
            <a:extLst>
              <a:ext uri="{FF2B5EF4-FFF2-40B4-BE49-F238E27FC236}">
                <a16:creationId xmlns:a16="http://schemas.microsoft.com/office/drawing/2014/main" id="{B0712630-851C-C061-7E0C-5FA5E4799F94}"/>
              </a:ext>
            </a:extLst>
          </p:cNvPr>
          <p:cNvPicPr>
            <a:picLocks noChangeAspect="1"/>
          </p:cNvPicPr>
          <p:nvPr/>
        </p:nvPicPr>
        <p:blipFill>
          <a:blip r:embed="rId5"/>
          <a:stretch>
            <a:fillRect/>
          </a:stretch>
        </p:blipFill>
        <p:spPr>
          <a:xfrm>
            <a:off x="2617701" y="365125"/>
            <a:ext cx="6974050" cy="5751871"/>
          </a:xfrm>
          <a:prstGeom prst="rect">
            <a:avLst/>
          </a:prstGeom>
        </p:spPr>
      </p:pic>
      <p:sp>
        <p:nvSpPr>
          <p:cNvPr id="9" name="Oval 8">
            <a:extLst>
              <a:ext uri="{FF2B5EF4-FFF2-40B4-BE49-F238E27FC236}">
                <a16:creationId xmlns:a16="http://schemas.microsoft.com/office/drawing/2014/main" id="{16010540-2008-34F9-F1AF-20F336160A13}"/>
              </a:ext>
            </a:extLst>
          </p:cNvPr>
          <p:cNvSpPr/>
          <p:nvPr/>
        </p:nvSpPr>
        <p:spPr>
          <a:xfrm>
            <a:off x="2843843" y="5779928"/>
            <a:ext cx="2180441" cy="485645"/>
          </a:xfrm>
          <a:prstGeom prst="ellipse">
            <a:avLst/>
          </a:prstGeom>
          <a:noFill/>
          <a:ln w="38100">
            <a:solidFill>
              <a:srgbClr val="F8C5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96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6D2A-DF55-D3CB-587E-96D540735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1CFA5-B8A5-5A13-4FE2-B1022E99D1E9}"/>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C6643418-A1CA-C605-4CBE-4957AFB397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F19516EB-8DA6-006A-9D0D-D8AC602CB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7BE68093-95F0-9C3B-AF3B-5750908D5356}"/>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829B2A63-272A-0492-2596-DC43C883F2B5}"/>
              </a:ext>
            </a:extLst>
          </p:cNvPr>
          <p:cNvSpPr txBox="1"/>
          <p:nvPr/>
        </p:nvSpPr>
        <p:spPr>
          <a:xfrm>
            <a:off x="1450228" y="1010742"/>
            <a:ext cx="10433459" cy="1815882"/>
          </a:xfrm>
          <a:prstGeom prst="rect">
            <a:avLst/>
          </a:prstGeom>
          <a:noFill/>
        </p:spPr>
        <p:txBody>
          <a:bodyPr wrap="square" rtlCol="0">
            <a:spAutoFit/>
          </a:bodyPr>
          <a:lstStyle/>
          <a:p>
            <a:r>
              <a:rPr lang="en-GB" sz="2800" dirty="0">
                <a:latin typeface="Century Gothic" panose="020B0502020202020204" pitchFamily="34" charset="0"/>
              </a:rPr>
              <a:t>We are one step ahead and we already made our pledges on our Disconnect to Reconnect Day. </a:t>
            </a:r>
          </a:p>
          <a:p>
            <a:endParaRPr lang="en-GB" sz="2800" dirty="0">
              <a:latin typeface="Century Gothic" panose="020B0502020202020204" pitchFamily="34" charset="0"/>
            </a:endParaRPr>
          </a:p>
          <a:p>
            <a:r>
              <a:rPr lang="en-GB" sz="2800" dirty="0">
                <a:latin typeface="Century Gothic" panose="020B0502020202020204" pitchFamily="34" charset="0"/>
              </a:rPr>
              <a:t>Our Chaplains will read some of them to you</a:t>
            </a:r>
          </a:p>
        </p:txBody>
      </p:sp>
      <p:sp>
        <p:nvSpPr>
          <p:cNvPr id="10" name="TextBox 9">
            <a:extLst>
              <a:ext uri="{FF2B5EF4-FFF2-40B4-BE49-F238E27FC236}">
                <a16:creationId xmlns:a16="http://schemas.microsoft.com/office/drawing/2014/main" id="{BB59E102-FC08-1BA5-B924-CAF73B07EA25}"/>
              </a:ext>
            </a:extLst>
          </p:cNvPr>
          <p:cNvSpPr txBox="1"/>
          <p:nvPr/>
        </p:nvSpPr>
        <p:spPr>
          <a:xfrm>
            <a:off x="1112298" y="4389639"/>
            <a:ext cx="10330543" cy="553998"/>
          </a:xfrm>
          <a:prstGeom prst="rect">
            <a:avLst/>
          </a:prstGeom>
          <a:noFill/>
        </p:spPr>
        <p:txBody>
          <a:bodyPr wrap="square" rtlCol="0">
            <a:spAutoFit/>
          </a:bodyPr>
          <a:lstStyle/>
          <a:p>
            <a:pPr algn="l"/>
            <a:r>
              <a:rPr lang="en-GB" sz="3000" b="1" i="0" dirty="0">
                <a:solidFill>
                  <a:srgbClr val="A5C400"/>
                </a:solidFill>
                <a:effectLst/>
                <a:latin typeface="Century Gothic" panose="020B0502020202020204" pitchFamily="34" charset="0"/>
              </a:rPr>
              <a:t>.</a:t>
            </a:r>
          </a:p>
        </p:txBody>
      </p:sp>
      <p:sp>
        <p:nvSpPr>
          <p:cNvPr id="3" name="Rectangle 2">
            <a:extLst>
              <a:ext uri="{FF2B5EF4-FFF2-40B4-BE49-F238E27FC236}">
                <a16:creationId xmlns:a16="http://schemas.microsoft.com/office/drawing/2014/main" id="{1E5545E8-351B-1AA6-FCBF-8A4064A0DC3A}"/>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1221009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50F36-7F31-F4F8-2C3B-10C2F7A06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B8E5B-E97F-1A9D-BD15-2EDE683B2456}"/>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D9A398C9-F197-490C-4CA5-4709EED225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CA85E83B-4D78-166A-31EA-0C097E699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57E70D73-DD49-F754-87F6-3D9DA5615A17}"/>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113C71B2-8D82-E445-EC24-B609CB62B205}"/>
              </a:ext>
            </a:extLst>
          </p:cNvPr>
          <p:cNvSpPr txBox="1"/>
          <p:nvPr/>
        </p:nvSpPr>
        <p:spPr>
          <a:xfrm>
            <a:off x="705678" y="1010742"/>
            <a:ext cx="11178009" cy="3108543"/>
          </a:xfrm>
          <a:prstGeom prst="rect">
            <a:avLst/>
          </a:prstGeom>
          <a:noFill/>
        </p:spPr>
        <p:txBody>
          <a:bodyPr wrap="square" rtlCol="0">
            <a:spAutoFit/>
          </a:bodyPr>
          <a:lstStyle/>
          <a:p>
            <a:r>
              <a:rPr lang="en-GB" sz="2800" dirty="0">
                <a:latin typeface="Century Gothic" panose="020B0502020202020204" pitchFamily="34" charset="0"/>
              </a:rPr>
              <a:t>Who has already started working on their pledge? </a:t>
            </a:r>
          </a:p>
          <a:p>
            <a:r>
              <a:rPr lang="en-GB" sz="2800" dirty="0">
                <a:latin typeface="Century Gothic" panose="020B0502020202020204" pitchFamily="34" charset="0"/>
              </a:rPr>
              <a:t>Who has great plans for their pledge? </a:t>
            </a:r>
          </a:p>
          <a:p>
            <a:endParaRPr lang="en-GB" sz="2800" dirty="0">
              <a:latin typeface="Century Gothic" panose="020B0502020202020204" pitchFamily="34" charset="0"/>
            </a:endParaRPr>
          </a:p>
          <a:p>
            <a:r>
              <a:rPr lang="en-GB" sz="2800" dirty="0">
                <a:latin typeface="Century Gothic" panose="020B0502020202020204" pitchFamily="34" charset="0"/>
              </a:rPr>
              <a:t>Talk to your partner. </a:t>
            </a:r>
          </a:p>
          <a:p>
            <a:endParaRPr lang="en-GB" sz="2800" dirty="0">
              <a:latin typeface="Century Gothic" panose="020B0502020202020204" pitchFamily="34" charset="0"/>
            </a:endParaRPr>
          </a:p>
          <a:p>
            <a:r>
              <a:rPr lang="en-GB" sz="2800" dirty="0">
                <a:latin typeface="Century Gothic" panose="020B0502020202020204" pitchFamily="34" charset="0"/>
              </a:rPr>
              <a:t>At playtime , I will be out in the playground. If you want to tell me all about your pledge , you can come and find me. </a:t>
            </a:r>
          </a:p>
        </p:txBody>
      </p:sp>
      <p:sp>
        <p:nvSpPr>
          <p:cNvPr id="10" name="TextBox 9">
            <a:extLst>
              <a:ext uri="{FF2B5EF4-FFF2-40B4-BE49-F238E27FC236}">
                <a16:creationId xmlns:a16="http://schemas.microsoft.com/office/drawing/2014/main" id="{025C5812-9E23-C19E-9B27-1EF1AB824F2E}"/>
              </a:ext>
            </a:extLst>
          </p:cNvPr>
          <p:cNvSpPr txBox="1"/>
          <p:nvPr/>
        </p:nvSpPr>
        <p:spPr>
          <a:xfrm>
            <a:off x="1112298" y="4389639"/>
            <a:ext cx="10330543" cy="553998"/>
          </a:xfrm>
          <a:prstGeom prst="rect">
            <a:avLst/>
          </a:prstGeom>
          <a:noFill/>
        </p:spPr>
        <p:txBody>
          <a:bodyPr wrap="square" rtlCol="0">
            <a:spAutoFit/>
          </a:bodyPr>
          <a:lstStyle/>
          <a:p>
            <a:pPr algn="l"/>
            <a:r>
              <a:rPr lang="en-GB" sz="3000" b="1" i="0" dirty="0">
                <a:solidFill>
                  <a:srgbClr val="A5C400"/>
                </a:solidFill>
                <a:effectLst/>
                <a:latin typeface="Century Gothic" panose="020B0502020202020204" pitchFamily="34" charset="0"/>
              </a:rPr>
              <a:t>.</a:t>
            </a:r>
          </a:p>
        </p:txBody>
      </p:sp>
      <p:sp>
        <p:nvSpPr>
          <p:cNvPr id="3" name="Rectangle 2">
            <a:extLst>
              <a:ext uri="{FF2B5EF4-FFF2-40B4-BE49-F238E27FC236}">
                <a16:creationId xmlns:a16="http://schemas.microsoft.com/office/drawing/2014/main" id="{97FDD216-89DC-7559-A72F-324744BFF8EB}"/>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1919126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3E0BC-6438-2644-8A7B-E5FF29AE4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FB596-5CB8-D621-1BB0-56440D7FEE40}"/>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BDF775B7-C79D-F427-977B-18185100C8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4A5C3BEB-8E1A-586D-D564-798E8A43F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FC5945B1-FEF5-32A9-6A6C-379554B704CB}"/>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67C8C12F-2A66-992E-EF59-320D4BF5D857}"/>
              </a:ext>
            </a:extLst>
          </p:cNvPr>
          <p:cNvSpPr txBox="1"/>
          <p:nvPr/>
        </p:nvSpPr>
        <p:spPr>
          <a:xfrm>
            <a:off x="1112298" y="1429067"/>
            <a:ext cx="10433459" cy="2246769"/>
          </a:xfrm>
          <a:prstGeom prst="rect">
            <a:avLst/>
          </a:prstGeom>
          <a:noFill/>
        </p:spPr>
        <p:txBody>
          <a:bodyPr wrap="square" rtlCol="0">
            <a:spAutoFit/>
          </a:bodyPr>
          <a:lstStyle/>
          <a:p>
            <a:r>
              <a:rPr lang="en-GB" sz="2800" dirty="0">
                <a:latin typeface="Century Gothic" panose="020B0502020202020204" pitchFamily="34" charset="0"/>
              </a:rPr>
              <a:t>How amazing you are! </a:t>
            </a:r>
          </a:p>
          <a:p>
            <a:endParaRPr lang="en-GB" sz="2800" dirty="0">
              <a:latin typeface="Century Gothic" panose="020B0502020202020204" pitchFamily="34" charset="0"/>
            </a:endParaRPr>
          </a:p>
          <a:p>
            <a:r>
              <a:rPr lang="en-GB" sz="2800" dirty="0">
                <a:latin typeface="Century Gothic" panose="020B0502020202020204" pitchFamily="34" charset="0"/>
              </a:rPr>
              <a:t>Now, our Chaplains will lead us in prayer so we can send our hopes to God. With all the hard work we have planned, we may need God’s help. </a:t>
            </a:r>
          </a:p>
        </p:txBody>
      </p:sp>
      <p:sp>
        <p:nvSpPr>
          <p:cNvPr id="10" name="TextBox 9">
            <a:extLst>
              <a:ext uri="{FF2B5EF4-FFF2-40B4-BE49-F238E27FC236}">
                <a16:creationId xmlns:a16="http://schemas.microsoft.com/office/drawing/2014/main" id="{C165173F-B6BE-CF3A-D74E-9B361B0373F5}"/>
              </a:ext>
            </a:extLst>
          </p:cNvPr>
          <p:cNvSpPr txBox="1"/>
          <p:nvPr/>
        </p:nvSpPr>
        <p:spPr>
          <a:xfrm>
            <a:off x="1112298" y="4389639"/>
            <a:ext cx="10330543" cy="553998"/>
          </a:xfrm>
          <a:prstGeom prst="rect">
            <a:avLst/>
          </a:prstGeom>
          <a:noFill/>
        </p:spPr>
        <p:txBody>
          <a:bodyPr wrap="square" rtlCol="0">
            <a:spAutoFit/>
          </a:bodyPr>
          <a:lstStyle/>
          <a:p>
            <a:pPr algn="l"/>
            <a:r>
              <a:rPr lang="en-GB" sz="3000" b="1" i="0" dirty="0">
                <a:solidFill>
                  <a:srgbClr val="A5C400"/>
                </a:solidFill>
                <a:effectLst/>
                <a:latin typeface="Century Gothic" panose="020B0502020202020204" pitchFamily="34" charset="0"/>
              </a:rPr>
              <a:t>.</a:t>
            </a:r>
          </a:p>
        </p:txBody>
      </p:sp>
      <p:sp>
        <p:nvSpPr>
          <p:cNvPr id="3" name="Rectangle 2">
            <a:extLst>
              <a:ext uri="{FF2B5EF4-FFF2-40B4-BE49-F238E27FC236}">
                <a16:creationId xmlns:a16="http://schemas.microsoft.com/office/drawing/2014/main" id="{B0D09AF0-3B27-C429-0587-D8049B566DEF}"/>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2400209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A8CDB-2114-20A2-BDC6-D025EAD02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A504E-DDDE-BACE-12FC-CE80E754B544}"/>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BE4C65BF-145D-9446-1C6F-FD3F0EBBBE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741E2D57-B28D-2F38-A21A-3C6902395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BD10F43E-08DA-6C93-84DD-371B8669BCAC}"/>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35AA8858-D43D-21AC-D91C-8DFB33C18003}"/>
              </a:ext>
            </a:extLst>
          </p:cNvPr>
          <p:cNvSpPr txBox="1"/>
          <p:nvPr/>
        </p:nvSpPr>
        <p:spPr>
          <a:xfrm>
            <a:off x="1450228" y="1010742"/>
            <a:ext cx="10433459" cy="3539430"/>
          </a:xfrm>
          <a:prstGeom prst="rect">
            <a:avLst/>
          </a:prstGeom>
          <a:noFill/>
        </p:spPr>
        <p:txBody>
          <a:bodyPr wrap="square" rtlCol="0">
            <a:spAutoFit/>
          </a:bodyPr>
          <a:lstStyle/>
          <a:p>
            <a:pPr algn="l"/>
            <a:r>
              <a:rPr lang="en-GB" sz="2800" b="1" i="0" dirty="0">
                <a:solidFill>
                  <a:srgbClr val="000000"/>
                </a:solidFill>
                <a:effectLst/>
                <a:latin typeface="Century Gothic" panose="020B0502020202020204" pitchFamily="34" charset="0"/>
              </a:rPr>
              <a:t>A prayer of hope</a:t>
            </a:r>
          </a:p>
          <a:p>
            <a:pPr algn="l"/>
            <a:endParaRPr lang="en-GB" sz="2800" dirty="0">
              <a:solidFill>
                <a:srgbClr val="000000"/>
              </a:solidFill>
              <a:latin typeface="Century Gothic" panose="020B0502020202020204" pitchFamily="34" charset="0"/>
            </a:endParaRPr>
          </a:p>
          <a:p>
            <a:pPr algn="l"/>
            <a:r>
              <a:rPr lang="en-GB" sz="2800" b="0" i="0" dirty="0">
                <a:solidFill>
                  <a:srgbClr val="000000"/>
                </a:solidFill>
                <a:effectLst/>
                <a:latin typeface="Century Gothic" panose="020B0502020202020204" pitchFamily="34" charset="0"/>
              </a:rPr>
              <a:t>God, our loving Father,</a:t>
            </a:r>
          </a:p>
          <a:p>
            <a:pPr algn="l"/>
            <a:r>
              <a:rPr lang="en-GB" sz="2800" b="0" i="0" dirty="0">
                <a:solidFill>
                  <a:srgbClr val="000000"/>
                </a:solidFill>
                <a:effectLst/>
                <a:latin typeface="Century Gothic" panose="020B0502020202020204" pitchFamily="34" charset="0"/>
              </a:rPr>
              <a:t>In this Jubilee year,</a:t>
            </a:r>
          </a:p>
          <a:p>
            <a:pPr algn="l"/>
            <a:r>
              <a:rPr lang="en-GB" sz="2800" b="0" i="0" dirty="0">
                <a:solidFill>
                  <a:srgbClr val="000000"/>
                </a:solidFill>
                <a:effectLst/>
                <a:latin typeface="Century Gothic" panose="020B0502020202020204" pitchFamily="34" charset="0"/>
              </a:rPr>
              <a:t>you remind us of our call to love creation.</a:t>
            </a:r>
          </a:p>
          <a:p>
            <a:pPr algn="l"/>
            <a:r>
              <a:rPr lang="en-GB" sz="2800" b="0" i="0" dirty="0">
                <a:solidFill>
                  <a:srgbClr val="000000"/>
                </a:solidFill>
                <a:effectLst/>
                <a:latin typeface="Century Gothic" panose="020B0502020202020204" pitchFamily="34" charset="0"/>
              </a:rPr>
              <a:t>Help us to work together</a:t>
            </a:r>
          </a:p>
          <a:p>
            <a:pPr algn="l"/>
            <a:r>
              <a:rPr lang="en-GB" sz="2800" b="0" i="0" dirty="0">
                <a:solidFill>
                  <a:srgbClr val="000000"/>
                </a:solidFill>
                <a:effectLst/>
                <a:latin typeface="Century Gothic" panose="020B0502020202020204" pitchFamily="34" charset="0"/>
              </a:rPr>
              <a:t>to replant, repair and renew.</a:t>
            </a:r>
          </a:p>
          <a:p>
            <a:endParaRPr lang="en-GB" sz="2800" dirty="0">
              <a:latin typeface="Century Gothic" panose="020B0502020202020204" pitchFamily="34" charset="0"/>
            </a:endParaRPr>
          </a:p>
        </p:txBody>
      </p:sp>
      <p:sp>
        <p:nvSpPr>
          <p:cNvPr id="10" name="TextBox 9">
            <a:extLst>
              <a:ext uri="{FF2B5EF4-FFF2-40B4-BE49-F238E27FC236}">
                <a16:creationId xmlns:a16="http://schemas.microsoft.com/office/drawing/2014/main" id="{1D3442D0-3E24-4F2A-4311-CA19CDE6CFBB}"/>
              </a:ext>
            </a:extLst>
          </p:cNvPr>
          <p:cNvSpPr txBox="1"/>
          <p:nvPr/>
        </p:nvSpPr>
        <p:spPr>
          <a:xfrm>
            <a:off x="1450228" y="4562965"/>
            <a:ext cx="10330543" cy="553998"/>
          </a:xfrm>
          <a:prstGeom prst="rect">
            <a:avLst/>
          </a:prstGeom>
          <a:noFill/>
        </p:spPr>
        <p:txBody>
          <a:bodyPr wrap="square" rtlCol="0">
            <a:spAutoFit/>
          </a:bodyPr>
          <a:lstStyle/>
          <a:p>
            <a:pPr algn="l"/>
            <a:r>
              <a:rPr lang="en-GB" sz="3000" i="0" dirty="0">
                <a:effectLst/>
                <a:latin typeface="Century Gothic" panose="020B0502020202020204" pitchFamily="34" charset="0"/>
              </a:rPr>
              <a:t>All: </a:t>
            </a:r>
            <a:r>
              <a:rPr lang="en-GB" sz="3000" b="1" i="0" dirty="0">
                <a:solidFill>
                  <a:srgbClr val="A5C400"/>
                </a:solidFill>
                <a:effectLst/>
                <a:latin typeface="Century Gothic" panose="020B0502020202020204" pitchFamily="34" charset="0"/>
              </a:rPr>
              <a:t>Guide us on our journey as pilgrims of hope.</a:t>
            </a:r>
          </a:p>
        </p:txBody>
      </p:sp>
      <p:sp>
        <p:nvSpPr>
          <p:cNvPr id="3" name="Rectangle 2">
            <a:extLst>
              <a:ext uri="{FF2B5EF4-FFF2-40B4-BE49-F238E27FC236}">
                <a16:creationId xmlns:a16="http://schemas.microsoft.com/office/drawing/2014/main" id="{881230B4-F538-18D3-4BE4-87878BE6444B}"/>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2461178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97ACB-0331-2E2A-0188-ABAC240D1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9949A-BECA-4DDD-0EDE-F541266ADCD0}"/>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DB133563-F46D-156D-C4A6-46396462AB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E7FADAE0-EB2C-B225-3AC1-4CE68A12D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9" name="Rectangle 8">
            <a:extLst>
              <a:ext uri="{FF2B5EF4-FFF2-40B4-BE49-F238E27FC236}">
                <a16:creationId xmlns:a16="http://schemas.microsoft.com/office/drawing/2014/main" id="{309DD923-EDFF-2D13-7F6C-5E08AC12D9A0}"/>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pic>
        <p:nvPicPr>
          <p:cNvPr id="14" name="Graphic 17" descr="Shooting star">
            <a:extLst>
              <a:ext uri="{FF2B5EF4-FFF2-40B4-BE49-F238E27FC236}">
                <a16:creationId xmlns:a16="http://schemas.microsoft.com/office/drawing/2014/main" id="{8D2173B0-7C10-9C30-3D43-3DAFDB0B6A9B}"/>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FAFEC53E-77B2-BA6C-575F-9C801E3AA3CB}"/>
              </a:ext>
            </a:extLst>
          </p:cNvPr>
          <p:cNvSpPr txBox="1"/>
          <p:nvPr/>
        </p:nvSpPr>
        <p:spPr>
          <a:xfrm>
            <a:off x="1450228" y="1010742"/>
            <a:ext cx="10433459" cy="3970318"/>
          </a:xfrm>
          <a:prstGeom prst="rect">
            <a:avLst/>
          </a:prstGeom>
          <a:noFill/>
        </p:spPr>
        <p:txBody>
          <a:bodyPr wrap="square" rtlCol="0">
            <a:spAutoFit/>
          </a:bodyPr>
          <a:lstStyle/>
          <a:p>
            <a:pPr algn="l"/>
            <a:endParaRPr lang="en-GB" sz="2800" dirty="0">
              <a:solidFill>
                <a:srgbClr val="000000"/>
              </a:solidFill>
              <a:latin typeface="Century Gothic" panose="020B0502020202020204" pitchFamily="34" charset="0"/>
            </a:endParaRPr>
          </a:p>
          <a:p>
            <a:pPr algn="l"/>
            <a:r>
              <a:rPr lang="en-GB" sz="2800" b="0" i="0" dirty="0">
                <a:solidFill>
                  <a:srgbClr val="000000"/>
                </a:solidFill>
                <a:effectLst/>
                <a:latin typeface="Century Gothic" panose="020B0502020202020204" pitchFamily="34" charset="0"/>
              </a:rPr>
              <a:t>Jesus, our light,</a:t>
            </a:r>
          </a:p>
          <a:p>
            <a:pPr algn="l"/>
            <a:r>
              <a:rPr lang="en-GB" sz="2800" b="0" i="0" dirty="0">
                <a:solidFill>
                  <a:srgbClr val="000000"/>
                </a:solidFill>
                <a:effectLst/>
                <a:latin typeface="Century Gothic" panose="020B0502020202020204" pitchFamily="34" charset="0"/>
              </a:rPr>
              <a:t>In this Jubilee year,</a:t>
            </a:r>
          </a:p>
          <a:p>
            <a:pPr algn="l"/>
            <a:r>
              <a:rPr lang="en-GB" sz="2800" b="0" i="0" dirty="0">
                <a:solidFill>
                  <a:srgbClr val="000000"/>
                </a:solidFill>
                <a:effectLst/>
                <a:latin typeface="Century Gothic" panose="020B0502020202020204" pitchFamily="34" charset="0"/>
              </a:rPr>
              <a:t>you remind us of our call to love </a:t>
            </a:r>
            <a:br>
              <a:rPr lang="en-GB" sz="2800" b="0" i="0" dirty="0">
                <a:solidFill>
                  <a:srgbClr val="000000"/>
                </a:solidFill>
                <a:effectLst/>
                <a:latin typeface="Century Gothic" panose="020B0502020202020204" pitchFamily="34" charset="0"/>
              </a:rPr>
            </a:br>
            <a:r>
              <a:rPr lang="en-GB" sz="2800" b="0" i="0" dirty="0">
                <a:solidFill>
                  <a:srgbClr val="000000"/>
                </a:solidFill>
                <a:effectLst/>
                <a:latin typeface="Century Gothic" panose="020B0502020202020204" pitchFamily="34" charset="0"/>
              </a:rPr>
              <a:t>our neighbours</a:t>
            </a:r>
            <a:r>
              <a:rPr lang="en-GB" sz="2800" dirty="0">
                <a:solidFill>
                  <a:srgbClr val="000000"/>
                </a:solidFill>
                <a:latin typeface="Century Gothic" panose="020B0502020202020204" pitchFamily="34" charset="0"/>
              </a:rPr>
              <a:t> </a:t>
            </a:r>
          </a:p>
          <a:p>
            <a:pPr algn="l"/>
            <a:r>
              <a:rPr lang="en-GB" sz="2800" b="0" i="0" dirty="0">
                <a:solidFill>
                  <a:srgbClr val="000000"/>
                </a:solidFill>
                <a:effectLst/>
                <a:latin typeface="Century Gothic" panose="020B0502020202020204" pitchFamily="34" charset="0"/>
              </a:rPr>
              <a:t>and to set free those who suffer.</a:t>
            </a:r>
          </a:p>
          <a:p>
            <a:pPr algn="l"/>
            <a:r>
              <a:rPr lang="en-GB" sz="2800" b="0" i="0" dirty="0">
                <a:solidFill>
                  <a:srgbClr val="000000"/>
                </a:solidFill>
                <a:effectLst/>
                <a:latin typeface="Century Gothic" panose="020B0502020202020204" pitchFamily="34" charset="0"/>
              </a:rPr>
              <a:t>Help us to treat everyone with dignity; </a:t>
            </a:r>
            <a:br>
              <a:rPr lang="en-GB" sz="2800" b="0" i="0" dirty="0">
                <a:solidFill>
                  <a:srgbClr val="000000"/>
                </a:solidFill>
                <a:effectLst/>
                <a:latin typeface="Century Gothic" panose="020B0502020202020204" pitchFamily="34" charset="0"/>
              </a:rPr>
            </a:br>
            <a:r>
              <a:rPr lang="en-GB" sz="2800" b="0" i="0" dirty="0">
                <a:solidFill>
                  <a:srgbClr val="000000"/>
                </a:solidFill>
                <a:effectLst/>
                <a:latin typeface="Century Gothic" panose="020B0502020202020204" pitchFamily="34" charset="0"/>
              </a:rPr>
              <a:t>to be fair, forgiving and kind.</a:t>
            </a:r>
          </a:p>
          <a:p>
            <a:endParaRPr lang="en-GB" sz="2800" dirty="0">
              <a:latin typeface="Century Gothic" panose="020B0502020202020204" pitchFamily="34" charset="0"/>
            </a:endParaRPr>
          </a:p>
        </p:txBody>
      </p:sp>
      <p:sp>
        <p:nvSpPr>
          <p:cNvPr id="10" name="TextBox 9">
            <a:extLst>
              <a:ext uri="{FF2B5EF4-FFF2-40B4-BE49-F238E27FC236}">
                <a16:creationId xmlns:a16="http://schemas.microsoft.com/office/drawing/2014/main" id="{72918F6E-6314-35F7-1B28-9E007363FA73}"/>
              </a:ext>
            </a:extLst>
          </p:cNvPr>
          <p:cNvSpPr txBox="1"/>
          <p:nvPr/>
        </p:nvSpPr>
        <p:spPr>
          <a:xfrm>
            <a:off x="1450228" y="4552768"/>
            <a:ext cx="10330543" cy="553998"/>
          </a:xfrm>
          <a:prstGeom prst="rect">
            <a:avLst/>
          </a:prstGeom>
          <a:noFill/>
        </p:spPr>
        <p:txBody>
          <a:bodyPr wrap="square" rtlCol="0">
            <a:spAutoFit/>
          </a:bodyPr>
          <a:lstStyle/>
          <a:p>
            <a:pPr algn="l"/>
            <a:r>
              <a:rPr lang="en-GB" sz="3000" i="0" dirty="0">
                <a:effectLst/>
                <a:latin typeface="Century Gothic" panose="020B0502020202020204" pitchFamily="34" charset="0"/>
              </a:rPr>
              <a:t>All: </a:t>
            </a:r>
            <a:r>
              <a:rPr lang="en-GB" sz="3000" b="1" i="0" dirty="0">
                <a:solidFill>
                  <a:srgbClr val="A5C400"/>
                </a:solidFill>
                <a:effectLst/>
                <a:latin typeface="Century Gothic" panose="020B0502020202020204" pitchFamily="34" charset="0"/>
              </a:rPr>
              <a:t>Guide us on our journey as pilgrims of hope.</a:t>
            </a:r>
          </a:p>
        </p:txBody>
      </p:sp>
    </p:spTree>
    <p:extLst>
      <p:ext uri="{BB962C8B-B14F-4D97-AF65-F5344CB8AC3E}">
        <p14:creationId xmlns:p14="http://schemas.microsoft.com/office/powerpoint/2010/main" val="371452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4355-F68F-EA94-F643-96C4F9E57F4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B3AE4A-4984-4585-B995-6B03595B914D}"/>
              </a:ext>
            </a:extLst>
          </p:cNvPr>
          <p:cNvSpPr>
            <a:spLocks noGrp="1"/>
          </p:cNvSpPr>
          <p:nvPr>
            <p:ph type="subTitle" idx="1"/>
          </p:nvPr>
        </p:nvSpPr>
        <p:spPr/>
        <p:txBody>
          <a:bodyPr/>
          <a:lstStyle/>
          <a:p>
            <a:endParaRPr lang="en-US"/>
          </a:p>
        </p:txBody>
      </p:sp>
      <p:pic>
        <p:nvPicPr>
          <p:cNvPr id="5" name="Picture 4" descr="A colorful lines on a white background&#10;&#10;Description automatically generated">
            <a:extLst>
              <a:ext uri="{FF2B5EF4-FFF2-40B4-BE49-F238E27FC236}">
                <a16:creationId xmlns:a16="http://schemas.microsoft.com/office/drawing/2014/main" id="{E5368491-9A73-D4E7-66F5-448B31159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0D0B9E4-48A1-EBDE-6B14-05DDD42692C1}"/>
              </a:ext>
            </a:extLst>
          </p:cNvPr>
          <p:cNvSpPr txBox="1"/>
          <p:nvPr/>
        </p:nvSpPr>
        <p:spPr>
          <a:xfrm>
            <a:off x="7162800" y="3349218"/>
            <a:ext cx="6553200" cy="2369880"/>
          </a:xfrm>
          <a:prstGeom prst="rect">
            <a:avLst/>
          </a:prstGeom>
          <a:noFill/>
        </p:spPr>
        <p:txBody>
          <a:bodyPr wrap="square" rtlCol="0">
            <a:spAutoFit/>
          </a:bodyPr>
          <a:lstStyle/>
          <a:p>
            <a:pPr algn="ctr"/>
            <a:endParaRPr lang="en-GB" sz="2800" b="1" dirty="0">
              <a:latin typeface="Century Gothic" panose="020B0502020202020204" pitchFamily="34" charset="0"/>
            </a:endParaRPr>
          </a:p>
          <a:p>
            <a:pPr algn="ctr"/>
            <a:r>
              <a:rPr lang="en-GB" sz="6000" b="1" dirty="0">
                <a:latin typeface="Century Gothic" panose="020B0502020202020204" pitchFamily="34" charset="0"/>
              </a:rPr>
              <a:t>Jubilee </a:t>
            </a:r>
          </a:p>
          <a:p>
            <a:pPr algn="ctr"/>
            <a:r>
              <a:rPr lang="en-GB" sz="6000" b="1" dirty="0">
                <a:latin typeface="Century Gothic" panose="020B0502020202020204" pitchFamily="34" charset="0"/>
              </a:rPr>
              <a:t>Pledge</a:t>
            </a:r>
            <a:endParaRPr lang="en-US" sz="6000" b="1" dirty="0">
              <a:latin typeface="Century Gothic" panose="020B0502020202020204" pitchFamily="34" charset="0"/>
            </a:endParaRPr>
          </a:p>
        </p:txBody>
      </p:sp>
      <p:sp>
        <p:nvSpPr>
          <p:cNvPr id="7" name="TextBox 6">
            <a:extLst>
              <a:ext uri="{FF2B5EF4-FFF2-40B4-BE49-F238E27FC236}">
                <a16:creationId xmlns:a16="http://schemas.microsoft.com/office/drawing/2014/main" id="{29CDCE3A-016D-D03B-6A8B-72944A69DA9D}"/>
              </a:ext>
            </a:extLst>
          </p:cNvPr>
          <p:cNvSpPr txBox="1"/>
          <p:nvPr/>
        </p:nvSpPr>
        <p:spPr>
          <a:xfrm>
            <a:off x="-70486" y="280706"/>
            <a:ext cx="5105401" cy="1077218"/>
          </a:xfrm>
          <a:prstGeom prst="rect">
            <a:avLst/>
          </a:prstGeom>
          <a:noFill/>
        </p:spPr>
        <p:txBody>
          <a:bodyPr wrap="square">
            <a:spAutoFit/>
          </a:bodyPr>
          <a:lstStyle/>
          <a:p>
            <a:pPr algn="ctr"/>
            <a:r>
              <a:rPr lang="en-GB" sz="3200" b="1" dirty="0">
                <a:latin typeface="Century Gothic" panose="020B0502020202020204" pitchFamily="34" charset="0"/>
              </a:rPr>
              <a:t>Celebration of the word </a:t>
            </a:r>
          </a:p>
          <a:p>
            <a:pPr algn="ctr"/>
            <a:r>
              <a:rPr lang="en-GB" sz="3200" b="1" dirty="0">
                <a:latin typeface="Century Gothic" panose="020B0502020202020204" pitchFamily="34" charset="0"/>
              </a:rPr>
              <a:t>for primary schools</a:t>
            </a:r>
            <a:endParaRPr lang="en-GB" sz="3200" dirty="0"/>
          </a:p>
        </p:txBody>
      </p:sp>
    </p:spTree>
    <p:extLst>
      <p:ext uri="{BB962C8B-B14F-4D97-AF65-F5344CB8AC3E}">
        <p14:creationId xmlns:p14="http://schemas.microsoft.com/office/powerpoint/2010/main" val="219139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AB7FA-F86D-FDC6-4D46-7904CCBDA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92A95-B75B-CAC7-24BC-A4B3976FF830}"/>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7F7FC6FD-D31A-F8A0-C3C0-37C5DA037D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985C09EF-6C57-0C0C-54E0-2B66BA017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E56C0A7C-21C4-6590-2559-70C4422E1BE4}"/>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712D9451-712E-B84E-3E51-F58AC3D53017}"/>
              </a:ext>
            </a:extLst>
          </p:cNvPr>
          <p:cNvSpPr txBox="1"/>
          <p:nvPr/>
        </p:nvSpPr>
        <p:spPr>
          <a:xfrm>
            <a:off x="1450228" y="1010742"/>
            <a:ext cx="10433459" cy="3108543"/>
          </a:xfrm>
          <a:prstGeom prst="rect">
            <a:avLst/>
          </a:prstGeom>
          <a:noFill/>
        </p:spPr>
        <p:txBody>
          <a:bodyPr wrap="square" rtlCol="0">
            <a:spAutoFit/>
          </a:bodyPr>
          <a:lstStyle/>
          <a:p>
            <a:pPr algn="l"/>
            <a:endParaRPr lang="en-GB" sz="2800" dirty="0">
              <a:solidFill>
                <a:srgbClr val="000000"/>
              </a:solidFill>
              <a:latin typeface="Century Gothic" panose="020B0502020202020204" pitchFamily="34" charset="0"/>
            </a:endParaRPr>
          </a:p>
          <a:p>
            <a:pPr algn="l"/>
            <a:r>
              <a:rPr lang="en-GB" sz="2800" b="0" i="0" dirty="0">
                <a:solidFill>
                  <a:srgbClr val="000000"/>
                </a:solidFill>
                <a:effectLst/>
                <a:latin typeface="Century Gothic" panose="020B0502020202020204" pitchFamily="34" charset="0"/>
              </a:rPr>
              <a:t>Holy Spirit, our inspiration,</a:t>
            </a:r>
          </a:p>
          <a:p>
            <a:pPr algn="l"/>
            <a:r>
              <a:rPr lang="en-GB" sz="2800" b="0" i="0" dirty="0">
                <a:solidFill>
                  <a:srgbClr val="000000"/>
                </a:solidFill>
                <a:effectLst/>
                <a:latin typeface="Century Gothic" panose="020B0502020202020204" pitchFamily="34" charset="0"/>
              </a:rPr>
              <a:t>In this Jubilee year, </a:t>
            </a:r>
            <a:br>
              <a:rPr lang="en-GB" sz="2800" b="0" i="0" dirty="0">
                <a:solidFill>
                  <a:srgbClr val="000000"/>
                </a:solidFill>
                <a:effectLst/>
                <a:latin typeface="Century Gothic" panose="020B0502020202020204" pitchFamily="34" charset="0"/>
              </a:rPr>
            </a:br>
            <a:r>
              <a:rPr lang="en-GB" sz="2800" b="0" i="0" dirty="0">
                <a:solidFill>
                  <a:srgbClr val="000000"/>
                </a:solidFill>
                <a:effectLst/>
                <a:latin typeface="Century Gothic" panose="020B0502020202020204" pitchFamily="34" charset="0"/>
              </a:rPr>
              <a:t>you remind us of our call to grow in faith and love. </a:t>
            </a:r>
            <a:br>
              <a:rPr lang="en-GB" sz="2800" b="0" i="0" dirty="0">
                <a:solidFill>
                  <a:srgbClr val="000000"/>
                </a:solidFill>
                <a:effectLst/>
                <a:latin typeface="Century Gothic" panose="020B0502020202020204" pitchFamily="34" charset="0"/>
              </a:rPr>
            </a:br>
            <a:r>
              <a:rPr lang="en-GB" sz="2800" b="0" i="0" dirty="0">
                <a:solidFill>
                  <a:srgbClr val="000000"/>
                </a:solidFill>
                <a:effectLst/>
                <a:latin typeface="Century Gothic" panose="020B0502020202020204" pitchFamily="34" charset="0"/>
              </a:rPr>
              <a:t>Help us to hear you in scripture, to see Jesus in others,</a:t>
            </a:r>
          </a:p>
          <a:p>
            <a:pPr algn="l"/>
            <a:r>
              <a:rPr lang="en-GB" sz="2800" b="0" i="0" dirty="0">
                <a:solidFill>
                  <a:srgbClr val="000000"/>
                </a:solidFill>
                <a:effectLst/>
                <a:latin typeface="Century Gothic" panose="020B0502020202020204" pitchFamily="34" charset="0"/>
              </a:rPr>
              <a:t>and to be united as God’s global family.</a:t>
            </a:r>
          </a:p>
          <a:p>
            <a:endParaRPr lang="en-GB" sz="2800" dirty="0">
              <a:latin typeface="Century Gothic" panose="020B0502020202020204" pitchFamily="34" charset="0"/>
            </a:endParaRPr>
          </a:p>
        </p:txBody>
      </p:sp>
      <p:sp>
        <p:nvSpPr>
          <p:cNvPr id="10" name="TextBox 9">
            <a:extLst>
              <a:ext uri="{FF2B5EF4-FFF2-40B4-BE49-F238E27FC236}">
                <a16:creationId xmlns:a16="http://schemas.microsoft.com/office/drawing/2014/main" id="{98B432F1-91A0-CE4F-5747-524799FDEC0F}"/>
              </a:ext>
            </a:extLst>
          </p:cNvPr>
          <p:cNvSpPr txBox="1"/>
          <p:nvPr/>
        </p:nvSpPr>
        <p:spPr>
          <a:xfrm>
            <a:off x="1450228" y="4566524"/>
            <a:ext cx="10330543" cy="553998"/>
          </a:xfrm>
          <a:prstGeom prst="rect">
            <a:avLst/>
          </a:prstGeom>
          <a:noFill/>
        </p:spPr>
        <p:txBody>
          <a:bodyPr wrap="square" rtlCol="0">
            <a:spAutoFit/>
          </a:bodyPr>
          <a:lstStyle/>
          <a:p>
            <a:pPr algn="l"/>
            <a:r>
              <a:rPr lang="en-GB" sz="3000" i="0" dirty="0">
                <a:effectLst/>
                <a:latin typeface="Century Gothic" panose="020B0502020202020204" pitchFamily="34" charset="0"/>
              </a:rPr>
              <a:t>All: </a:t>
            </a:r>
            <a:r>
              <a:rPr lang="en-GB" sz="3000" b="1" i="0" dirty="0">
                <a:solidFill>
                  <a:srgbClr val="A5C400"/>
                </a:solidFill>
                <a:effectLst/>
                <a:latin typeface="Century Gothic" panose="020B0502020202020204" pitchFamily="34" charset="0"/>
              </a:rPr>
              <a:t>Guide us on our journey as pilgrims of hope.</a:t>
            </a:r>
          </a:p>
        </p:txBody>
      </p:sp>
      <p:sp>
        <p:nvSpPr>
          <p:cNvPr id="3" name="Rectangle 2">
            <a:extLst>
              <a:ext uri="{FF2B5EF4-FFF2-40B4-BE49-F238E27FC236}">
                <a16:creationId xmlns:a16="http://schemas.microsoft.com/office/drawing/2014/main" id="{4F34B72B-F5AD-8A0B-3002-0E232D2D8CE1}"/>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1213666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3F693-34C5-86EA-8986-8B61E743BD2B}"/>
            </a:ext>
          </a:extLst>
        </p:cNvPr>
        <p:cNvGrpSpPr/>
        <p:nvPr/>
      </p:nvGrpSpPr>
      <p:grpSpPr>
        <a:xfrm>
          <a:off x="0" y="0"/>
          <a:ext cx="0" cy="0"/>
          <a:chOff x="0" y="0"/>
          <a:chExt cx="0" cy="0"/>
        </a:xfrm>
      </p:grpSpPr>
      <p:pic>
        <p:nvPicPr>
          <p:cNvPr id="5" name="Content Placeholder 4" descr="A colorful object on a white surface&#10;&#10;Description automatically generated">
            <a:extLst>
              <a:ext uri="{FF2B5EF4-FFF2-40B4-BE49-F238E27FC236}">
                <a16:creationId xmlns:a16="http://schemas.microsoft.com/office/drawing/2014/main" id="{8C074FA6-5680-6871-A4F5-FA2FCAC24A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EAD7AA78-446B-6270-8935-EBE0FCACB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10" name="Rectangle 9">
            <a:extLst>
              <a:ext uri="{FF2B5EF4-FFF2-40B4-BE49-F238E27FC236}">
                <a16:creationId xmlns:a16="http://schemas.microsoft.com/office/drawing/2014/main" id="{DF1D249D-D191-738F-24AB-88B91FE410F7}"/>
              </a:ext>
            </a:extLst>
          </p:cNvPr>
          <p:cNvSpPr/>
          <p:nvPr/>
        </p:nvSpPr>
        <p:spPr>
          <a:xfrm>
            <a:off x="2155756" y="5640989"/>
            <a:ext cx="131318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pic>
        <p:nvPicPr>
          <p:cNvPr id="11" name="Graphic 17" descr="Shooting star">
            <a:extLst>
              <a:ext uri="{FF2B5EF4-FFF2-40B4-BE49-F238E27FC236}">
                <a16:creationId xmlns:a16="http://schemas.microsoft.com/office/drawing/2014/main" id="{9C1BF17A-2326-2B0B-55EE-F2B71A8ADC77}"/>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6663" y="5691604"/>
            <a:ext cx="549093" cy="523220"/>
          </a:xfrm>
          <a:prstGeom prst="rect">
            <a:avLst/>
          </a:prstGeom>
        </p:spPr>
      </p:pic>
      <p:pic>
        <p:nvPicPr>
          <p:cNvPr id="9" name="Picture 8" descr="A blue card with white text&#10;&#10;Description automatically generated">
            <a:extLst>
              <a:ext uri="{FF2B5EF4-FFF2-40B4-BE49-F238E27FC236}">
                <a16:creationId xmlns:a16="http://schemas.microsoft.com/office/drawing/2014/main" id="{BE55DAAF-6780-130F-BF21-81D22CEFC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2852" y="2048282"/>
            <a:ext cx="9219991" cy="3218662"/>
          </a:xfrm>
          <a:prstGeom prst="rect">
            <a:avLst/>
          </a:prstGeom>
        </p:spPr>
      </p:pic>
    </p:spTree>
    <p:extLst>
      <p:ext uri="{BB962C8B-B14F-4D97-AF65-F5344CB8AC3E}">
        <p14:creationId xmlns:p14="http://schemas.microsoft.com/office/powerpoint/2010/main" val="3993787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69779-3929-3348-BF26-96FABD1DEA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44A21-D0AC-01CC-5A7D-72D519F66C1C}"/>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08892D54-C399-50EB-4F4D-AA6F0B9AC7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4CB57325-5E84-C485-4DF4-5482D6357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D5172E6D-9D92-D4C2-CA41-5F58AF970ECF}"/>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35405602-B4E0-A954-4F03-99D2AC729FCA}"/>
              </a:ext>
            </a:extLst>
          </p:cNvPr>
          <p:cNvSpPr txBox="1"/>
          <p:nvPr/>
        </p:nvSpPr>
        <p:spPr>
          <a:xfrm>
            <a:off x="1450228" y="1010742"/>
            <a:ext cx="10433459" cy="6432530"/>
          </a:xfrm>
          <a:prstGeom prst="rect">
            <a:avLst/>
          </a:prstGeom>
          <a:noFill/>
        </p:spPr>
        <p:txBody>
          <a:bodyPr wrap="square" rtlCol="0">
            <a:spAutoFit/>
          </a:bodyPr>
          <a:lstStyle/>
          <a:p>
            <a:pPr algn="l"/>
            <a:r>
              <a:rPr lang="en-GB" sz="2800" dirty="0">
                <a:solidFill>
                  <a:srgbClr val="000000"/>
                </a:solidFill>
                <a:latin typeface="Century Gothic" panose="020B0502020202020204" pitchFamily="34" charset="0"/>
              </a:rPr>
              <a:t>Now let us sing: </a:t>
            </a:r>
          </a:p>
          <a:p>
            <a:pPr algn="l"/>
            <a:endParaRPr lang="en-GB" sz="2800" dirty="0">
              <a:solidFill>
                <a:srgbClr val="000000"/>
              </a:solidFill>
              <a:latin typeface="Century Gothic" panose="020B0502020202020204" pitchFamily="34" charset="0"/>
            </a:endParaRPr>
          </a:p>
          <a:p>
            <a:pPr algn="l"/>
            <a:r>
              <a:rPr lang="en-GB" sz="2800" dirty="0">
                <a:solidFill>
                  <a:srgbClr val="000000"/>
                </a:solidFill>
                <a:latin typeface="Century Gothic" panose="020B0502020202020204" pitchFamily="34" charset="0"/>
              </a:rPr>
              <a:t>Christ Be Our Light </a:t>
            </a:r>
          </a:p>
          <a:p>
            <a:pPr algn="l"/>
            <a:endParaRPr lang="en-GB" sz="2800" dirty="0">
              <a:solidFill>
                <a:srgbClr val="000000"/>
              </a:solidFill>
              <a:latin typeface="Century Gothic" panose="020B0502020202020204" pitchFamily="34" charset="0"/>
            </a:endParaRPr>
          </a:p>
          <a:p>
            <a:r>
              <a:rPr lang="en-US" sz="2400" dirty="0"/>
              <a:t>Longing for light, we wait in darkness</a:t>
            </a:r>
          </a:p>
          <a:p>
            <a:r>
              <a:rPr lang="en-US" sz="2400" dirty="0"/>
              <a:t>Longing for truth, we turn to You</a:t>
            </a:r>
          </a:p>
          <a:p>
            <a:r>
              <a:rPr lang="en-US" sz="2400" dirty="0"/>
              <a:t>Make us Your own, Your holy people</a:t>
            </a:r>
          </a:p>
          <a:p>
            <a:r>
              <a:rPr lang="en-US" sz="2400" dirty="0"/>
              <a:t>Light for the world to see</a:t>
            </a:r>
          </a:p>
          <a:p>
            <a:r>
              <a:rPr lang="en-US" sz="2400" dirty="0"/>
              <a:t>Christ, be our light</a:t>
            </a:r>
          </a:p>
          <a:p>
            <a:r>
              <a:rPr lang="en-US" sz="2400" dirty="0"/>
              <a:t>Shine in our hearts</a:t>
            </a:r>
          </a:p>
          <a:p>
            <a:r>
              <a:rPr lang="en-US" sz="2400" dirty="0"/>
              <a:t>Shine through the darkness</a:t>
            </a:r>
          </a:p>
          <a:p>
            <a:r>
              <a:rPr lang="en-US" sz="2400" dirty="0"/>
              <a:t>Christ, be our light</a:t>
            </a:r>
          </a:p>
          <a:p>
            <a:r>
              <a:rPr lang="en-US" sz="2400" dirty="0"/>
              <a:t>Shine in Your church gathered today</a:t>
            </a:r>
          </a:p>
          <a:p>
            <a:br>
              <a:rPr lang="en-US" sz="2800" dirty="0"/>
            </a:br>
            <a:endParaRPr lang="en-GB" sz="2800" dirty="0">
              <a:solidFill>
                <a:srgbClr val="000000"/>
              </a:solidFill>
              <a:latin typeface="Century Gothic" panose="020B0502020202020204" pitchFamily="34" charset="0"/>
            </a:endParaRPr>
          </a:p>
          <a:p>
            <a:endParaRPr lang="en-GB" sz="2800" dirty="0">
              <a:latin typeface="Century Gothic" panose="020B0502020202020204" pitchFamily="34" charset="0"/>
            </a:endParaRPr>
          </a:p>
        </p:txBody>
      </p:sp>
      <p:sp>
        <p:nvSpPr>
          <p:cNvPr id="3" name="Rectangle 2">
            <a:extLst>
              <a:ext uri="{FF2B5EF4-FFF2-40B4-BE49-F238E27FC236}">
                <a16:creationId xmlns:a16="http://schemas.microsoft.com/office/drawing/2014/main" id="{6FAD8411-1C11-D85F-518A-3E6C5C00271A}"/>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2303231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6CC0-8DB0-0572-7D6B-728820686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884B8-9D31-72D8-E040-9F65AA377133}"/>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4BA6561C-AD9B-6AB9-D66B-BB856F8B27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18115DAC-1EDE-A8AE-3203-199DA2E08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AF556E82-9056-07F8-34DD-0DBCFE6F36D5}"/>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59DCD020-DEF8-29CF-F0E2-5168AC991470}"/>
              </a:ext>
            </a:extLst>
          </p:cNvPr>
          <p:cNvSpPr txBox="1"/>
          <p:nvPr/>
        </p:nvSpPr>
        <p:spPr>
          <a:xfrm>
            <a:off x="1450228" y="1010742"/>
            <a:ext cx="10433459" cy="5870838"/>
          </a:xfrm>
          <a:prstGeom prst="rect">
            <a:avLst/>
          </a:prstGeom>
          <a:noFill/>
        </p:spPr>
        <p:txBody>
          <a:bodyPr wrap="square" rtlCol="0">
            <a:spAutoFit/>
          </a:bodyPr>
          <a:lstStyle/>
          <a:p>
            <a:pPr rtl="0">
              <a:spcAft>
                <a:spcPts val="900"/>
              </a:spcAft>
              <a:buNone/>
            </a:pPr>
            <a:r>
              <a:rPr lang="en-US" sz="2800" b="0" i="0" u="none" strike="noStrike">
                <a:solidFill>
                  <a:srgbClr val="1F1F1F"/>
                </a:solidFill>
                <a:effectLst/>
                <a:latin typeface="Arial" panose="020B0604020202020204" pitchFamily="34" charset="0"/>
              </a:rPr>
              <a:t>Longing for shelter, many are homeless</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Longing for warmth, many are cold</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Make us Your building, sheltering others</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Walls made of living stone</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Christ, be our light</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Shine in our hearts</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Shine through the darkness</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Christ, be our light</a:t>
            </a:r>
            <a:endParaRPr lang="en-US" sz="2800" b="0">
              <a:effectLst/>
            </a:endParaRPr>
          </a:p>
          <a:p>
            <a:pPr rtl="0">
              <a:spcAft>
                <a:spcPts val="900"/>
              </a:spcAft>
              <a:buNone/>
            </a:pPr>
            <a:r>
              <a:rPr lang="en-US" sz="2800" b="0" i="0" u="none" strike="noStrike">
                <a:solidFill>
                  <a:srgbClr val="1F1F1F"/>
                </a:solidFill>
                <a:effectLst/>
                <a:latin typeface="Arial" panose="020B0604020202020204" pitchFamily="34" charset="0"/>
              </a:rPr>
              <a:t>Shine in Your church gathered today</a:t>
            </a:r>
            <a:endParaRPr lang="en-US" sz="2800" b="0">
              <a:effectLst/>
            </a:endParaRPr>
          </a:p>
          <a:p>
            <a:pPr>
              <a:buNone/>
            </a:pPr>
            <a:br>
              <a:rPr lang="en-US" sz="2800"/>
            </a:br>
            <a:endParaRPr lang="en-GB" sz="2800" dirty="0">
              <a:latin typeface="Century Gothic" panose="020B0502020202020204" pitchFamily="34" charset="0"/>
            </a:endParaRPr>
          </a:p>
        </p:txBody>
      </p:sp>
      <p:sp>
        <p:nvSpPr>
          <p:cNvPr id="3" name="Rectangle 2">
            <a:extLst>
              <a:ext uri="{FF2B5EF4-FFF2-40B4-BE49-F238E27FC236}">
                <a16:creationId xmlns:a16="http://schemas.microsoft.com/office/drawing/2014/main" id="{55D0FB56-B710-5F51-94AD-5B90F4FE1EB9}"/>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1958685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4BCA1-B045-10C7-1C63-599486618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2E259-396C-082A-3BD9-144C6A578A7A}"/>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293BBB6C-609D-E227-C422-A98D15E6B6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02E53192-A1D5-7506-BCFB-10072F196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57F780E9-A589-2D67-A49D-E6021766CA10}"/>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FD989FAE-B1D3-C7CC-1828-578E716C8DA0}"/>
              </a:ext>
            </a:extLst>
          </p:cNvPr>
          <p:cNvSpPr txBox="1"/>
          <p:nvPr/>
        </p:nvSpPr>
        <p:spPr>
          <a:xfrm>
            <a:off x="1450228" y="1010742"/>
            <a:ext cx="10433459" cy="4832092"/>
          </a:xfrm>
          <a:prstGeom prst="rect">
            <a:avLst/>
          </a:prstGeom>
          <a:noFill/>
        </p:spPr>
        <p:txBody>
          <a:bodyPr wrap="square" rtlCol="0">
            <a:spAutoFit/>
          </a:bodyPr>
          <a:lstStyle/>
          <a:p>
            <a:r>
              <a:rPr lang="en-US" sz="2800" dirty="0"/>
              <a:t>Many the gifts, many the people</a:t>
            </a:r>
          </a:p>
          <a:p>
            <a:r>
              <a:rPr lang="en-US" sz="2800" dirty="0"/>
              <a:t>Many the hearts that yearn to belong</a:t>
            </a:r>
          </a:p>
          <a:p>
            <a:r>
              <a:rPr lang="en-US" sz="2800" dirty="0"/>
              <a:t>Let us be servants to one another</a:t>
            </a:r>
          </a:p>
          <a:p>
            <a:r>
              <a:rPr lang="en-US" sz="2800" dirty="0"/>
              <a:t>Making Your kingdom come</a:t>
            </a:r>
          </a:p>
          <a:p>
            <a:r>
              <a:rPr lang="en-US" sz="2800" dirty="0"/>
              <a:t>Christ, be our light</a:t>
            </a:r>
          </a:p>
          <a:p>
            <a:r>
              <a:rPr lang="en-US" sz="2800" dirty="0"/>
              <a:t>Shine in our hearts</a:t>
            </a:r>
          </a:p>
          <a:p>
            <a:r>
              <a:rPr lang="en-US" sz="2800" dirty="0"/>
              <a:t>Shine through the darkness</a:t>
            </a:r>
          </a:p>
          <a:p>
            <a:r>
              <a:rPr lang="en-US" sz="2800" dirty="0"/>
              <a:t>Christ, be our light</a:t>
            </a:r>
          </a:p>
          <a:p>
            <a:r>
              <a:rPr lang="en-US" sz="2800" dirty="0"/>
              <a:t>Shine in Your church gathered today</a:t>
            </a:r>
          </a:p>
          <a:p>
            <a:br>
              <a:rPr lang="en-US" sz="2800" dirty="0"/>
            </a:br>
            <a:endParaRPr lang="en-GB" sz="2800" dirty="0">
              <a:latin typeface="Century Gothic" panose="020B0502020202020204" pitchFamily="34" charset="0"/>
            </a:endParaRPr>
          </a:p>
        </p:txBody>
      </p:sp>
      <p:sp>
        <p:nvSpPr>
          <p:cNvPr id="3" name="Rectangle 2">
            <a:extLst>
              <a:ext uri="{FF2B5EF4-FFF2-40B4-BE49-F238E27FC236}">
                <a16:creationId xmlns:a16="http://schemas.microsoft.com/office/drawing/2014/main" id="{0395E736-49DC-8149-783A-2B20BA277ED9}"/>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1339384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BEAA1-3907-A598-2593-134BB1DF6E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3F1FF-3A95-B968-B54F-F2AF446CFC73}"/>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C509DFAF-430B-46F2-1580-14E5763B5C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F8091B31-4604-E9F4-9FE5-28D5A0479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14" name="Graphic 17" descr="Shooting star">
            <a:extLst>
              <a:ext uri="{FF2B5EF4-FFF2-40B4-BE49-F238E27FC236}">
                <a16:creationId xmlns:a16="http://schemas.microsoft.com/office/drawing/2014/main" id="{5053458C-8053-2539-88FC-399C894D89A9}"/>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1025" y="5947464"/>
            <a:ext cx="549093" cy="523220"/>
          </a:xfrm>
          <a:prstGeom prst="rect">
            <a:avLst/>
          </a:prstGeom>
        </p:spPr>
      </p:pic>
      <p:sp>
        <p:nvSpPr>
          <p:cNvPr id="8" name="TextBox 7">
            <a:extLst>
              <a:ext uri="{FF2B5EF4-FFF2-40B4-BE49-F238E27FC236}">
                <a16:creationId xmlns:a16="http://schemas.microsoft.com/office/drawing/2014/main" id="{4BDF0A71-7802-C91C-4CBF-2DC68DE828CC}"/>
              </a:ext>
            </a:extLst>
          </p:cNvPr>
          <p:cNvSpPr txBox="1"/>
          <p:nvPr/>
        </p:nvSpPr>
        <p:spPr>
          <a:xfrm>
            <a:off x="397566" y="1010742"/>
            <a:ext cx="11486122" cy="3108543"/>
          </a:xfrm>
          <a:prstGeom prst="rect">
            <a:avLst/>
          </a:prstGeom>
          <a:noFill/>
        </p:spPr>
        <p:txBody>
          <a:bodyPr wrap="square" rtlCol="0">
            <a:spAutoFit/>
          </a:bodyPr>
          <a:lstStyle/>
          <a:p>
            <a:r>
              <a:rPr lang="en-US" sz="2800" dirty="0"/>
              <a:t>As you leave , take a close look at the icon and take some time to think about how it will impact your day. Remember your pledge. Could today be a day to work on it?</a:t>
            </a:r>
          </a:p>
          <a:p>
            <a:endParaRPr lang="en-US" sz="2800" dirty="0"/>
          </a:p>
          <a:p>
            <a:r>
              <a:rPr lang="en-US" sz="2800" dirty="0"/>
              <a:t>When you get back to class find and shake of your CAFOD box. How full is it? Could you use this halfway point in the Jubilee Year to donate? </a:t>
            </a:r>
            <a:br>
              <a:rPr lang="en-US" sz="2800" dirty="0"/>
            </a:br>
            <a:endParaRPr lang="en-GB" sz="2800" dirty="0">
              <a:latin typeface="Century Gothic" panose="020B0502020202020204" pitchFamily="34" charset="0"/>
            </a:endParaRPr>
          </a:p>
        </p:txBody>
      </p:sp>
      <p:sp>
        <p:nvSpPr>
          <p:cNvPr id="3" name="Rectangle 2">
            <a:extLst>
              <a:ext uri="{FF2B5EF4-FFF2-40B4-BE49-F238E27FC236}">
                <a16:creationId xmlns:a16="http://schemas.microsoft.com/office/drawing/2014/main" id="{C03A7780-15E0-4C7E-64C0-8F4429823160}"/>
              </a:ext>
            </a:extLst>
          </p:cNvPr>
          <p:cNvSpPr/>
          <p:nvPr/>
        </p:nvSpPr>
        <p:spPr>
          <a:xfrm>
            <a:off x="1709380" y="6188357"/>
            <a:ext cx="7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rPr>
              <a:t>Send</a:t>
            </a:r>
          </a:p>
        </p:txBody>
      </p:sp>
    </p:spTree>
    <p:extLst>
      <p:ext uri="{BB962C8B-B14F-4D97-AF65-F5344CB8AC3E}">
        <p14:creationId xmlns:p14="http://schemas.microsoft.com/office/powerpoint/2010/main" val="1593243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5415-F6D7-ACFC-E23D-54E60AFCEB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B06C7-69F6-C5FD-6123-6096FE51D9FA}"/>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F87E3D7A-9ED9-C444-42BF-95A0BF1832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F89000FF-5F7E-E068-1299-F8533399C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10" name="TextBox 9">
            <a:extLst>
              <a:ext uri="{FF2B5EF4-FFF2-40B4-BE49-F238E27FC236}">
                <a16:creationId xmlns:a16="http://schemas.microsoft.com/office/drawing/2014/main" id="{F63A44FD-C766-367C-745C-3FE887EFE346}"/>
              </a:ext>
            </a:extLst>
          </p:cNvPr>
          <p:cNvSpPr txBox="1"/>
          <p:nvPr/>
        </p:nvSpPr>
        <p:spPr>
          <a:xfrm rot="1173426">
            <a:off x="593283" y="3499795"/>
            <a:ext cx="308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is in the picture?</a:t>
            </a:r>
          </a:p>
        </p:txBody>
      </p:sp>
      <p:pic>
        <p:nvPicPr>
          <p:cNvPr id="4" name="Picture 3" descr="A white bird with colorful wings&#10;&#10;AI-generated content may be incorrect.">
            <a:extLst>
              <a:ext uri="{FF2B5EF4-FFF2-40B4-BE49-F238E27FC236}">
                <a16:creationId xmlns:a16="http://schemas.microsoft.com/office/drawing/2014/main" id="{5BA41AAF-52F8-4C73-0A58-52354A663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logo with a green cross&#10;&#10;Description automatically generated">
            <a:extLst>
              <a:ext uri="{FF2B5EF4-FFF2-40B4-BE49-F238E27FC236}">
                <a16:creationId xmlns:a16="http://schemas.microsoft.com/office/drawing/2014/main" id="{33565812-79D7-FADF-4D89-1A83641F0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353" y="6043448"/>
            <a:ext cx="1459749" cy="600775"/>
          </a:xfrm>
          <a:prstGeom prst="rect">
            <a:avLst/>
          </a:prstGeom>
        </p:spPr>
      </p:pic>
    </p:spTree>
    <p:extLst>
      <p:ext uri="{BB962C8B-B14F-4D97-AF65-F5344CB8AC3E}">
        <p14:creationId xmlns:p14="http://schemas.microsoft.com/office/powerpoint/2010/main" val="341749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blue and green stripes on an orange background&#10;&#10;Description automatically generated">
            <a:extLst>
              <a:ext uri="{FF2B5EF4-FFF2-40B4-BE49-F238E27FC236}">
                <a16:creationId xmlns:a16="http://schemas.microsoft.com/office/drawing/2014/main" id="{94A5B189-2B8B-4667-531C-15A3A195D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687" y="234043"/>
            <a:ext cx="990600" cy="990600"/>
          </a:xfrm>
          <a:prstGeom prst="rect">
            <a:avLst/>
          </a:prstGeom>
        </p:spPr>
      </p:pic>
      <p:pic>
        <p:nvPicPr>
          <p:cNvPr id="5" name="Picture 4" descr="A logo with blue and green stripes on an orange background&#10;&#10;Description automatically generated">
            <a:extLst>
              <a:ext uri="{FF2B5EF4-FFF2-40B4-BE49-F238E27FC236}">
                <a16:creationId xmlns:a16="http://schemas.microsoft.com/office/drawing/2014/main" id="{C30D88FC-71CC-115B-5E7C-0C978B3B6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345" y="234043"/>
            <a:ext cx="990600" cy="990600"/>
          </a:xfrm>
          <a:prstGeom prst="rect">
            <a:avLst/>
          </a:prstGeom>
        </p:spPr>
      </p:pic>
      <p:pic>
        <p:nvPicPr>
          <p:cNvPr id="6" name="Picture 5" descr="A logo with blue and green stripes on an orange background&#10;&#10;Description automatically generated">
            <a:extLst>
              <a:ext uri="{FF2B5EF4-FFF2-40B4-BE49-F238E27FC236}">
                <a16:creationId xmlns:a16="http://schemas.microsoft.com/office/drawing/2014/main" id="{93DC42E1-7107-D41B-A640-7CAE017B8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345" y="729343"/>
            <a:ext cx="990600" cy="990600"/>
          </a:xfrm>
          <a:prstGeom prst="rect">
            <a:avLst/>
          </a:prstGeom>
        </p:spPr>
      </p:pic>
      <p:pic>
        <p:nvPicPr>
          <p:cNvPr id="7" name="Picture 6" descr="A logo with blue and green stripes on an orange background&#10;&#10;Description automatically generated">
            <a:extLst>
              <a:ext uri="{FF2B5EF4-FFF2-40B4-BE49-F238E27FC236}">
                <a16:creationId xmlns:a16="http://schemas.microsoft.com/office/drawing/2014/main" id="{B4B82205-ACB7-11E1-6D3C-BEBDA5179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687" y="729343"/>
            <a:ext cx="990600" cy="990600"/>
          </a:xfrm>
          <a:prstGeom prst="rect">
            <a:avLst/>
          </a:prstGeom>
        </p:spPr>
      </p:pic>
      <p:pic>
        <p:nvPicPr>
          <p:cNvPr id="8" name="Picture 7" descr="A logo with blue and green stripes on an orange background&#10;&#10;Description automatically generated">
            <a:extLst>
              <a:ext uri="{FF2B5EF4-FFF2-40B4-BE49-F238E27FC236}">
                <a16:creationId xmlns:a16="http://schemas.microsoft.com/office/drawing/2014/main" id="{893E5326-99AD-AB7E-C779-1FF0884AA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687" y="1224643"/>
            <a:ext cx="990600" cy="990600"/>
          </a:xfrm>
          <a:prstGeom prst="rect">
            <a:avLst/>
          </a:prstGeom>
        </p:spPr>
      </p:pic>
      <p:pic>
        <p:nvPicPr>
          <p:cNvPr id="9" name="Picture 8" descr="A logo with blue and green stripes on an orange background&#10;&#10;Description automatically generated">
            <a:extLst>
              <a:ext uri="{FF2B5EF4-FFF2-40B4-BE49-F238E27FC236}">
                <a16:creationId xmlns:a16="http://schemas.microsoft.com/office/drawing/2014/main" id="{D32C7AC8-A5D7-C2FD-0DC5-C72A2B1CA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687" y="1714500"/>
            <a:ext cx="990600" cy="990600"/>
          </a:xfrm>
          <a:prstGeom prst="rect">
            <a:avLst/>
          </a:prstGeom>
        </p:spPr>
      </p:pic>
      <p:pic>
        <p:nvPicPr>
          <p:cNvPr id="10" name="Picture 9" descr="A logo with blue and green stripes on an orange background&#10;&#10;Description automatically generated">
            <a:extLst>
              <a:ext uri="{FF2B5EF4-FFF2-40B4-BE49-F238E27FC236}">
                <a16:creationId xmlns:a16="http://schemas.microsoft.com/office/drawing/2014/main" id="{67B6394D-8B44-B7BE-2432-B1944D843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345" y="1219200"/>
            <a:ext cx="990600" cy="990600"/>
          </a:xfrm>
          <a:prstGeom prst="rect">
            <a:avLst/>
          </a:prstGeom>
        </p:spPr>
      </p:pic>
      <p:pic>
        <p:nvPicPr>
          <p:cNvPr id="11" name="Picture 10" descr="A logo with blue and green stripes on an orange background&#10;&#10;Description automatically generated">
            <a:extLst>
              <a:ext uri="{FF2B5EF4-FFF2-40B4-BE49-F238E27FC236}">
                <a16:creationId xmlns:a16="http://schemas.microsoft.com/office/drawing/2014/main" id="{CC7A0E14-35CA-6D7C-A07B-7534FD0D5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699" y="1714500"/>
            <a:ext cx="990600" cy="990600"/>
          </a:xfrm>
          <a:prstGeom prst="rect">
            <a:avLst/>
          </a:prstGeom>
        </p:spPr>
      </p:pic>
      <p:pic>
        <p:nvPicPr>
          <p:cNvPr id="12" name="Picture 11" descr="A logo with blue and green stripes on an orange background&#10;&#10;Description automatically generated">
            <a:extLst>
              <a:ext uri="{FF2B5EF4-FFF2-40B4-BE49-F238E27FC236}">
                <a16:creationId xmlns:a16="http://schemas.microsoft.com/office/drawing/2014/main" id="{A7583325-F730-E629-9BA2-66DE3ACE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699" y="2122714"/>
            <a:ext cx="990600" cy="990600"/>
          </a:xfrm>
          <a:prstGeom prst="rect">
            <a:avLst/>
          </a:prstGeom>
        </p:spPr>
      </p:pic>
      <p:pic>
        <p:nvPicPr>
          <p:cNvPr id="13" name="Picture 12" descr="A logo with blue and green stripes on an orange background&#10;&#10;Description automatically generated">
            <a:extLst>
              <a:ext uri="{FF2B5EF4-FFF2-40B4-BE49-F238E27FC236}">
                <a16:creationId xmlns:a16="http://schemas.microsoft.com/office/drawing/2014/main" id="{40319230-EC54-FB25-8EFB-DA5262B09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687" y="2122714"/>
            <a:ext cx="990600" cy="990600"/>
          </a:xfrm>
          <a:prstGeom prst="rect">
            <a:avLst/>
          </a:prstGeom>
        </p:spPr>
      </p:pic>
      <p:pic>
        <p:nvPicPr>
          <p:cNvPr id="14" name="Picture 13" descr="A logo with blue and green stripes on an orange background&#10;&#10;Description automatically generated">
            <a:extLst>
              <a:ext uri="{FF2B5EF4-FFF2-40B4-BE49-F238E27FC236}">
                <a16:creationId xmlns:a16="http://schemas.microsoft.com/office/drawing/2014/main" id="{2E8FB8E9-62E4-F4D0-5BAC-E88CEABE3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699" y="2612571"/>
            <a:ext cx="990600" cy="990600"/>
          </a:xfrm>
          <a:prstGeom prst="rect">
            <a:avLst/>
          </a:prstGeom>
        </p:spPr>
      </p:pic>
      <p:pic>
        <p:nvPicPr>
          <p:cNvPr id="15" name="Picture 14" descr="A logo with blue and green stripes on an orange background&#10;&#10;Description automatically generated">
            <a:extLst>
              <a:ext uri="{FF2B5EF4-FFF2-40B4-BE49-F238E27FC236}">
                <a16:creationId xmlns:a16="http://schemas.microsoft.com/office/drawing/2014/main" id="{FB66175B-4C3D-CC97-6841-055E0CBE4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687" y="2612571"/>
            <a:ext cx="990600" cy="990600"/>
          </a:xfrm>
          <a:prstGeom prst="rect">
            <a:avLst/>
          </a:prstGeom>
        </p:spPr>
      </p:pic>
      <p:pic>
        <p:nvPicPr>
          <p:cNvPr id="17" name="Picture 16" descr="A blue circle with yellow text and blue and white shoes&#10;&#10;Description automatically generated">
            <a:extLst>
              <a:ext uri="{FF2B5EF4-FFF2-40B4-BE49-F238E27FC236}">
                <a16:creationId xmlns:a16="http://schemas.microsoft.com/office/drawing/2014/main" id="{C03BB778-E5ED-0E51-B6C9-05AC304AF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0699" y="3842657"/>
            <a:ext cx="1034144" cy="1034144"/>
          </a:xfrm>
          <a:prstGeom prst="rect">
            <a:avLst/>
          </a:prstGeom>
        </p:spPr>
      </p:pic>
      <p:pic>
        <p:nvPicPr>
          <p:cNvPr id="19" name="Picture 18" descr="A blue circle with yellow text and blue and white shoes&#10;&#10;Description automatically generated">
            <a:extLst>
              <a:ext uri="{FF2B5EF4-FFF2-40B4-BE49-F238E27FC236}">
                <a16:creationId xmlns:a16="http://schemas.microsoft.com/office/drawing/2014/main" id="{DB70C155-1410-A106-36DA-C85F09A11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687" y="3842657"/>
            <a:ext cx="1034144" cy="1034144"/>
          </a:xfrm>
          <a:prstGeom prst="rect">
            <a:avLst/>
          </a:prstGeom>
        </p:spPr>
      </p:pic>
      <p:pic>
        <p:nvPicPr>
          <p:cNvPr id="20" name="Picture 19" descr="A blue circle with yellow text and blue and white shoes&#10;&#10;Description automatically generated">
            <a:extLst>
              <a:ext uri="{FF2B5EF4-FFF2-40B4-BE49-F238E27FC236}">
                <a16:creationId xmlns:a16="http://schemas.microsoft.com/office/drawing/2014/main" id="{2905019D-1494-9292-DAF9-EFC6B49D8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999" y="4359729"/>
            <a:ext cx="1034144" cy="1034144"/>
          </a:xfrm>
          <a:prstGeom prst="rect">
            <a:avLst/>
          </a:prstGeom>
        </p:spPr>
      </p:pic>
      <p:pic>
        <p:nvPicPr>
          <p:cNvPr id="3" name="Picture 2" descr="A map of a river and mountains&#10;&#10;Description automatically generated">
            <a:extLst>
              <a:ext uri="{FF2B5EF4-FFF2-40B4-BE49-F238E27FC236}">
                <a16:creationId xmlns:a16="http://schemas.microsoft.com/office/drawing/2014/main" id="{713DBE1C-2500-5793-654C-58D05DFBA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32"/>
            <a:ext cx="9686334" cy="6858000"/>
          </a:xfrm>
          <a:prstGeom prst="rect">
            <a:avLst/>
          </a:prstGeom>
        </p:spPr>
      </p:pic>
    </p:spTree>
    <p:extLst>
      <p:ext uri="{BB962C8B-B14F-4D97-AF65-F5344CB8AC3E}">
        <p14:creationId xmlns:p14="http://schemas.microsoft.com/office/powerpoint/2010/main" val="2645406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B820-C64B-000F-BD0E-830A487B6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B152C6-599D-DE14-0E45-7A7EFA43EFE2}"/>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00AF84CB-ADC0-AAF2-E0FB-516B58CC82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55E59797-800D-DE10-CB78-9C409993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8" name="TextBox 7">
            <a:extLst>
              <a:ext uri="{FF2B5EF4-FFF2-40B4-BE49-F238E27FC236}">
                <a16:creationId xmlns:a16="http://schemas.microsoft.com/office/drawing/2014/main" id="{DB26F10D-2096-0541-F3BE-477D1A2F48CB}"/>
              </a:ext>
            </a:extLst>
          </p:cNvPr>
          <p:cNvSpPr txBox="1"/>
          <p:nvPr/>
        </p:nvSpPr>
        <p:spPr>
          <a:xfrm>
            <a:off x="1450228" y="1010742"/>
            <a:ext cx="10433459" cy="3539430"/>
          </a:xfrm>
          <a:prstGeom prst="rect">
            <a:avLst/>
          </a:prstGeom>
          <a:noFill/>
        </p:spPr>
        <p:txBody>
          <a:bodyPr wrap="square" rtlCol="0">
            <a:spAutoFit/>
          </a:bodyPr>
          <a:lstStyle/>
          <a:p>
            <a:r>
              <a:rPr lang="en-GB" sz="2800" dirty="0">
                <a:latin typeface="Century Gothic" panose="020B0502020202020204" pitchFamily="34" charset="0"/>
              </a:rPr>
              <a:t>Gather and connect: </a:t>
            </a:r>
          </a:p>
          <a:p>
            <a:endParaRPr lang="en-GB" sz="2800" dirty="0">
              <a:latin typeface="Century Gothic" panose="020B0502020202020204" pitchFamily="34" charset="0"/>
            </a:endParaRPr>
          </a:p>
          <a:p>
            <a:r>
              <a:rPr lang="en-GB" sz="2800" dirty="0">
                <a:latin typeface="Century Gothic" panose="020B0502020202020204" pitchFamily="34" charset="0"/>
              </a:rPr>
              <a:t>Where in the school has Mrs Earp tried to recreate this poster? </a:t>
            </a:r>
          </a:p>
          <a:p>
            <a:endParaRPr lang="en-GB" sz="2800" dirty="0">
              <a:latin typeface="Century Gothic" panose="020B0502020202020204" pitchFamily="34" charset="0"/>
            </a:endParaRPr>
          </a:p>
          <a:p>
            <a:r>
              <a:rPr lang="en-GB" sz="2800" dirty="0">
                <a:latin typeface="Century Gothic" panose="020B0502020202020204" pitchFamily="34" charset="0"/>
              </a:rPr>
              <a:t>What is this special year called? </a:t>
            </a:r>
          </a:p>
          <a:p>
            <a:endParaRPr lang="en-GB" sz="2800" dirty="0">
              <a:latin typeface="Century Gothic" panose="020B0502020202020204" pitchFamily="34" charset="0"/>
            </a:endParaRPr>
          </a:p>
          <a:p>
            <a:r>
              <a:rPr lang="en-GB" sz="2800" dirty="0">
                <a:latin typeface="Century Gothic" panose="020B0502020202020204" pitchFamily="34" charset="0"/>
              </a:rPr>
              <a:t>What are we? </a:t>
            </a:r>
          </a:p>
        </p:txBody>
      </p:sp>
    </p:spTree>
    <p:extLst>
      <p:ext uri="{BB962C8B-B14F-4D97-AF65-F5344CB8AC3E}">
        <p14:creationId xmlns:p14="http://schemas.microsoft.com/office/powerpoint/2010/main" val="304254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39EA9-12CF-208A-203B-564C8518F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D2C46-8E0A-FB08-6231-8140EBD4DF3C}"/>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37988E1A-9528-196A-465C-47F14D774B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3" name="Online Media 2" title="We are Pilgrims of Hope – Primary Schools | CAFOD">
            <a:hlinkClick r:id="" action="ppaction://media"/>
            <a:extLst>
              <a:ext uri="{FF2B5EF4-FFF2-40B4-BE49-F238E27FC236}">
                <a16:creationId xmlns:a16="http://schemas.microsoft.com/office/drawing/2014/main" id="{933031AB-4129-0697-4C60-EBC5D3F8A541}"/>
              </a:ext>
            </a:extLst>
          </p:cNvPr>
          <p:cNvPicPr>
            <a:picLocks noRot="1" noChangeAspect="1"/>
          </p:cNvPicPr>
          <p:nvPr>
            <a:videoFile r:link="rId1"/>
          </p:nvPr>
        </p:nvPicPr>
        <p:blipFill>
          <a:blip r:embed="rId4"/>
          <a:stretch>
            <a:fillRect/>
          </a:stretch>
        </p:blipFill>
        <p:spPr>
          <a:xfrm>
            <a:off x="0" y="0"/>
            <a:ext cx="12192000" cy="6883094"/>
          </a:xfrm>
          <a:prstGeom prst="rect">
            <a:avLst/>
          </a:prstGeom>
        </p:spPr>
      </p:pic>
    </p:spTree>
    <p:extLst>
      <p:ext uri="{BB962C8B-B14F-4D97-AF65-F5344CB8AC3E}">
        <p14:creationId xmlns:p14="http://schemas.microsoft.com/office/powerpoint/2010/main" val="239180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1380-AAC0-C5C9-AD58-210E70260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EC08D-1AC1-7660-17A9-13975C71A9F0}"/>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97100B49-C7F4-CCF9-560E-66552A798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3C04B3CE-8039-CB51-CC51-8FF54DDA5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8" name="TextBox 7">
            <a:extLst>
              <a:ext uri="{FF2B5EF4-FFF2-40B4-BE49-F238E27FC236}">
                <a16:creationId xmlns:a16="http://schemas.microsoft.com/office/drawing/2014/main" id="{A11CBF3C-B8A0-0919-FE15-041ECFF52B1D}"/>
              </a:ext>
            </a:extLst>
          </p:cNvPr>
          <p:cNvSpPr txBox="1"/>
          <p:nvPr/>
        </p:nvSpPr>
        <p:spPr>
          <a:xfrm>
            <a:off x="1450228" y="1010742"/>
            <a:ext cx="10433459" cy="4401205"/>
          </a:xfrm>
          <a:prstGeom prst="rect">
            <a:avLst/>
          </a:prstGeom>
          <a:noFill/>
        </p:spPr>
        <p:txBody>
          <a:bodyPr wrap="square" rtlCol="0">
            <a:spAutoFit/>
          </a:bodyPr>
          <a:lstStyle/>
          <a:p>
            <a:r>
              <a:rPr lang="en-GB" sz="2800" dirty="0">
                <a:latin typeface="Century Gothic" panose="020B0502020202020204" pitchFamily="34" charset="0"/>
              </a:rPr>
              <a:t>Connect : </a:t>
            </a:r>
          </a:p>
          <a:p>
            <a:endParaRPr lang="en-GB" sz="2800" dirty="0">
              <a:latin typeface="Century Gothic" panose="020B0502020202020204" pitchFamily="34" charset="0"/>
            </a:endParaRPr>
          </a:p>
          <a:p>
            <a:r>
              <a:rPr lang="en-GB" sz="2800" dirty="0">
                <a:latin typeface="Century Gothic" panose="020B0502020202020204" pitchFamily="34" charset="0"/>
              </a:rPr>
              <a:t>Could you recognise lots of the things that we have already done in the video? Talk to your partner about some of the things that we have done so far on our Jubilee Year. </a:t>
            </a:r>
          </a:p>
          <a:p>
            <a:endParaRPr lang="en-GB" sz="2800" dirty="0">
              <a:latin typeface="Century Gothic" panose="020B0502020202020204" pitchFamily="34" charset="0"/>
            </a:endParaRPr>
          </a:p>
          <a:p>
            <a:r>
              <a:rPr lang="en-GB" sz="2800" dirty="0">
                <a:latin typeface="Century Gothic" panose="020B0502020202020204" pitchFamily="34" charset="0"/>
              </a:rPr>
              <a:t>We still have lots to do ! </a:t>
            </a:r>
          </a:p>
          <a:p>
            <a:r>
              <a:rPr lang="en-GB" sz="2800" dirty="0">
                <a:latin typeface="Century Gothic" panose="020B0502020202020204" pitchFamily="34" charset="0"/>
              </a:rPr>
              <a:t>Who can tell me what they know they still have planned for the Jubilee Year ? </a:t>
            </a:r>
          </a:p>
        </p:txBody>
      </p:sp>
      <p:sp>
        <p:nvSpPr>
          <p:cNvPr id="3" name="Rectangle 2">
            <a:extLst>
              <a:ext uri="{FF2B5EF4-FFF2-40B4-BE49-F238E27FC236}">
                <a16:creationId xmlns:a16="http://schemas.microsoft.com/office/drawing/2014/main" id="{04DE0786-2F52-2698-CAC5-37943E731949}"/>
              </a:ext>
            </a:extLst>
          </p:cNvPr>
          <p:cNvSpPr/>
          <p:nvPr/>
        </p:nvSpPr>
        <p:spPr>
          <a:xfrm>
            <a:off x="1709380" y="618835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1" u="none" strike="noStrike" kern="120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8340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B2494-D348-C0A5-A9E3-D179DDDA6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EF711-5DF8-5211-741C-ED8A3F86E348}"/>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0BA648D2-C3A8-003B-8FDA-1E40C08814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logo with a green cross&#10;&#10;Description automatically generated">
            <a:extLst>
              <a:ext uri="{FF2B5EF4-FFF2-40B4-BE49-F238E27FC236}">
                <a16:creationId xmlns:a16="http://schemas.microsoft.com/office/drawing/2014/main" id="{AD41D7C9-58FC-271F-2F72-8860376B6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sp>
        <p:nvSpPr>
          <p:cNvPr id="8" name="TextBox 7">
            <a:extLst>
              <a:ext uri="{FF2B5EF4-FFF2-40B4-BE49-F238E27FC236}">
                <a16:creationId xmlns:a16="http://schemas.microsoft.com/office/drawing/2014/main" id="{A4D0A6A5-2959-3851-4FEA-F76FD3EC82AD}"/>
              </a:ext>
            </a:extLst>
          </p:cNvPr>
          <p:cNvSpPr txBox="1"/>
          <p:nvPr/>
        </p:nvSpPr>
        <p:spPr>
          <a:xfrm>
            <a:off x="1450228" y="1010742"/>
            <a:ext cx="10433459" cy="2677656"/>
          </a:xfrm>
          <a:prstGeom prst="rect">
            <a:avLst/>
          </a:prstGeom>
          <a:noFill/>
        </p:spPr>
        <p:txBody>
          <a:bodyPr wrap="square" rtlCol="0">
            <a:spAutoFit/>
          </a:bodyPr>
          <a:lstStyle/>
          <a:p>
            <a:r>
              <a:rPr lang="en-GB" sz="2800" dirty="0">
                <a:latin typeface="Century Gothic" panose="020B0502020202020204" pitchFamily="34" charset="0"/>
              </a:rPr>
              <a:t>Let us think again about why we are having a Jubilee Year. What scripture has inspired this? </a:t>
            </a:r>
          </a:p>
          <a:p>
            <a:endParaRPr lang="en-GB" sz="2800" dirty="0">
              <a:latin typeface="Century Gothic" panose="020B0502020202020204" pitchFamily="34" charset="0"/>
            </a:endParaRPr>
          </a:p>
          <a:p>
            <a:r>
              <a:rPr lang="en-GB" sz="2800" dirty="0">
                <a:latin typeface="Century Gothic" panose="020B0502020202020204" pitchFamily="34" charset="0"/>
              </a:rPr>
              <a:t>Let’s look at the Jubilee Icon. </a:t>
            </a:r>
          </a:p>
          <a:p>
            <a:endParaRPr lang="en-GB" sz="2800" dirty="0">
              <a:latin typeface="Century Gothic" panose="020B0502020202020204" pitchFamily="34" charset="0"/>
            </a:endParaRPr>
          </a:p>
          <a:p>
            <a:r>
              <a:rPr lang="en-GB" sz="2800" dirty="0">
                <a:latin typeface="Century Gothic" panose="020B0502020202020204" pitchFamily="34" charset="0"/>
              </a:rPr>
              <a:t>James  is going to read the scripture for us. </a:t>
            </a:r>
          </a:p>
        </p:txBody>
      </p:sp>
    </p:spTree>
    <p:extLst>
      <p:ext uri="{BB962C8B-B14F-4D97-AF65-F5344CB8AC3E}">
        <p14:creationId xmlns:p14="http://schemas.microsoft.com/office/powerpoint/2010/main" val="2678882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F609F-6B3D-D66C-C535-F622C88AD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FA66A-EB72-E1A4-1ECA-6BDE3873D8F6}"/>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A3BE9597-6813-D57E-D365-9822F51DAD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5370"/>
            <a:ext cx="12192000" cy="6858000"/>
          </a:xfrm>
          <a:solidFill>
            <a:srgbClr val="EFEEEF"/>
          </a:solidFill>
        </p:spPr>
      </p:pic>
      <p:pic>
        <p:nvPicPr>
          <p:cNvPr id="7" name="Picture 6" descr="A logo with a green cross&#10;&#10;Description automatically generated">
            <a:extLst>
              <a:ext uri="{FF2B5EF4-FFF2-40B4-BE49-F238E27FC236}">
                <a16:creationId xmlns:a16="http://schemas.microsoft.com/office/drawing/2014/main" id="{377A90C8-7A63-94D9-37A0-53082FEE3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3" name="Picture 2" descr="A painting of a person holding a book surrounded by people&#10;&#10;Description automatically generated">
            <a:extLst>
              <a:ext uri="{FF2B5EF4-FFF2-40B4-BE49-F238E27FC236}">
                <a16:creationId xmlns:a16="http://schemas.microsoft.com/office/drawing/2014/main" id="{EB0CA700-E64E-4B41-DFB8-225B77158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51" y="-55370"/>
            <a:ext cx="6875450" cy="6913369"/>
          </a:xfrm>
          <a:prstGeom prst="rect">
            <a:avLst/>
          </a:prstGeom>
          <a:ln>
            <a:solidFill>
              <a:srgbClr val="A5C400"/>
            </a:solidFill>
          </a:ln>
        </p:spPr>
      </p:pic>
      <p:pic>
        <p:nvPicPr>
          <p:cNvPr id="15" name="Graphic 13" descr="Open Book">
            <a:extLst>
              <a:ext uri="{FF2B5EF4-FFF2-40B4-BE49-F238E27FC236}">
                <a16:creationId xmlns:a16="http://schemas.microsoft.com/office/drawing/2014/main" id="{A2DF7CF3-003F-79D4-58A8-BDB95B35F2A7}"/>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692" y="6038084"/>
            <a:ext cx="520700" cy="692150"/>
          </a:xfrm>
          <a:prstGeom prst="rect">
            <a:avLst/>
          </a:prstGeom>
        </p:spPr>
      </p:pic>
      <p:sp>
        <p:nvSpPr>
          <p:cNvPr id="17" name="TextBox 16">
            <a:extLst>
              <a:ext uri="{FF2B5EF4-FFF2-40B4-BE49-F238E27FC236}">
                <a16:creationId xmlns:a16="http://schemas.microsoft.com/office/drawing/2014/main" id="{9EFA9DD7-59C5-37D3-3993-DA84C6676FF3}"/>
              </a:ext>
            </a:extLst>
          </p:cNvPr>
          <p:cNvSpPr txBox="1"/>
          <p:nvPr/>
        </p:nvSpPr>
        <p:spPr>
          <a:xfrm>
            <a:off x="759392" y="6360902"/>
            <a:ext cx="6096000" cy="369332"/>
          </a:xfrm>
          <a:prstGeom prst="rect">
            <a:avLst/>
          </a:prstGeom>
          <a:noFill/>
        </p:spPr>
        <p:txBody>
          <a:bodyPr wrap="square">
            <a:spAutoFit/>
          </a:bodyPr>
          <a:lstStyle/>
          <a:p>
            <a:r>
              <a:rPr lang="en-GB" sz="1800" b="1" i="1" kern="1200" dirty="0">
                <a:solidFill>
                  <a:srgbClr val="A5C400"/>
                </a:solidFill>
                <a:effectLst/>
                <a:latin typeface="Century Gothic" panose="020B0502020202020204" pitchFamily="34" charset="0"/>
                <a:ea typeface="Aptos" panose="020B0004020202020204" pitchFamily="34" charset="0"/>
                <a:cs typeface="Arial" panose="020B0604020202020204" pitchFamily="34" charset="0"/>
              </a:rPr>
              <a:t>Word</a:t>
            </a:r>
            <a:endParaRPr lang="en-GB" dirty="0"/>
          </a:p>
        </p:txBody>
      </p:sp>
      <p:sp>
        <p:nvSpPr>
          <p:cNvPr id="18" name="TextBox 17">
            <a:extLst>
              <a:ext uri="{FF2B5EF4-FFF2-40B4-BE49-F238E27FC236}">
                <a16:creationId xmlns:a16="http://schemas.microsoft.com/office/drawing/2014/main" id="{AC6E59C5-6FC6-80BC-0D43-196AA5DC541C}"/>
              </a:ext>
            </a:extLst>
          </p:cNvPr>
          <p:cNvSpPr txBox="1"/>
          <p:nvPr/>
        </p:nvSpPr>
        <p:spPr>
          <a:xfrm>
            <a:off x="146306" y="1930507"/>
            <a:ext cx="5225309" cy="4154984"/>
          </a:xfrm>
          <a:prstGeom prst="rect">
            <a:avLst/>
          </a:prstGeom>
          <a:noFill/>
        </p:spPr>
        <p:txBody>
          <a:bodyPr wrap="square">
            <a:spAutoFit/>
          </a:bodyPr>
          <a:lstStyle/>
          <a:p>
            <a:r>
              <a:rPr lang="en-GB" sz="2400" dirty="0">
                <a:latin typeface="Century Gothic" panose="020B0502020202020204" pitchFamily="34" charset="0"/>
                <a:cs typeface="Arial" panose="020B0604020202020204" pitchFamily="34" charset="0"/>
              </a:rPr>
              <a:t>“The Spirit of the Lord is upon me,</a:t>
            </a:r>
            <a:br>
              <a:rPr lang="en-GB" sz="2400" dirty="0">
                <a:latin typeface="Century Gothic" panose="020B0502020202020204" pitchFamily="34" charset="0"/>
                <a:cs typeface="Arial" panose="020B0604020202020204" pitchFamily="34" charset="0"/>
              </a:rPr>
            </a:br>
            <a:r>
              <a:rPr lang="en-GB" sz="2400" dirty="0">
                <a:latin typeface="Century Gothic" panose="020B0502020202020204" pitchFamily="34" charset="0"/>
                <a:cs typeface="Arial" panose="020B0604020202020204" pitchFamily="34" charset="0"/>
              </a:rPr>
              <a:t>because he has chosen me to bring good news to the poor.</a:t>
            </a:r>
            <a:br>
              <a:rPr lang="en-GB" sz="2400" dirty="0">
                <a:latin typeface="Century Gothic" panose="020B0502020202020204" pitchFamily="34" charset="0"/>
                <a:cs typeface="Arial" panose="020B0604020202020204" pitchFamily="34" charset="0"/>
              </a:rPr>
            </a:br>
            <a:r>
              <a:rPr lang="en-GB" sz="2400" dirty="0">
                <a:latin typeface="Century Gothic" panose="020B0502020202020204" pitchFamily="34" charset="0"/>
                <a:cs typeface="Arial" panose="020B0604020202020204" pitchFamily="34" charset="0"/>
              </a:rPr>
              <a:t>He has sent me to proclaim </a:t>
            </a:r>
            <a:br>
              <a:rPr lang="en-GB" sz="2400" dirty="0">
                <a:latin typeface="Century Gothic" panose="020B0502020202020204" pitchFamily="34" charset="0"/>
                <a:cs typeface="Arial" panose="020B0604020202020204" pitchFamily="34" charset="0"/>
              </a:rPr>
            </a:br>
            <a:r>
              <a:rPr lang="en-GB" sz="2400" dirty="0">
                <a:latin typeface="Century Gothic" panose="020B0502020202020204" pitchFamily="34" charset="0"/>
                <a:cs typeface="Arial" panose="020B0604020202020204" pitchFamily="34" charset="0"/>
              </a:rPr>
              <a:t>liberty to the captives</a:t>
            </a:r>
            <a:br>
              <a:rPr lang="en-GB" sz="2400" dirty="0">
                <a:latin typeface="Century Gothic" panose="020B0502020202020204" pitchFamily="34" charset="0"/>
                <a:cs typeface="Arial" panose="020B0604020202020204" pitchFamily="34" charset="0"/>
              </a:rPr>
            </a:br>
            <a:r>
              <a:rPr lang="en-GB" sz="2400" dirty="0">
                <a:latin typeface="Century Gothic" panose="020B0502020202020204" pitchFamily="34" charset="0"/>
                <a:cs typeface="Arial" panose="020B0604020202020204" pitchFamily="34" charset="0"/>
              </a:rPr>
              <a:t>and recovery of sight to the blind,</a:t>
            </a:r>
            <a:br>
              <a:rPr lang="en-GB" sz="2400" dirty="0">
                <a:latin typeface="Century Gothic" panose="020B0502020202020204" pitchFamily="34" charset="0"/>
                <a:cs typeface="Arial" panose="020B0604020202020204" pitchFamily="34" charset="0"/>
              </a:rPr>
            </a:br>
            <a:r>
              <a:rPr lang="en-GB" sz="2400" dirty="0">
                <a:latin typeface="Century Gothic" panose="020B0502020202020204" pitchFamily="34" charset="0"/>
                <a:cs typeface="Arial" panose="020B0604020202020204" pitchFamily="34" charset="0"/>
              </a:rPr>
              <a:t>to set free the oppressed</a:t>
            </a:r>
            <a:br>
              <a:rPr lang="en-GB" sz="2400" dirty="0">
                <a:latin typeface="Century Gothic" panose="020B0502020202020204" pitchFamily="34" charset="0"/>
                <a:cs typeface="Arial" panose="020B0604020202020204" pitchFamily="34" charset="0"/>
              </a:rPr>
            </a:br>
            <a:r>
              <a:rPr lang="en-GB" sz="2400" dirty="0">
                <a:latin typeface="Century Gothic" panose="020B0502020202020204" pitchFamily="34" charset="0"/>
                <a:cs typeface="Arial" panose="020B0604020202020204" pitchFamily="34" charset="0"/>
              </a:rPr>
              <a:t>and announce that the time has come when the Lord will save his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C51B8A"/>
              </a:solidFill>
              <a:effectLst/>
              <a:uLnTx/>
              <a:uFillTx/>
              <a:latin typeface="Arial" panose="020B0604020202020204" pitchFamily="34" charset="0"/>
              <a:ea typeface="+mn-ea"/>
              <a:cs typeface="Arial" panose="020B0604020202020204" pitchFamily="34" charset="0"/>
            </a:endParaRPr>
          </a:p>
        </p:txBody>
      </p:sp>
      <p:pic>
        <p:nvPicPr>
          <p:cNvPr id="24" name="Picture 23" descr="A black and white logo with white text&#10;&#10;AI-generated content may be incorrect.">
            <a:extLst>
              <a:ext uri="{FF2B5EF4-FFF2-40B4-BE49-F238E27FC236}">
                <a16:creationId xmlns:a16="http://schemas.microsoft.com/office/drawing/2014/main" id="{4648F099-F191-2592-FE74-6AF8CAA32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9459" y="6067763"/>
            <a:ext cx="1488567" cy="612939"/>
          </a:xfrm>
          <a:prstGeom prst="rect">
            <a:avLst/>
          </a:prstGeom>
        </p:spPr>
      </p:pic>
    </p:spTree>
    <p:extLst>
      <p:ext uri="{BB962C8B-B14F-4D97-AF65-F5344CB8AC3E}">
        <p14:creationId xmlns:p14="http://schemas.microsoft.com/office/powerpoint/2010/main" val="161163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E0A30-B7E3-CC98-4442-651DD2B18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2FF79-EC9D-18F0-A707-0B7241331EDB}"/>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00444C3E-88D0-B94D-E332-B0117F0BFB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9640"/>
            <a:ext cx="12192000" cy="6858000"/>
          </a:xfrm>
          <a:solidFill>
            <a:srgbClr val="EFEEEF"/>
          </a:solidFill>
        </p:spPr>
      </p:pic>
      <p:pic>
        <p:nvPicPr>
          <p:cNvPr id="7" name="Picture 6" descr="A logo with a green cross&#10;&#10;Description automatically generated">
            <a:extLst>
              <a:ext uri="{FF2B5EF4-FFF2-40B4-BE49-F238E27FC236}">
                <a16:creationId xmlns:a16="http://schemas.microsoft.com/office/drawing/2014/main" id="{75A878E8-B5D1-E3BD-9794-C91509D59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544" y="213777"/>
            <a:ext cx="1978151" cy="814129"/>
          </a:xfrm>
          <a:prstGeom prst="rect">
            <a:avLst/>
          </a:prstGeom>
        </p:spPr>
      </p:pic>
      <p:pic>
        <p:nvPicPr>
          <p:cNvPr id="3" name="Picture 2" descr="A painting of a person holding a book surrounded by people&#10;&#10;Description automatically generated">
            <a:extLst>
              <a:ext uri="{FF2B5EF4-FFF2-40B4-BE49-F238E27FC236}">
                <a16:creationId xmlns:a16="http://schemas.microsoft.com/office/drawing/2014/main" id="{AC03D119-B4FD-9FF7-F67E-0BC5DF66F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414" y="-79640"/>
            <a:ext cx="6899586" cy="6937639"/>
          </a:xfrm>
          <a:prstGeom prst="rect">
            <a:avLst/>
          </a:prstGeom>
          <a:ln>
            <a:solidFill>
              <a:srgbClr val="A5C400"/>
            </a:solidFill>
          </a:ln>
        </p:spPr>
      </p:pic>
      <p:sp>
        <p:nvSpPr>
          <p:cNvPr id="17" name="TextBox 16">
            <a:extLst>
              <a:ext uri="{FF2B5EF4-FFF2-40B4-BE49-F238E27FC236}">
                <a16:creationId xmlns:a16="http://schemas.microsoft.com/office/drawing/2014/main" id="{89CD49F2-32C1-FE39-24B9-22DDFFEF6C51}"/>
              </a:ext>
            </a:extLst>
          </p:cNvPr>
          <p:cNvSpPr txBox="1"/>
          <p:nvPr/>
        </p:nvSpPr>
        <p:spPr>
          <a:xfrm>
            <a:off x="656073" y="6308209"/>
            <a:ext cx="6096000" cy="369332"/>
          </a:xfrm>
          <a:prstGeom prst="rect">
            <a:avLst/>
          </a:prstGeom>
          <a:noFill/>
        </p:spPr>
        <p:txBody>
          <a:bodyPr wrap="square">
            <a:spAutoFit/>
          </a:bodyPr>
          <a:lstStyle/>
          <a:p>
            <a:r>
              <a:rPr lang="en-GB" sz="1800" b="1" i="1" kern="1200" dirty="0">
                <a:solidFill>
                  <a:srgbClr val="C51B8A"/>
                </a:solidFill>
                <a:effectLst/>
                <a:latin typeface="Century Gothic" panose="020B0502020202020204" pitchFamily="34" charset="0"/>
                <a:ea typeface="Aptos" panose="020B0004020202020204" pitchFamily="34" charset="0"/>
                <a:cs typeface="Arial" panose="020B0604020202020204" pitchFamily="34" charset="0"/>
              </a:rPr>
              <a:t>Respond</a:t>
            </a:r>
            <a:endParaRPr lang="en-GB" dirty="0">
              <a:solidFill>
                <a:srgbClr val="C51B8A"/>
              </a:solidFill>
            </a:endParaRPr>
          </a:p>
        </p:txBody>
      </p:sp>
      <p:sp>
        <p:nvSpPr>
          <p:cNvPr id="18" name="TextBox 17">
            <a:extLst>
              <a:ext uri="{FF2B5EF4-FFF2-40B4-BE49-F238E27FC236}">
                <a16:creationId xmlns:a16="http://schemas.microsoft.com/office/drawing/2014/main" id="{27614755-69C9-04FC-8B84-FE66FFB72D16}"/>
              </a:ext>
            </a:extLst>
          </p:cNvPr>
          <p:cNvSpPr txBox="1"/>
          <p:nvPr/>
        </p:nvSpPr>
        <p:spPr>
          <a:xfrm>
            <a:off x="146306" y="1930507"/>
            <a:ext cx="5225309" cy="5632311"/>
          </a:xfrm>
          <a:prstGeom prst="rect">
            <a:avLst/>
          </a:prstGeom>
          <a:noFill/>
        </p:spPr>
        <p:txBody>
          <a:bodyPr wrap="square">
            <a:spAutoFit/>
          </a:bodyPr>
          <a:lstStyle/>
          <a:p>
            <a:r>
              <a:rPr lang="en-US" sz="2400" dirty="0"/>
              <a:t>As Jesus finishes teaching, and rolls the scroll away, he declares that he has come to fulfill  Scripture.</a:t>
            </a:r>
          </a:p>
          <a:p>
            <a:endParaRPr lang="en-US" sz="2400" dirty="0"/>
          </a:p>
          <a:p>
            <a:r>
              <a:rPr lang="en-US" sz="2400" dirty="0"/>
              <a:t>I invite you now to sit quietly and look carefully at the icon. </a:t>
            </a:r>
          </a:p>
          <a:p>
            <a:endParaRPr lang="en-US" sz="2400" dirty="0"/>
          </a:p>
          <a:p>
            <a:r>
              <a:rPr lang="en-US" sz="2400" dirty="0"/>
              <a:t>What draws you in? </a:t>
            </a:r>
          </a:p>
          <a:p>
            <a:r>
              <a:rPr lang="en-US" sz="2400" dirty="0"/>
              <a:t>What thoughts or feelings does the icon bring </a:t>
            </a:r>
          </a:p>
          <a:p>
            <a:r>
              <a:rPr lang="en-US" sz="2400" dirty="0"/>
              <a:t>up for you about Jubilee?</a:t>
            </a:r>
          </a:p>
          <a:p>
            <a:br>
              <a:rPr lang="en-US" sz="2400" dirty="0"/>
            </a:br>
            <a:endParaRPr lang="en-US" sz="2400" dirty="0"/>
          </a:p>
          <a:p>
            <a:br>
              <a:rPr lang="en-US" sz="2400" dirty="0"/>
            </a:br>
            <a:endParaRPr kumimoji="0" lang="en-GB" sz="2400" b="0" i="1" u="none" strike="noStrike" kern="1200" cap="none" spc="0" normalizeH="0" baseline="0" noProof="0" dirty="0">
              <a:ln>
                <a:noFill/>
              </a:ln>
              <a:solidFill>
                <a:srgbClr val="C51B8A"/>
              </a:solidFill>
              <a:effectLst/>
              <a:uLnTx/>
              <a:uFillTx/>
              <a:latin typeface="Arial" panose="020B0604020202020204" pitchFamily="34" charset="0"/>
              <a:ea typeface="+mn-ea"/>
              <a:cs typeface="Arial" panose="020B0604020202020204" pitchFamily="34" charset="0"/>
            </a:endParaRPr>
          </a:p>
        </p:txBody>
      </p:sp>
      <p:pic>
        <p:nvPicPr>
          <p:cNvPr id="13" name="Graphic 16" descr="Heart">
            <a:extLst>
              <a:ext uri="{FF2B5EF4-FFF2-40B4-BE49-F238E27FC236}">
                <a16:creationId xmlns:a16="http://schemas.microsoft.com/office/drawing/2014/main" id="{04672C6D-0F0D-371D-2F0A-43517A4C736C}"/>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20" y="6168012"/>
            <a:ext cx="552753" cy="527826"/>
          </a:xfrm>
          <a:prstGeom prst="rect">
            <a:avLst/>
          </a:prstGeom>
        </p:spPr>
      </p:pic>
      <p:pic>
        <p:nvPicPr>
          <p:cNvPr id="4" name="Picture 3" descr="A black and white logo with white text&#10;&#10;AI-generated content may be incorrect.">
            <a:extLst>
              <a:ext uri="{FF2B5EF4-FFF2-40B4-BE49-F238E27FC236}">
                <a16:creationId xmlns:a16="http://schemas.microsoft.com/office/drawing/2014/main" id="{42042472-D767-DCA9-3726-AD0C75CC44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9459" y="6067763"/>
            <a:ext cx="1488567" cy="612939"/>
          </a:xfrm>
          <a:prstGeom prst="rect">
            <a:avLst/>
          </a:prstGeom>
        </p:spPr>
      </p:pic>
    </p:spTree>
    <p:extLst>
      <p:ext uri="{BB962C8B-B14F-4D97-AF65-F5344CB8AC3E}">
        <p14:creationId xmlns:p14="http://schemas.microsoft.com/office/powerpoint/2010/main" val="3608055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7CF59E71814B58459211ABFEAC119CC8" ma:contentTypeVersion="2978" ma:contentTypeDescription="Create a new document." ma:contentTypeScope="" ma:versionID="b46105eadcb31c0c50ce001436cb67d4">
  <xsd:schema xmlns:xsd="http://www.w3.org/2001/XMLSchema" xmlns:xs="http://www.w3.org/2001/XMLSchema" xmlns:p="http://schemas.microsoft.com/office/2006/metadata/properties" xmlns:ns2="04672002-f21f-4240-adfb-f0b653fb6fb5" xmlns:ns3="f198e0bd-c17b-4511-ad03-ce28218f2c86" xmlns:ns4="bdf04112-6931-4610-9724-cd62e91446a3" xmlns:ns5="453a0c7f-c966-4a5c-a0f8-de0f8150ea1e" targetNamespace="http://schemas.microsoft.com/office/2006/metadata/properties" ma:root="true" ma:fieldsID="79038ef875be54f55595bfdbf1f87387" ns2:_="" ns3:_="" ns4:_="" ns5:_="">
    <xsd:import namespace="04672002-f21f-4240-adfb-f0b653fb6fb5"/>
    <xsd:import namespace="f198e0bd-c17b-4511-ad03-ce28218f2c86"/>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ctivity" minOccurs="0"/>
                <xsd:element ref="ns3:MediaServiceMetadata" minOccurs="0"/>
                <xsd:element ref="ns3:MediaServiceFastMetadata" minOccurs="0"/>
                <xsd:element ref="ns4:SharedWithUsers" minOccurs="0"/>
                <xsd:element ref="ns4:SharedWithDetails" minOccurs="0"/>
                <xsd:element ref="ns3:M_x0026_E_x0020_Activity"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5: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98e0bd-c17b-4511-ad03-ce28218f2c86" elementFormDefault="qualified">
    <xsd:import namespace="http://schemas.microsoft.com/office/2006/documentManagement/types"/>
    <xsd:import namespace="http://schemas.microsoft.com/office/infopath/2007/PartnerControls"/>
    <xsd:element name="Activity" ma:index="11" nillable="true" ma:displayName="Activity" ma:default="Budgets" ma:format="Dropdown" ma:internalName="Activity">
      <xsd:simpleType>
        <xsd:restriction base="dms:Choice">
          <xsd:enumeration value="Budgets"/>
          <xsd:enumeration value="Historic Documents"/>
          <xsd:enumeration value="Networking and External Org"/>
          <xsd:enumeration value="Monitoring and Evaluation"/>
          <xsd:enumeration value="Planning"/>
          <xsd:enumeration value="Research"/>
          <xsd:enumeration value="Section Meetings"/>
          <xsd:enumeration value="Strategies"/>
          <xsd:enumeration value="Work in Progres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_x0026_E_x0020_Activity" ma:index="16" nillable="true" ma:displayName="M&amp;E Activity" ma:default="Activity Monitoring" ma:format="Dropdown" ma:internalName="M_x0026_E_x0020_Activity">
      <xsd:simpleType>
        <xsd:restriction base="dms:Choice">
          <xsd:enumeration value="Activity Monitoring"/>
          <xsd:enumeration value="Projects Evaluations"/>
          <xsd:enumeration value="Reporting"/>
          <xsd:enumeration value="Come and See"/>
          <xsd:enumeration value="GCSE and PoG"/>
          <xsd:enumeration value="Targets"/>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Location" ma:index="3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53a0c7f-c966-4a5c-a0f8-de0f8150ea1e" xsi:nil="true"/>
    <Activity xmlns="f198e0bd-c17b-4511-ad03-ce28218f2c86">Budgets</Activity>
    <lcf76f155ced4ddcb4097134ff3c332f xmlns="f198e0bd-c17b-4511-ad03-ce28218f2c86">
      <Terms xmlns="http://schemas.microsoft.com/office/infopath/2007/PartnerControls"/>
    </lcf76f155ced4ddcb4097134ff3c332f>
    <M_x0026_E_x0020_Activity xmlns="f198e0bd-c17b-4511-ad03-ce28218f2c86">Activity Monitoring</M_x0026_E_x0020_Activity>
    <_dlc_DocId xmlns="04672002-f21f-4240-adfb-f0b653fb6fb5">SZUU6KYVHK2A-877776833-16284</_dlc_DocId>
    <_dlc_DocIdUrl xmlns="04672002-f21f-4240-adfb-f0b653fb6fb5">
      <Url>https://cafod365.sharepoint.com/sites/int/Education/_layouts/15/DocIdRedir.aspx?ID=SZUU6KYVHK2A-877776833-16284</Url>
      <Description>SZUU6KYVHK2A-877776833-16284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08F562-4032-4561-B4FD-0ED430D3F125}">
  <ds:schemaRefs>
    <ds:schemaRef ds:uri="http://schemas.microsoft.com/sharepoint/events"/>
  </ds:schemaRefs>
</ds:datastoreItem>
</file>

<file path=customXml/itemProps2.xml><?xml version="1.0" encoding="utf-8"?>
<ds:datastoreItem xmlns:ds="http://schemas.openxmlformats.org/officeDocument/2006/customXml" ds:itemID="{BBE14FC0-E0D9-4B4A-9D46-50B182D05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f198e0bd-c17b-4511-ad03-ce28218f2c86"/>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13A5C5-7B73-40B6-B224-147C25E1B52C}">
  <ds:schemaRefs>
    <ds:schemaRef ds:uri="http://schemas.microsoft.com/office/2006/metadata/properties"/>
    <ds:schemaRef ds:uri="04672002-f21f-4240-adfb-f0b653fb6fb5"/>
    <ds:schemaRef ds:uri="http://purl.org/dc/term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bdf04112-6931-4610-9724-cd62e91446a3"/>
    <ds:schemaRef ds:uri="http://purl.org/dc/elements/1.1/"/>
    <ds:schemaRef ds:uri="453a0c7f-c966-4a5c-a0f8-de0f8150ea1e"/>
    <ds:schemaRef ds:uri="f198e0bd-c17b-4511-ad03-ce28218f2c86"/>
    <ds:schemaRef ds:uri="http://www.w3.org/XML/1998/namespace"/>
  </ds:schemaRefs>
</ds:datastoreItem>
</file>

<file path=customXml/itemProps4.xml><?xml version="1.0" encoding="utf-8"?>
<ds:datastoreItem xmlns:ds="http://schemas.openxmlformats.org/officeDocument/2006/customXml" ds:itemID="{4C10D663-013E-43D0-AA56-419ED8392A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4459</TotalTime>
  <Words>1126</Words>
  <Application>Microsoft Office PowerPoint</Application>
  <PresentationFormat>Widescreen</PresentationFormat>
  <Paragraphs>152</Paragraphs>
  <Slides>26</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Aptos Display</vt: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Claire Earp - St Georges</cp:lastModifiedBy>
  <cp:revision>8</cp:revision>
  <dcterms:created xsi:type="dcterms:W3CDTF">2024-10-09T09:32:04Z</dcterms:created>
  <dcterms:modified xsi:type="dcterms:W3CDTF">2025-06-06T11:02:20Z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0x0101007CF59E71814B58459211ABFEAC119CC8</vt:lpwstr>
  </property>
  <property fmtid="{D5CDD505-2E9C-101B-9397-08002B2CF9AE}" pid="3" name="MediaServiceImageTags">
    <vt:lpwstr/>
  </property>
  <property fmtid="{D5CDD505-2E9C-101B-9397-08002B2CF9AE}" pid="4" name="_dlc_DocIdItemGuid">
    <vt:lpwstr>0b23ce89-f4ec-4662-8e1a-02fc65bf0754</vt:lpwstr>
  </property>
</Properties>
</file>