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-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49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17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60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81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64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734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59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206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12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80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71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04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02C765B-A66A-F970-444B-D43A2AC22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765646"/>
              </p:ext>
            </p:extLst>
          </p:nvPr>
        </p:nvGraphicFramePr>
        <p:xfrm>
          <a:off x="6862580" y="205286"/>
          <a:ext cx="3043419" cy="670625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42362">
                  <a:extLst>
                    <a:ext uri="{9D8B030D-6E8A-4147-A177-3AD203B41FA5}">
                      <a16:colId xmlns:a16="http://schemas.microsoft.com/office/drawing/2014/main" val="3577693766"/>
                    </a:ext>
                  </a:extLst>
                </a:gridCol>
                <a:gridCol w="2201057">
                  <a:extLst>
                    <a:ext uri="{9D8B030D-6E8A-4147-A177-3AD203B41FA5}">
                      <a16:colId xmlns:a16="http://schemas.microsoft.com/office/drawing/2014/main" val="1255887361"/>
                    </a:ext>
                  </a:extLst>
                </a:gridCol>
              </a:tblGrid>
              <a:tr h="50046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Vocabulary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600081"/>
                  </a:ext>
                </a:extLst>
              </a:tr>
              <a:tr h="50046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definition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7639"/>
                  </a:ext>
                </a:extLst>
              </a:tr>
              <a:tr h="597733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force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Something which will affect either the movement or a shape of an object.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070355"/>
                  </a:ext>
                </a:extLst>
              </a:tr>
              <a:tr h="597733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friction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A force which resists the motion of objects sliding over each other.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118017"/>
                  </a:ext>
                </a:extLst>
              </a:tr>
              <a:tr h="620757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Water resistance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A force which resist motion through water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333700"/>
                  </a:ext>
                </a:extLst>
              </a:tr>
              <a:tr h="620757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Air resistance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A force which resists motion through air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411142"/>
                  </a:ext>
                </a:extLst>
              </a:tr>
              <a:tr h="500461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streamlined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When an object is shaped to minimalize the effects of air or water resistance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515776"/>
                  </a:ext>
                </a:extLst>
              </a:tr>
              <a:tr h="500461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buoyancy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An object is buoyant if it floats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289832"/>
                  </a:ext>
                </a:extLst>
              </a:tr>
              <a:tr h="597733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weight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body's relative mass or the quantity of matter contained by it.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037557"/>
                  </a:ext>
                </a:extLst>
              </a:tr>
              <a:tr h="500461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newton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The unit of force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148436"/>
                  </a:ext>
                </a:extLst>
              </a:tr>
              <a:tr h="500461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upthrust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force that pushes objects up, usually in water.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773284"/>
                  </a:ext>
                </a:extLst>
              </a:tr>
              <a:tr h="597733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mechanism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 device that allows a small force to be increased to a larger force.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33228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B773792-056B-28DB-5A93-DB2548247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640"/>
              </p:ext>
            </p:extLst>
          </p:nvPr>
        </p:nvGraphicFramePr>
        <p:xfrm>
          <a:off x="29497" y="1132875"/>
          <a:ext cx="2872216" cy="57403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72216">
                  <a:extLst>
                    <a:ext uri="{9D8B030D-6E8A-4147-A177-3AD203B41FA5}">
                      <a16:colId xmlns:a16="http://schemas.microsoft.com/office/drawing/2014/main" val="3577693766"/>
                    </a:ext>
                  </a:extLst>
                </a:gridCol>
              </a:tblGrid>
              <a:tr h="39461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Key information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600081"/>
                  </a:ext>
                </a:extLst>
              </a:tr>
              <a:tr h="394610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Sir Isaac Newton discovered gravity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7639"/>
                  </a:ext>
                </a:extLst>
              </a:tr>
              <a:tr h="409887">
                <a:tc>
                  <a:txBody>
                    <a:bodyPr/>
                    <a:lstStyle/>
                    <a:p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Gravity is an invisible force that pulls objects toward each other.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94749"/>
                  </a:ext>
                </a:extLst>
              </a:tr>
              <a:tr h="463268">
                <a:tc>
                  <a:txBody>
                    <a:bodyPr/>
                    <a:lstStyle/>
                    <a:p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Earth's gravity is what keeps you on the ground and what makes things fall.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070355"/>
                  </a:ext>
                </a:extLst>
              </a:tr>
              <a:tr h="592059">
                <a:tc>
                  <a:txBody>
                    <a:bodyPr/>
                    <a:lstStyle/>
                    <a:p>
                      <a:r>
                        <a:rPr lang="en-US" sz="1050" dirty="0"/>
                        <a:t>Air resistance, water resistance and friction are contact forces that act between moving surfaces</a:t>
                      </a:r>
                      <a:r>
                        <a:rPr lang="en-US" sz="1200" dirty="0"/>
                        <a:t>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118017"/>
                  </a:ext>
                </a:extLst>
              </a:tr>
              <a:tr h="564276">
                <a:tc>
                  <a:txBody>
                    <a:bodyPr/>
                    <a:lstStyle/>
                    <a:p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Moon has a smaller mass than Earth so the gravitational pull on the Moon is smaller than it is on Earth. 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80038"/>
                  </a:ext>
                </a:extLst>
              </a:tr>
              <a:tr h="409887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Everything is pulled to the earth by gravity.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493361"/>
                  </a:ext>
                </a:extLst>
              </a:tr>
              <a:tr h="592981">
                <a:tc>
                  <a:txBody>
                    <a:bodyPr/>
                    <a:lstStyle/>
                    <a:p>
                      <a:r>
                        <a:rPr lang="en-US" sz="1050" dirty="0"/>
                        <a:t>The object may be moving through the air or water, or the air and water may be moving over a stationary object.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459660"/>
                  </a:ext>
                </a:extLst>
              </a:tr>
              <a:tr h="637602">
                <a:tc>
                  <a:txBody>
                    <a:bodyPr/>
                    <a:lstStyle/>
                    <a:p>
                      <a:r>
                        <a:rPr lang="en-US" sz="1200" dirty="0"/>
                        <a:t>Pulleys, levers and gears are all mechanisms, also known as simple machines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143824"/>
                  </a:ext>
                </a:extLst>
              </a:tr>
              <a:tr h="87133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 mechanism is a device that requires a great movement.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389094"/>
                  </a:ext>
                </a:extLst>
              </a:tr>
              <a:tr h="39461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06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5BFFF6-9588-0C1A-842A-96CF9E8C7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149852"/>
              </p:ext>
            </p:extLst>
          </p:nvPr>
        </p:nvGraphicFramePr>
        <p:xfrm>
          <a:off x="2901713" y="1132874"/>
          <a:ext cx="3963789" cy="3932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3789">
                  <a:extLst>
                    <a:ext uri="{9D8B030D-6E8A-4147-A177-3AD203B41FA5}">
                      <a16:colId xmlns:a16="http://schemas.microsoft.com/office/drawing/2014/main" val="3577693766"/>
                    </a:ext>
                  </a:extLst>
                </a:gridCol>
              </a:tblGrid>
              <a:tr h="46239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 Enquiry Question: Do forces impact the work of mechanisms?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600081"/>
                  </a:ext>
                </a:extLst>
              </a:tr>
              <a:tr h="462395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Gears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or cogs can be used to change the speed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7639"/>
                  </a:ext>
                </a:extLst>
              </a:tr>
              <a:tr h="4623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Pulleys can be used to make a small force lift a heavier load.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94749"/>
                  </a:ext>
                </a:extLst>
              </a:tr>
              <a:tr h="4623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The more wheels in a pulley, the less force is required to lift a weight.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070355"/>
                  </a:ext>
                </a:extLst>
              </a:tr>
              <a:tr h="4623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Levers can be used to make a small force lift a heavier load too.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118017"/>
                  </a:ext>
                </a:extLst>
              </a:tr>
              <a:tr h="4623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 lever always rests on a pivot.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226736"/>
                  </a:ext>
                </a:extLst>
              </a:tr>
              <a:tr h="4623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Some mechanisms rely on human muscle power to function, others use energy provided by different forces like electricity or wind.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94507"/>
                  </a:ext>
                </a:extLst>
              </a:tr>
              <a:tr h="462395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72023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665BE0B-C8B4-D64D-AA45-417DC12EA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482412"/>
              </p:ext>
            </p:extLst>
          </p:nvPr>
        </p:nvGraphicFramePr>
        <p:xfrm>
          <a:off x="2901712" y="4628825"/>
          <a:ext cx="3963789" cy="22291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63789">
                  <a:extLst>
                    <a:ext uri="{9D8B030D-6E8A-4147-A177-3AD203B41FA5}">
                      <a16:colId xmlns:a16="http://schemas.microsoft.com/office/drawing/2014/main" val="3577693766"/>
                    </a:ext>
                  </a:extLst>
                </a:gridCol>
              </a:tblGrid>
              <a:tr h="45798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Additional information 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600081"/>
                  </a:ext>
                </a:extLst>
              </a:tr>
              <a:tr h="998193">
                <a:tc>
                  <a:txBody>
                    <a:bodyPr/>
                    <a:lstStyle/>
                    <a:p>
                      <a:r>
                        <a:rPr lang="en-US" sz="1200" dirty="0" err="1"/>
                        <a:t>Nnnnnnnnnn</a:t>
                      </a:r>
                      <a:r>
                        <a:rPr lang="en-US" sz="1200" dirty="0"/>
                        <a:t>       There are two forces that act between each    between each other. Can you name</a:t>
                      </a:r>
                    </a:p>
                    <a:p>
                      <a:r>
                        <a:rPr lang="en-US" sz="1200" dirty="0"/>
                        <a:t>                         them?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7639"/>
                  </a:ext>
                </a:extLst>
              </a:tr>
              <a:tr h="772997">
                <a:tc>
                  <a:txBody>
                    <a:bodyPr/>
                    <a:lstStyle/>
                    <a:p>
                      <a:r>
                        <a:rPr lang="en-US" sz="1200" dirty="0"/>
                        <a:t>                         </a:t>
                      </a:r>
                      <a:r>
                        <a:rPr lang="en-US" sz="1400" b="1" dirty="0"/>
                        <a:t>Answer: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9474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CB23D92-F395-2074-4F93-D64A49897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994420"/>
              </p:ext>
            </p:extLst>
          </p:nvPr>
        </p:nvGraphicFramePr>
        <p:xfrm>
          <a:off x="213851" y="205288"/>
          <a:ext cx="6648730" cy="878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2401">
                  <a:extLst>
                    <a:ext uri="{9D8B030D-6E8A-4147-A177-3AD203B41FA5}">
                      <a16:colId xmlns:a16="http://schemas.microsoft.com/office/drawing/2014/main" val="4228794102"/>
                    </a:ext>
                  </a:extLst>
                </a:gridCol>
                <a:gridCol w="5156329">
                  <a:extLst>
                    <a:ext uri="{9D8B030D-6E8A-4147-A177-3AD203B41FA5}">
                      <a16:colId xmlns:a16="http://schemas.microsoft.com/office/drawing/2014/main" val="4285343897"/>
                    </a:ext>
                  </a:extLst>
                </a:gridCol>
              </a:tblGrid>
              <a:tr h="87849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Knowledge Organiser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Term: Science (Forces)</a:t>
                      </a:r>
                    </a:p>
                  </a:txBody>
                  <a:tcPr>
                    <a:solidFill>
                      <a:srgbClr val="FFFF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917777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E64D7D2D-BA10-6977-2BF9-C8026222E6F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367" y="79724"/>
            <a:ext cx="814849" cy="938848"/>
          </a:xfrm>
          <a:prstGeom prst="rect">
            <a:avLst/>
          </a:prstGeom>
        </p:spPr>
      </p:pic>
      <p:pic>
        <p:nvPicPr>
          <p:cNvPr id="3" name="Picture 2" descr="A cartoon of a tree with apples&#10;&#10;Description automatically generated">
            <a:extLst>
              <a:ext uri="{FF2B5EF4-FFF2-40B4-BE49-F238E27FC236}">
                <a16:creationId xmlns:a16="http://schemas.microsoft.com/office/drawing/2014/main" id="{AB77229B-EFCC-EBBF-BBF2-4F9D9771A8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406" y="5114571"/>
            <a:ext cx="1171620" cy="132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805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</TotalTime>
  <Words>381</Words>
  <Application>Microsoft Office PowerPoint</Application>
  <PresentationFormat>A4 Paper (210x297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Carpenter - St Georges</dc:creator>
  <cp:lastModifiedBy>Katarzyna Droba</cp:lastModifiedBy>
  <cp:revision>11</cp:revision>
  <dcterms:created xsi:type="dcterms:W3CDTF">2024-05-14T15:41:08Z</dcterms:created>
  <dcterms:modified xsi:type="dcterms:W3CDTF">2024-08-14T19:57:21Z</dcterms:modified>
</cp:coreProperties>
</file>