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870" autoAdjust="0"/>
  </p:normalViewPr>
  <p:slideViewPr>
    <p:cSldViewPr snapToGrid="0">
      <p:cViewPr>
        <p:scale>
          <a:sx n="89" d="100"/>
          <a:sy n="89" d="100"/>
        </p:scale>
        <p:origin x="654" y="-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902DF-B788-4291-AD4C-C518B980F506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71FBD5-83FB-44CA-8378-FF40FE0C6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76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71FBD5-83FB-44CA-8378-FF40FE0C67D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555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491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217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604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81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642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734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596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206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12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80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717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B10669-3181-4393-B735-0195AE40AE2B}" type="datetimeFigureOut">
              <a:rPr lang="en-GB" smtClean="0"/>
              <a:t>14/08/2024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85F137-44D1-490E-A51A-2BBD79106A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04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02C765B-A66A-F970-444B-D43A2AC22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938537"/>
              </p:ext>
            </p:extLst>
          </p:nvPr>
        </p:nvGraphicFramePr>
        <p:xfrm>
          <a:off x="6587741" y="79727"/>
          <a:ext cx="3318259" cy="661546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36582">
                  <a:extLst>
                    <a:ext uri="{9D8B030D-6E8A-4147-A177-3AD203B41FA5}">
                      <a16:colId xmlns:a16="http://schemas.microsoft.com/office/drawing/2014/main" val="3577693766"/>
                    </a:ext>
                  </a:extLst>
                </a:gridCol>
                <a:gridCol w="1881677">
                  <a:extLst>
                    <a:ext uri="{9D8B030D-6E8A-4147-A177-3AD203B41FA5}">
                      <a16:colId xmlns:a16="http://schemas.microsoft.com/office/drawing/2014/main" val="1255887361"/>
                    </a:ext>
                  </a:extLst>
                </a:gridCol>
              </a:tblGrid>
              <a:tr h="28659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Vocabulary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600081"/>
                  </a:ext>
                </a:extLst>
              </a:tr>
              <a:tr h="25793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definition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377639"/>
                  </a:ext>
                </a:extLst>
              </a:tr>
              <a:tr h="558862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crust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The outermost layer of the earth. That’s the layer we walk on.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94749"/>
                  </a:ext>
                </a:extLst>
              </a:tr>
              <a:tr h="401234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mantle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Earth’s largest layer of rocks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070355"/>
                  </a:ext>
                </a:extLst>
              </a:tr>
              <a:tr h="558862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core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The innermost layer of the Earth with temperature of 5200⁰C.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118017"/>
                  </a:ext>
                </a:extLst>
              </a:tr>
              <a:tr h="838292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Tectonic plates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Irregularly shaped slab of solid rock, generally composed of both continental and oceanic lithosphere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333700"/>
                  </a:ext>
                </a:extLst>
              </a:tr>
              <a:tr h="401234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magma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Hot liquid inside of a volcano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411142"/>
                  </a:ext>
                </a:extLst>
              </a:tr>
              <a:tr h="68783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vent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openings in the Earth's crust from which magma and volcanic gases escape onto the ground 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289832"/>
                  </a:ext>
                </a:extLst>
              </a:tr>
              <a:tr h="243606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crater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An opening of the volcano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037557"/>
                  </a:ext>
                </a:extLst>
              </a:tr>
              <a:tr h="716489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earthquake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Sudden shaking of the ground caused by the movement of tectonic plates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148436"/>
                  </a:ext>
                </a:extLst>
              </a:tr>
              <a:tr h="386904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tsunami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A series of waves caused by a large volume of water</a:t>
                      </a:r>
                      <a:endParaRPr lang="en-GB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773284"/>
                  </a:ext>
                </a:extLst>
              </a:tr>
              <a:tr h="558862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volcano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mountain formed by the eruption of molten rock from underground.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332286"/>
                  </a:ext>
                </a:extLst>
              </a:tr>
              <a:tr h="344202">
                <a:tc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seismograp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41017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B773792-056B-28DB-5A93-DB2548247F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112417"/>
              </p:ext>
            </p:extLst>
          </p:nvPr>
        </p:nvGraphicFramePr>
        <p:xfrm>
          <a:off x="43408" y="1132875"/>
          <a:ext cx="2673114" cy="55229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73114">
                  <a:extLst>
                    <a:ext uri="{9D8B030D-6E8A-4147-A177-3AD203B41FA5}">
                      <a16:colId xmlns:a16="http://schemas.microsoft.com/office/drawing/2014/main" val="3577693766"/>
                    </a:ext>
                  </a:extLst>
                </a:gridCol>
              </a:tblGrid>
              <a:tr h="452802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Key information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600081"/>
                  </a:ext>
                </a:extLst>
              </a:tr>
              <a:tr h="699467">
                <a:tc>
                  <a:txBody>
                    <a:bodyPr/>
                    <a:lstStyle/>
                    <a:p>
                      <a:r>
                        <a:rPr lang="en-US" sz="1200" dirty="0"/>
                        <a:t>The crust, the outer layer of the Earth, is broken into large pieces called plates.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377639"/>
                  </a:ext>
                </a:extLst>
              </a:tr>
              <a:tr h="699467">
                <a:tc>
                  <a:txBody>
                    <a:bodyPr/>
                    <a:lstStyle/>
                    <a:p>
                      <a:r>
                        <a:rPr lang="en-US" sz="1200" dirty="0"/>
                        <a:t>The plates move across the surface of the Earth, along with part of the mantle underneath.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94749"/>
                  </a:ext>
                </a:extLst>
              </a:tr>
              <a:tr h="69946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There are seven major tectonic plates that make up 94% of the earth surface.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070355"/>
                  </a:ext>
                </a:extLst>
              </a:tr>
              <a:tr h="899314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Most popular volcanoes include Mount Etna, Mount Vesuvius, Mauna Loa, Mount Saint Helens. Mount Fuji and </a:t>
                      </a: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Eyjafjallajökull.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118017"/>
                  </a:ext>
                </a:extLst>
              </a:tr>
              <a:tr h="49961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Volcanoes can be active, dormant or extinct.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380038"/>
                  </a:ext>
                </a:extLst>
              </a:tr>
              <a:tr h="94927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The Pacific Ring of Fire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a path along </a:t>
                      </a:r>
                      <a:r>
                        <a:rPr lang="en-US" sz="11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Pacific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Ocean characterized by active volcanoes. And earthquakes.  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143824"/>
                  </a:ext>
                </a:extLst>
              </a:tr>
              <a:tr h="623501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What happens when movement of tectonic plates occurs?</a:t>
                      </a:r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906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95BFFF6-9588-0C1A-842A-96CF9E8C7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527616"/>
              </p:ext>
            </p:extLst>
          </p:nvPr>
        </p:nvGraphicFramePr>
        <p:xfrm>
          <a:off x="2762736" y="1173716"/>
          <a:ext cx="3825005" cy="384497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25005">
                  <a:extLst>
                    <a:ext uri="{9D8B030D-6E8A-4147-A177-3AD203B41FA5}">
                      <a16:colId xmlns:a16="http://schemas.microsoft.com/office/drawing/2014/main" val="3577693766"/>
                    </a:ext>
                  </a:extLst>
                </a:gridCol>
              </a:tblGrid>
              <a:tr h="3245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Enquiry Questions: Why do some people choose to live by the volcanoes? Would you choose to live there too?</a:t>
                      </a:r>
                      <a:endParaRPr lang="en-GB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7600081"/>
                  </a:ext>
                </a:extLst>
              </a:tr>
              <a:tr h="44229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Land around the volcano is often fertile, leading to bumper harvest.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377639"/>
                  </a:ext>
                </a:extLst>
              </a:tr>
              <a:tr h="44229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Heat energy from underground can be used to heat people’s homes or generate electricity.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94749"/>
                  </a:ext>
                </a:extLst>
              </a:tr>
              <a:tr h="44229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Volcanoes are tourist attraction so people can make money from visitors to the area.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070355"/>
                  </a:ext>
                </a:extLst>
              </a:tr>
              <a:tr h="342374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However: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118017"/>
                  </a:ext>
                </a:extLst>
              </a:tr>
              <a:tr h="619211">
                <a:tc>
                  <a:txBody>
                    <a:bodyPr/>
                    <a:lstStyle/>
                    <a:p>
                      <a:r>
                        <a:rPr lang="en-US" sz="1200" dirty="0"/>
                        <a:t>Gases or clouds of hot ash travelling at high speed can kill people and animals living on or close to the mountain.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226736"/>
                  </a:ext>
                </a:extLst>
              </a:tr>
              <a:tr h="442293">
                <a:tc>
                  <a:txBody>
                    <a:bodyPr/>
                    <a:lstStyle/>
                    <a:p>
                      <a:r>
                        <a:rPr lang="en-US" sz="1200" dirty="0"/>
                        <a:t>Falling ash may cover plants, leaving animals with nothing to eat and destroying crops.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94507"/>
                  </a:ext>
                </a:extLst>
              </a:tr>
              <a:tr h="342374">
                <a:tc>
                  <a:txBody>
                    <a:bodyPr/>
                    <a:lstStyle/>
                    <a:p>
                      <a:r>
                        <a:rPr lang="en-US" sz="1200" dirty="0"/>
                        <a:t>An eruption could lead to local food shortages, or even a famine.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72023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665BE0B-C8B4-D64D-AA45-417DC12EA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726669"/>
              </p:ext>
            </p:extLst>
          </p:nvPr>
        </p:nvGraphicFramePr>
        <p:xfrm>
          <a:off x="2778057" y="5022924"/>
          <a:ext cx="3825004" cy="169695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25004">
                  <a:extLst>
                    <a:ext uri="{9D8B030D-6E8A-4147-A177-3AD203B41FA5}">
                      <a16:colId xmlns:a16="http://schemas.microsoft.com/office/drawing/2014/main" val="3577693766"/>
                    </a:ext>
                  </a:extLst>
                </a:gridCol>
              </a:tblGrid>
              <a:tr h="409369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Additional information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600081"/>
                  </a:ext>
                </a:extLst>
              </a:tr>
              <a:tr h="368432">
                <a:tc>
                  <a:txBody>
                    <a:bodyPr/>
                    <a:lstStyle/>
                    <a:p>
                      <a:r>
                        <a:rPr lang="en-US" sz="1200" b="1" dirty="0"/>
                        <a:t>Do you know how hot lava is?</a:t>
                      </a:r>
                      <a:endParaRPr lang="en-GB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377639"/>
                  </a:ext>
                </a:extLst>
              </a:tr>
              <a:tr h="919157">
                <a:tc>
                  <a:txBody>
                    <a:bodyPr/>
                    <a:lstStyle/>
                    <a:p>
                      <a:r>
                        <a:rPr lang="en-US" sz="1200" dirty="0"/>
                        <a:t>                                   Volcanoes can be often   </a:t>
                      </a:r>
                      <a:r>
                        <a:rPr lang="en-US" sz="1200" dirty="0" err="1"/>
                        <a:t>kkkkkkkkkkkkkkkkkk</a:t>
                      </a:r>
                      <a:r>
                        <a:rPr lang="en-US" sz="1200" dirty="0"/>
                        <a:t>   found</a:t>
                      </a:r>
                      <a:r>
                        <a:rPr lang="en-US" sz="1200" baseline="0" dirty="0"/>
                        <a:t> at </a:t>
                      </a:r>
                      <a:r>
                        <a:rPr lang="en-US" sz="1200" dirty="0"/>
                        <a:t>meeting points of  </a:t>
                      </a:r>
                      <a:r>
                        <a:rPr lang="en-US" sz="1200" dirty="0" err="1"/>
                        <a:t>kkkkkkkkkkkkkkkkkk</a:t>
                      </a:r>
                      <a:r>
                        <a:rPr lang="en-US" sz="1200" dirty="0"/>
                        <a:t>   tectonic plates.         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9474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CB23D92-F395-2074-4F93-D64A498977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629674"/>
              </p:ext>
            </p:extLst>
          </p:nvPr>
        </p:nvGraphicFramePr>
        <p:xfrm>
          <a:off x="-265000" y="155969"/>
          <a:ext cx="6648730" cy="938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2401">
                  <a:extLst>
                    <a:ext uri="{9D8B030D-6E8A-4147-A177-3AD203B41FA5}">
                      <a16:colId xmlns:a16="http://schemas.microsoft.com/office/drawing/2014/main" val="4228794102"/>
                    </a:ext>
                  </a:extLst>
                </a:gridCol>
                <a:gridCol w="5156329">
                  <a:extLst>
                    <a:ext uri="{9D8B030D-6E8A-4147-A177-3AD203B41FA5}">
                      <a16:colId xmlns:a16="http://schemas.microsoft.com/office/drawing/2014/main" val="4285343897"/>
                    </a:ext>
                  </a:extLst>
                </a:gridCol>
              </a:tblGrid>
              <a:tr h="93884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Knowledge Organiser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Term: Autumn Term Year 5: Geography (Volcanoes, Earthquakes)</a:t>
                      </a:r>
                    </a:p>
                  </a:txBody>
                  <a:tcPr>
                    <a:solidFill>
                      <a:srgbClr val="FFFF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917777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E64D7D2D-BA10-6977-2BF9-C8026222E6F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367" y="79724"/>
            <a:ext cx="814849" cy="93884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7457824-84E2-28FC-FB31-4E5227241D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8057" y="5684284"/>
            <a:ext cx="1615874" cy="108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805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</TotalTime>
  <Words>397</Words>
  <Application>Microsoft Office PowerPoint</Application>
  <PresentationFormat>A4 Paper (210x297 mm)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Comic Sans MS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Carpenter - St Georges</dc:creator>
  <cp:lastModifiedBy>Katarzyna Droba</cp:lastModifiedBy>
  <cp:revision>12</cp:revision>
  <dcterms:created xsi:type="dcterms:W3CDTF">2024-05-14T15:41:08Z</dcterms:created>
  <dcterms:modified xsi:type="dcterms:W3CDTF">2024-08-14T19:59:11Z</dcterms:modified>
</cp:coreProperties>
</file>