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5" r:id="rId3"/>
    <p:sldId id="285" r:id="rId4"/>
    <p:sldId id="262" r:id="rId5"/>
    <p:sldId id="286" r:id="rId6"/>
    <p:sldId id="306" r:id="rId7"/>
    <p:sldId id="303" r:id="rId8"/>
    <p:sldId id="288" r:id="rId9"/>
    <p:sldId id="289" r:id="rId10"/>
    <p:sldId id="271" r:id="rId11"/>
    <p:sldId id="290" r:id="rId12"/>
    <p:sldId id="291" r:id="rId13"/>
    <p:sldId id="292" r:id="rId14"/>
    <p:sldId id="297" r:id="rId15"/>
    <p:sldId id="257" r:id="rId16"/>
    <p:sldId id="299" r:id="rId17"/>
    <p:sldId id="307" r:id="rId18"/>
    <p:sldId id="296" r:id="rId19"/>
  </p:sldIdLst>
  <p:sldSz cx="6858000" cy="9144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300"/>
    <a:srgbClr val="8BCE8B"/>
    <a:srgbClr val="2AEE2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2" d="100"/>
          <a:sy n="62" d="100"/>
        </p:scale>
        <p:origin x="2525" y="34"/>
      </p:cViewPr>
      <p:guideLst>
        <p:guide orient="horz" pos="2880"/>
        <p:guide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6B30B0-0F83-4A1A-9639-D2B6AB9D73B1}"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258030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6B30B0-0F83-4A1A-9639-D2B6AB9D73B1}"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59028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6B30B0-0F83-4A1A-9639-D2B6AB9D73B1}"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3496388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6B30B0-0F83-4A1A-9639-D2B6AB9D73B1}"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264634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6B30B0-0F83-4A1A-9639-D2B6AB9D73B1}"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3167347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6B30B0-0F83-4A1A-9639-D2B6AB9D73B1}"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240831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6B30B0-0F83-4A1A-9639-D2B6AB9D73B1}"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259256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6B30B0-0F83-4A1A-9639-D2B6AB9D73B1}" type="datetimeFigureOut">
              <a:rPr lang="en-GB" smtClean="0"/>
              <a:t>18/12/2024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149503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B30B0-0F83-4A1A-9639-D2B6AB9D73B1}" type="datetimeFigureOut">
              <a:rPr lang="en-GB" smtClean="0"/>
              <a:t>18/12/2024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1236596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6B30B0-0F83-4A1A-9639-D2B6AB9D73B1}"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85107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6B30B0-0F83-4A1A-9639-D2B6AB9D73B1}"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A8873D-D96A-4AE4-8182-B85D7505A148}" type="slidenum">
              <a:rPr lang="en-GB" smtClean="0"/>
              <a:t>‹#›</a:t>
            </a:fld>
            <a:endParaRPr lang="en-GB"/>
          </a:p>
        </p:txBody>
      </p:sp>
    </p:spTree>
    <p:extLst>
      <p:ext uri="{BB962C8B-B14F-4D97-AF65-F5344CB8AC3E}">
        <p14:creationId xmlns:p14="http://schemas.microsoft.com/office/powerpoint/2010/main" val="1112489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96B30B0-0F83-4A1A-9639-D2B6AB9D73B1}" type="datetimeFigureOut">
              <a:rPr lang="en-GB" smtClean="0"/>
              <a:t>18/12/2024</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7A8873D-D96A-4AE4-8182-B85D7505A148}" type="slidenum">
              <a:rPr lang="en-GB" smtClean="0"/>
              <a:t>‹#›</a:t>
            </a:fld>
            <a:endParaRPr lang="en-GB"/>
          </a:p>
        </p:txBody>
      </p:sp>
    </p:spTree>
    <p:extLst>
      <p:ext uri="{BB962C8B-B14F-4D97-AF65-F5344CB8AC3E}">
        <p14:creationId xmlns:p14="http://schemas.microsoft.com/office/powerpoint/2010/main" val="29153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j_wMq_yIrQAhUF8RQKHZm0CDIQjRwIBw&amp;url=https://www.etsy.com/listing/169122626/christmas-card-with-nativity-scene&amp;bvm=bv.137132246,d.ZGg&amp;psig=AFQjCNFmCO7cDyKCWg3i6LThlBRm9oWoog&amp;ust=147819307431347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co.uk/url?sa=i&amp;rct=j&amp;q=&amp;esrc=s&amp;source=images&amp;cd=&amp;cad=rja&amp;uact=8&amp;ved=0ahUKEwjqyLm8pMvQAhUHCcAKHeUBAzwQjRwIBw&amp;url=http://www.clipartpanda.com/categories/string-of-christmas-lights-clipart&amp;bvm=bv.139782543,d.ZGg&amp;psig=AFQjCNGXQUGrm9kiSBwU2xV6Y11HpchFNQ&amp;ust=148041677281270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04664" y="539552"/>
            <a:ext cx="6048671" cy="2554545"/>
          </a:xfrm>
          <a:prstGeom prst="rect">
            <a:avLst/>
          </a:prstGeom>
        </p:spPr>
        <p:txBody>
          <a:bodyPr wrap="square">
            <a:spAutoFit/>
          </a:bodyPr>
          <a:lstStyle/>
          <a:p>
            <a:pPr algn="ctr"/>
            <a:r>
              <a:rPr lang="en-US" sz="4000" b="1" dirty="0"/>
              <a:t>St George’s Catholic School </a:t>
            </a:r>
          </a:p>
          <a:p>
            <a:pPr algn="ctr"/>
            <a:endParaRPr lang="en-US" sz="4000" b="1" dirty="0"/>
          </a:p>
          <a:p>
            <a:pPr algn="ctr"/>
            <a:r>
              <a:rPr lang="en-US" sz="4000" b="1" dirty="0"/>
              <a:t>Christmas Service </a:t>
            </a:r>
            <a:r>
              <a:rPr lang="en-US" sz="4000" dirty="0"/>
              <a:t> </a:t>
            </a:r>
            <a:endParaRPr lang="en-GB" sz="4000" dirty="0"/>
          </a:p>
          <a:p>
            <a:pPr algn="ctr"/>
            <a:r>
              <a:rPr lang="en-US" sz="4000" b="1" dirty="0"/>
              <a:t> </a:t>
            </a:r>
            <a:endParaRPr lang="en-GB" sz="4000" dirty="0"/>
          </a:p>
        </p:txBody>
      </p:sp>
      <p:sp>
        <p:nvSpPr>
          <p:cNvPr id="3" name="Rectangle 2"/>
          <p:cNvSpPr/>
          <p:nvPr/>
        </p:nvSpPr>
        <p:spPr>
          <a:xfrm>
            <a:off x="404665" y="6660232"/>
            <a:ext cx="6048670" cy="1569660"/>
          </a:xfrm>
          <a:prstGeom prst="rect">
            <a:avLst/>
          </a:prstGeom>
        </p:spPr>
        <p:txBody>
          <a:bodyPr wrap="square">
            <a:spAutoFit/>
          </a:bodyPr>
          <a:lstStyle/>
          <a:p>
            <a:pPr algn="ctr"/>
            <a:r>
              <a:rPr lang="en-US" sz="3200" b="1" dirty="0"/>
              <a:t>Wednesday 18</a:t>
            </a:r>
            <a:r>
              <a:rPr lang="en-US" sz="3200" b="1" baseline="30000" dirty="0"/>
              <a:t>th</a:t>
            </a:r>
            <a:r>
              <a:rPr lang="en-US" sz="3200" b="1" dirty="0"/>
              <a:t> December 2024</a:t>
            </a:r>
          </a:p>
          <a:p>
            <a:pPr algn="ctr"/>
            <a:r>
              <a:rPr lang="en-US" sz="3200" b="1"/>
              <a:t>at 2pm</a:t>
            </a:r>
            <a:endParaRPr lang="en-US" sz="3200" b="1" dirty="0"/>
          </a:p>
          <a:p>
            <a:pPr algn="ctr"/>
            <a:endParaRPr lang="en-US" sz="3200" b="1" dirty="0"/>
          </a:p>
        </p:txBody>
      </p:sp>
      <p:pic>
        <p:nvPicPr>
          <p:cNvPr id="2050" name="Picture 2" descr="Image result for christmas nativity sce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6" y="2602421"/>
            <a:ext cx="54197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8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20688" y="323528"/>
            <a:ext cx="5328592" cy="1323439"/>
          </a:xfrm>
          <a:prstGeom prst="rect">
            <a:avLst/>
          </a:prstGeom>
        </p:spPr>
        <p:txBody>
          <a:bodyPr wrap="square">
            <a:spAutoFit/>
          </a:bodyPr>
          <a:lstStyle/>
          <a:p>
            <a:r>
              <a:rPr lang="en-GB" sz="1600" dirty="0"/>
              <a:t> </a:t>
            </a:r>
          </a:p>
          <a:p>
            <a:pPr algn="ctr"/>
            <a:endParaRPr lang="en-US" sz="1600" dirty="0"/>
          </a:p>
          <a:p>
            <a:r>
              <a:rPr lang="en-US" sz="1600" dirty="0"/>
              <a:t> </a:t>
            </a:r>
            <a:endParaRPr lang="en-GB" sz="1600" dirty="0"/>
          </a:p>
          <a:p>
            <a:br>
              <a:rPr lang="en-US" sz="1600" dirty="0"/>
            </a:br>
            <a:r>
              <a:rPr lang="en-US" sz="1600" dirty="0"/>
              <a:t> </a:t>
            </a:r>
            <a:endParaRPr lang="en-GB" sz="1600" dirty="0"/>
          </a:p>
        </p:txBody>
      </p:sp>
      <p:sp>
        <p:nvSpPr>
          <p:cNvPr id="2" name="TextBox 1"/>
          <p:cNvSpPr txBox="1"/>
          <p:nvPr/>
        </p:nvSpPr>
        <p:spPr>
          <a:xfrm>
            <a:off x="643203" y="539552"/>
            <a:ext cx="5616624" cy="6906506"/>
          </a:xfrm>
          <a:prstGeom prst="rect">
            <a:avLst/>
          </a:prstGeom>
          <a:noFill/>
        </p:spPr>
        <p:txBody>
          <a:bodyPr wrap="square" rtlCol="0">
            <a:spAutoFit/>
          </a:bodyPr>
          <a:lstStyle/>
          <a:p>
            <a:pPr algn="ctr">
              <a:lnSpc>
                <a:spcPct val="115000"/>
              </a:lnSpc>
            </a:pPr>
            <a:r>
              <a:rPr lang="en-GB" sz="1600" b="1"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There</a:t>
            </a:r>
            <a:r>
              <a:rPr lang="en-GB" sz="1600" b="1"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GB" sz="1600" b="1"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a:t>
            </a:r>
            <a:r>
              <a:rPr lang="en-GB" sz="1600" b="1" u="sng"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  S</a:t>
            </a:r>
            <a:r>
              <a:rPr lang="en-GB" sz="1600" b="1"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tar in the East</a:t>
            </a:r>
          </a:p>
          <a:p>
            <a:pPr algn="ctr">
              <a:lnSpc>
                <a:spcPct val="115000"/>
              </a:lnSpc>
            </a:pPr>
            <a:endParaRPr lang="en-GB" sz="1600" b="1" u="sng"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There</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a star in the east on Christmas morn,</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rise up, shepherd, and follow.</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It will lead to the place </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where the </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Saviour</a:t>
            </a:r>
            <a:r>
              <a:rPr lang="en-US" sz="140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born,</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r>
              <a:rPr lang="en-US" sz="1400" b="1"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Refrain:</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Leave your sheep and leave your lambs,</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 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Leave your ewes and leave your rams,</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 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Follow, follow,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Follow the star of Bethlehem,</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rise up, shepherd, and follow.</a:t>
            </a:r>
          </a:p>
          <a:p>
            <a:pPr marL="457200"/>
            <a:endParaRPr lang="en-GB" sz="1400"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If you take good heed of the angel</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 words,</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rise up, shepherd, and follow,</a:t>
            </a:r>
            <a:endParaRPr lang="en-GB" sz="1400" dirty="0">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ll leave your flocks, </a:t>
            </a:r>
            <a:endParaRPr lang="en-GB" sz="1400"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you</a:t>
            </a: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ll forget your herds,</a:t>
            </a:r>
            <a:endParaRPr lang="en-GB" sz="1400" dirty="0">
              <a:effectLst/>
              <a:latin typeface="Times New Roman" panose="02020603050405020304" pitchFamily="18" charset="0"/>
              <a:ea typeface="Times New Roman" panose="02020603050405020304" pitchFamily="18" charset="0"/>
            </a:endParaRPr>
          </a:p>
          <a:p>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rise up, shepherd, and follow. </a:t>
            </a:r>
          </a:p>
          <a:p>
            <a:endParaRPr lang="en-GB" sz="1400" dirty="0">
              <a:effectLst/>
              <a:latin typeface="Times New Roman" panose="02020603050405020304" pitchFamily="18" charset="0"/>
              <a:ea typeface="Times New Roman" panose="02020603050405020304" pitchFamily="18" charset="0"/>
            </a:endParaRPr>
          </a:p>
          <a:p>
            <a:r>
              <a:rPr lang="en-US" sz="1400" b="1"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Refrain:</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Leave your sheep and leave your lambs,</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 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Leave your ewes and leave your rams,</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O 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Follow, follow,</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rise up, shepherd, and follow.</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Follow the star of Bethlehem,</a:t>
            </a:r>
            <a:r>
              <a:rPr lang="en-US"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457200"/>
            <a:r>
              <a:rPr lang="en-US" sz="14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rise up, shepherd, and follow.</a:t>
            </a:r>
            <a:endParaRPr lang="en-GB"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3479D2B2-214F-E41A-C100-E54A183C6DD8}"/>
              </a:ext>
            </a:extLst>
          </p:cNvPr>
          <p:cNvPicPr>
            <a:picLocks noChangeAspect="1"/>
          </p:cNvPicPr>
          <p:nvPr/>
        </p:nvPicPr>
        <p:blipFill>
          <a:blip r:embed="rId2"/>
          <a:stretch>
            <a:fillRect/>
          </a:stretch>
        </p:blipFill>
        <p:spPr>
          <a:xfrm>
            <a:off x="4155288" y="3851228"/>
            <a:ext cx="1814600" cy="1440159"/>
          </a:xfrm>
          <a:prstGeom prst="rect">
            <a:avLst/>
          </a:prstGeom>
        </p:spPr>
      </p:pic>
    </p:spTree>
    <p:extLst>
      <p:ext uri="{BB962C8B-B14F-4D97-AF65-F5344CB8AC3E}">
        <p14:creationId xmlns:p14="http://schemas.microsoft.com/office/powerpoint/2010/main" val="229811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9202519"/>
          </a:xfrm>
          <a:prstGeom prst="rect">
            <a:avLst/>
          </a:prstGeom>
        </p:spPr>
        <p:txBody>
          <a:bodyPr wrap="square">
            <a:spAutoFit/>
          </a:bodyPr>
          <a:lstStyle/>
          <a:p>
            <a:r>
              <a:rPr lang="en-GB" sz="1200" dirty="0"/>
              <a:t>	</a:t>
            </a:r>
          </a:p>
          <a:p>
            <a:r>
              <a:rPr lang="en-GB" sz="1600" b="1" u="sng" dirty="0"/>
              <a:t>Class 5: </a:t>
            </a:r>
            <a:r>
              <a:rPr lang="en-GB" sz="1200" dirty="0"/>
              <a:t>		</a:t>
            </a:r>
            <a:r>
              <a:rPr lang="en-GB" sz="1600" b="1" u="sng" dirty="0"/>
              <a:t>The Wise Men</a:t>
            </a:r>
          </a:p>
          <a:p>
            <a:r>
              <a:rPr lang="en-GB" sz="1200" dirty="0"/>
              <a:t> </a:t>
            </a:r>
          </a:p>
          <a:p>
            <a:r>
              <a:rPr lang="en-GB" sz="1200" dirty="0"/>
              <a:t>For as long as people have walked on the earth, they have looked up and seen the stars. The stars were there long before the people: same stars, same constellations, same points of light.</a:t>
            </a:r>
          </a:p>
          <a:p>
            <a:r>
              <a:rPr lang="en-GB" sz="1200" dirty="0"/>
              <a:t>But just suppose one night you looked up and saw a new star…</a:t>
            </a:r>
          </a:p>
          <a:p>
            <a:r>
              <a:rPr lang="en-GB" sz="1200" dirty="0"/>
              <a:t> </a:t>
            </a:r>
          </a:p>
          <a:p>
            <a:r>
              <a:rPr lang="en-GB" sz="1200" dirty="0"/>
              <a:t>Far away in the East, three astronomers blinked in amazement and stared at one another. ‘A new star? What does it mean?’ said Casper.</a:t>
            </a:r>
          </a:p>
          <a:p>
            <a:r>
              <a:rPr lang="en-GB" sz="1200" dirty="0"/>
              <a:t>‘An omen!’ said Melchior, eyes full of starlight.</a:t>
            </a:r>
          </a:p>
          <a:p>
            <a:r>
              <a:rPr lang="en-GB" sz="1200" dirty="0"/>
              <a:t>‘Saddle the camels!’ said </a:t>
            </a:r>
            <a:r>
              <a:rPr lang="en-GB" sz="1200" dirty="0" err="1"/>
              <a:t>Balthazaar</a:t>
            </a:r>
            <a:r>
              <a:rPr lang="en-GB" sz="1200" dirty="0"/>
              <a:t>. ‘We </a:t>
            </a:r>
            <a:r>
              <a:rPr lang="en-GB" sz="1200"/>
              <a:t>must see  </a:t>
            </a:r>
            <a:r>
              <a:rPr lang="en-GB" sz="1200" dirty="0"/>
              <a:t>for ourselves. A child has been born who is going to change the history of the world!’ </a:t>
            </a:r>
          </a:p>
          <a:p>
            <a:r>
              <a:rPr lang="en-GB" sz="1200" dirty="0"/>
              <a:t> </a:t>
            </a:r>
          </a:p>
          <a:p>
            <a:r>
              <a:rPr lang="en-GB" sz="1200" dirty="0"/>
              <a:t>The three astronomers travelled west, riding on camels and led by the star. They were clutching gifts for the </a:t>
            </a:r>
            <a:r>
              <a:rPr lang="en-GB" sz="1200" dirty="0" err="1"/>
              <a:t>newborn</a:t>
            </a:r>
            <a:r>
              <a:rPr lang="en-GB" sz="1200" dirty="0"/>
              <a:t> king, for surely the new star signalled the coming of an emperor or a king. </a:t>
            </a:r>
          </a:p>
          <a:p>
            <a:r>
              <a:rPr lang="en-GB" sz="1200" dirty="0"/>
              <a:t>When they reached Jerusalem, they visited the palace of King Herod who was a cruel and jealous ruler.</a:t>
            </a:r>
          </a:p>
          <a:p>
            <a:r>
              <a:rPr lang="en-GB" sz="1200" dirty="0"/>
              <a:t>‘Where is the new king whose birth we have seen written in the stars? We’ve journeyed a long way to pay our respects to him!’ Melchior explained. </a:t>
            </a:r>
          </a:p>
          <a:p>
            <a:r>
              <a:rPr lang="en-GB" sz="1200" dirty="0"/>
              <a:t>Herod felt threatened by the news that the Three Wise Men had come to worship a </a:t>
            </a:r>
            <a:r>
              <a:rPr lang="en-GB" sz="1200" dirty="0" err="1"/>
              <a:t>newborn</a:t>
            </a:r>
            <a:r>
              <a:rPr lang="en-GB" sz="1200" dirty="0"/>
              <a:t> king. He could barely hide his anger but forced a smile. He encouraged the wise men to return when they had found the baby so he could pay his respects.</a:t>
            </a:r>
          </a:p>
          <a:p>
            <a:r>
              <a:rPr lang="en-GB" sz="1200" dirty="0"/>
              <a:t>After the wise men left, Herod flew into a rage and ordered his soldiers to kill all baby boys in Bethlehem under two years old. </a:t>
            </a:r>
          </a:p>
          <a:p>
            <a:r>
              <a:rPr lang="en-GB" sz="1200" dirty="0"/>
              <a:t> </a:t>
            </a:r>
          </a:p>
          <a:p>
            <a:r>
              <a:rPr lang="en-GB" sz="1200" dirty="0"/>
              <a:t>Meanwhile, the wise men continued to follow the star, all the way to Bethlehem. It must have made a strange sight as the three magnificently dressed strangers rode their camels through the dusty, narrow streets.</a:t>
            </a:r>
          </a:p>
          <a:p>
            <a:r>
              <a:rPr lang="en-GB" sz="1200" dirty="0"/>
              <a:t>Imagine their surprise when they arrived at the stable and saw a child wrapped simply in swaddling and laid in a manger, surrounded by animals. </a:t>
            </a:r>
          </a:p>
          <a:p>
            <a:r>
              <a:rPr lang="en-GB" sz="1200" dirty="0"/>
              <a:t> </a:t>
            </a:r>
          </a:p>
          <a:p>
            <a:r>
              <a:rPr lang="en-GB" sz="1200" dirty="0"/>
              <a:t>They kneeled as they presented their gifts to the </a:t>
            </a:r>
            <a:r>
              <a:rPr lang="en-GB" sz="1200" dirty="0" err="1"/>
              <a:t>newborn</a:t>
            </a:r>
            <a:r>
              <a:rPr lang="en-GB" sz="1200" dirty="0"/>
              <a:t>: a bag of gold to represent the birth of a king; a box of frankincense to symbolise his role as a priest who would teach about God; and a jar of myrrh to symbolise his death. Three gifts, one for every part of his life. His birth. His life. His death. </a:t>
            </a:r>
          </a:p>
          <a:p>
            <a:r>
              <a:rPr lang="en-GB" sz="1200" dirty="0"/>
              <a:t> </a:t>
            </a:r>
          </a:p>
          <a:p>
            <a:r>
              <a:rPr lang="en-GB" sz="1200" dirty="0"/>
              <a:t>The journey ahead would be dangerous, but cradled in Mary’s arms was the saviour of the world, and she could feel God’s presence with them.</a:t>
            </a:r>
          </a:p>
          <a:p>
            <a:pPr fontAlgn="base"/>
            <a:endParaRPr lang="en-GB" sz="1200" b="1" dirty="0"/>
          </a:p>
          <a:p>
            <a:pPr fontAlgn="base"/>
            <a:br>
              <a:rPr lang="en-GB" sz="1200" dirty="0"/>
            </a:br>
            <a:br>
              <a:rPr lang="en-GB" sz="1200" dirty="0"/>
            </a:br>
            <a:r>
              <a:rPr lang="en-GB" sz="1200" dirty="0"/>
              <a:t> </a:t>
            </a:r>
            <a:br>
              <a:rPr lang="en-GB" sz="1200" dirty="0"/>
            </a:br>
            <a:br>
              <a:rPr lang="en-GB" sz="1200" dirty="0"/>
            </a:br>
            <a:br>
              <a:rPr lang="en-GB" sz="1200" dirty="0"/>
            </a:br>
            <a:br>
              <a:rPr lang="en-GB" sz="1200" dirty="0"/>
            </a:br>
            <a:endParaRPr lang="en-GB" sz="1200" dirty="0"/>
          </a:p>
        </p:txBody>
      </p:sp>
    </p:spTree>
    <p:extLst>
      <p:ext uri="{BB962C8B-B14F-4D97-AF65-F5344CB8AC3E}">
        <p14:creationId xmlns:p14="http://schemas.microsoft.com/office/powerpoint/2010/main" val="335955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461665"/>
          </a:xfrm>
          <a:prstGeom prst="rect">
            <a:avLst/>
          </a:prstGeom>
        </p:spPr>
        <p:txBody>
          <a:bodyPr wrap="square">
            <a:spAutoFit/>
          </a:bodyPr>
          <a:lstStyle/>
          <a:p>
            <a:r>
              <a:rPr lang="en-GB" sz="1200" dirty="0"/>
              <a:t>	</a:t>
            </a:r>
          </a:p>
          <a:p>
            <a:r>
              <a:rPr lang="en-GB" sz="1200" dirty="0"/>
              <a:t> </a:t>
            </a:r>
          </a:p>
        </p:txBody>
      </p:sp>
      <p:sp>
        <p:nvSpPr>
          <p:cNvPr id="7" name="TextBox 6"/>
          <p:cNvSpPr txBox="1"/>
          <p:nvPr/>
        </p:nvSpPr>
        <p:spPr>
          <a:xfrm>
            <a:off x="872412" y="699068"/>
            <a:ext cx="5113176" cy="4955203"/>
          </a:xfrm>
          <a:prstGeom prst="rect">
            <a:avLst/>
          </a:prstGeom>
          <a:noFill/>
        </p:spPr>
        <p:txBody>
          <a:bodyPr wrap="square" rtlCol="0">
            <a:spAutoFit/>
          </a:bodyPr>
          <a:lstStyle/>
          <a:p>
            <a:pPr algn="ctr"/>
            <a:endParaRPr lang="en-GB" sz="4800" b="1" dirty="0">
              <a:solidFill>
                <a:srgbClr val="FF0000"/>
              </a:solidFill>
              <a:latin typeface="Gabriola" panose="04040605051002020D02" pitchFamily="82" charset="0"/>
            </a:endParaRPr>
          </a:p>
          <a:p>
            <a:pPr algn="ctr"/>
            <a:endParaRPr lang="en-GB" sz="4800" b="1" dirty="0">
              <a:solidFill>
                <a:srgbClr val="FF0000"/>
              </a:solidFill>
              <a:latin typeface="Gabriola" panose="04040605051002020D02" pitchFamily="82" charset="0"/>
            </a:endParaRPr>
          </a:p>
          <a:p>
            <a:pPr algn="ctr"/>
            <a:r>
              <a:rPr lang="en-GB" sz="4800" b="1" dirty="0">
                <a:solidFill>
                  <a:srgbClr val="FF0000"/>
                </a:solidFill>
                <a:latin typeface="Gabriola" panose="04040605051002020D02" pitchFamily="82" charset="0"/>
              </a:rPr>
              <a:t>Year 5 – Wise Men on Their Camels</a:t>
            </a:r>
          </a:p>
          <a:p>
            <a:pPr algn="ctr"/>
            <a:endParaRPr lang="en-GB" sz="4800" b="1" dirty="0">
              <a:solidFill>
                <a:srgbClr val="FF0000"/>
              </a:solidFill>
              <a:latin typeface="Gabriola" panose="04040605051002020D02" pitchFamily="82" charset="0"/>
            </a:endParaRPr>
          </a:p>
          <a:p>
            <a:pPr algn="ctr"/>
            <a:endParaRPr lang="en-GB" sz="4800" b="1" dirty="0">
              <a:solidFill>
                <a:srgbClr val="FF0000"/>
              </a:solidFill>
              <a:latin typeface="Gabriola" panose="04040605051002020D02" pitchFamily="82" charset="0"/>
            </a:endParaRPr>
          </a:p>
          <a:p>
            <a:pPr algn="ctr"/>
            <a:endParaRPr lang="en-GB" sz="2800" b="1" u="sng" dirty="0">
              <a:solidFill>
                <a:srgbClr val="FF0000"/>
              </a:solidFill>
              <a:latin typeface="Gabriola" panose="04040605051002020D02" pitchFamily="8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4860032"/>
            <a:ext cx="42862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0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222222"/>
                </a:solidFill>
              </a:rPr>
              <a:t>Away in a manger, no crib for a bed,</a:t>
            </a:r>
            <a:br>
              <a:rPr lang="en-US" dirty="0">
                <a:solidFill>
                  <a:prstClr val="white"/>
                </a:solidFill>
              </a:rPr>
            </a:br>
            <a:r>
              <a:rPr lang="en-US" dirty="0">
                <a:solidFill>
                  <a:srgbClr val="222222"/>
                </a:solidFill>
              </a:rPr>
              <a:t>The little Lord Jesus laid down his sweet head.</a:t>
            </a:r>
            <a:br>
              <a:rPr lang="en-US" dirty="0">
                <a:solidFill>
                  <a:prstClr val="white"/>
                </a:solidFill>
              </a:rPr>
            </a:br>
            <a:r>
              <a:rPr lang="en-US" dirty="0">
                <a:solidFill>
                  <a:srgbClr val="222222"/>
                </a:solidFill>
              </a:rPr>
              <a:t>The stars in the bright sky looked down where He lay,</a:t>
            </a:r>
            <a:br>
              <a:rPr lang="en-US" dirty="0">
                <a:solidFill>
                  <a:prstClr val="white"/>
                </a:solidFill>
              </a:rPr>
            </a:br>
            <a:r>
              <a:rPr lang="en-US" dirty="0">
                <a:solidFill>
                  <a:srgbClr val="222222"/>
                </a:solidFill>
              </a:rPr>
              <a:t>The little Lord Jesus asleep on the hay.</a:t>
            </a:r>
            <a:br>
              <a:rPr lang="en-US" dirty="0">
                <a:solidFill>
                  <a:prstClr val="white"/>
                </a:solidFill>
              </a:rPr>
            </a:br>
            <a:br>
              <a:rPr lang="en-US" dirty="0">
                <a:solidFill>
                  <a:prstClr val="white"/>
                </a:solidFill>
              </a:rPr>
            </a:br>
            <a:r>
              <a:rPr lang="en-US" dirty="0">
                <a:solidFill>
                  <a:srgbClr val="222222"/>
                </a:solidFill>
              </a:rPr>
              <a:t>The cattle are lowing, the baby awakes,</a:t>
            </a:r>
            <a:br>
              <a:rPr lang="en-US" dirty="0">
                <a:solidFill>
                  <a:prstClr val="white"/>
                </a:solidFill>
              </a:rPr>
            </a:br>
            <a:r>
              <a:rPr lang="en-US" dirty="0">
                <a:solidFill>
                  <a:srgbClr val="222222"/>
                </a:solidFill>
              </a:rPr>
              <a:t>But little Lord Jesus, no crying he makes.</a:t>
            </a:r>
            <a:br>
              <a:rPr lang="en-US" dirty="0">
                <a:solidFill>
                  <a:prstClr val="white"/>
                </a:solidFill>
              </a:rPr>
            </a:br>
            <a:r>
              <a:rPr lang="en-US" dirty="0">
                <a:solidFill>
                  <a:srgbClr val="222222"/>
                </a:solidFill>
              </a:rPr>
              <a:t>I love thee, Lord Jesus! Look down from the sky,</a:t>
            </a:r>
            <a:br>
              <a:rPr lang="en-US" dirty="0">
                <a:solidFill>
                  <a:prstClr val="white"/>
                </a:solidFill>
              </a:rPr>
            </a:br>
            <a:r>
              <a:rPr lang="en-US" dirty="0">
                <a:solidFill>
                  <a:srgbClr val="222222"/>
                </a:solidFill>
              </a:rPr>
              <a:t>And stay by my side until morning is nigh.</a:t>
            </a:r>
            <a:br>
              <a:rPr lang="en-US" dirty="0">
                <a:solidFill>
                  <a:prstClr val="white"/>
                </a:solidFill>
              </a:rPr>
            </a:br>
            <a:br>
              <a:rPr lang="en-US" dirty="0">
                <a:solidFill>
                  <a:prstClr val="white"/>
                </a:solidFill>
              </a:rPr>
            </a:br>
            <a:r>
              <a:rPr lang="en-US" dirty="0">
                <a:solidFill>
                  <a:srgbClr val="222222"/>
                </a:solidFill>
              </a:rPr>
              <a:t>Be near me, Lord Jesus; I ask thee to stay</a:t>
            </a:r>
            <a:br>
              <a:rPr lang="en-US" dirty="0">
                <a:solidFill>
                  <a:prstClr val="white"/>
                </a:solidFill>
              </a:rPr>
            </a:br>
            <a:r>
              <a:rPr lang="en-US" dirty="0">
                <a:solidFill>
                  <a:srgbClr val="222222"/>
                </a:solidFill>
              </a:rPr>
              <a:t>Close by me forever and love me I pray.</a:t>
            </a:r>
            <a:br>
              <a:rPr lang="en-US" dirty="0">
                <a:solidFill>
                  <a:prstClr val="white"/>
                </a:solidFill>
              </a:rPr>
            </a:br>
            <a:r>
              <a:rPr lang="en-US" dirty="0">
                <a:solidFill>
                  <a:srgbClr val="222222"/>
                </a:solidFill>
              </a:rPr>
              <a:t>Bless all the dear children in thy tender care,</a:t>
            </a:r>
            <a:br>
              <a:rPr lang="en-US" dirty="0">
                <a:solidFill>
                  <a:prstClr val="white"/>
                </a:solidFill>
              </a:rPr>
            </a:br>
            <a:r>
              <a:rPr lang="en-US" dirty="0">
                <a:solidFill>
                  <a:srgbClr val="222222"/>
                </a:solidFill>
              </a:rPr>
              <a:t>And take us to heaven to live with thee there.</a:t>
            </a:r>
            <a:endParaRPr lang="en-GB" dirty="0">
              <a:solidFill>
                <a:prstClr val="white"/>
              </a:solidFill>
            </a:endParaRPr>
          </a:p>
        </p:txBody>
      </p:sp>
      <p:sp>
        <p:nvSpPr>
          <p:cNvPr id="6" name="Rectangle 5"/>
          <p:cNvSpPr/>
          <p:nvPr/>
        </p:nvSpPr>
        <p:spPr>
          <a:xfrm>
            <a:off x="476672" y="511967"/>
            <a:ext cx="5904656" cy="923330"/>
          </a:xfrm>
          <a:prstGeom prst="rect">
            <a:avLst/>
          </a:prstGeom>
        </p:spPr>
        <p:txBody>
          <a:bodyPr wrap="square">
            <a:spAutoFit/>
          </a:bodyPr>
          <a:lstStyle/>
          <a:p>
            <a:r>
              <a:rPr lang="en-GB" sz="2400" b="1" u="sng" dirty="0"/>
              <a:t>School Choir: Away in a Manger</a:t>
            </a:r>
          </a:p>
          <a:p>
            <a:endParaRPr lang="en-GB" sz="1200" dirty="0"/>
          </a:p>
          <a:p>
            <a:endParaRPr lang="en-GB" b="1" dirty="0"/>
          </a:p>
        </p:txBody>
      </p:sp>
      <p:sp>
        <p:nvSpPr>
          <p:cNvPr id="7" name="Rectangle 6"/>
          <p:cNvSpPr/>
          <p:nvPr/>
        </p:nvSpPr>
        <p:spPr>
          <a:xfrm>
            <a:off x="460850" y="3203848"/>
            <a:ext cx="5904656" cy="461665"/>
          </a:xfrm>
          <a:prstGeom prst="rect">
            <a:avLst/>
          </a:prstGeom>
        </p:spPr>
        <p:txBody>
          <a:bodyPr wrap="square">
            <a:spAutoFit/>
          </a:bodyPr>
          <a:lstStyle/>
          <a:p>
            <a:br>
              <a:rPr lang="en-GB" sz="1200" dirty="0"/>
            </a:br>
            <a:endParaRPr lang="en-GB" sz="1200"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642871" y="1056274"/>
            <a:ext cx="1540613" cy="1440160"/>
          </a:xfrm>
          <a:prstGeom prst="rect">
            <a:avLst/>
          </a:prstGeom>
        </p:spPr>
      </p:pic>
    </p:spTree>
    <p:extLst>
      <p:ext uri="{BB962C8B-B14F-4D97-AF65-F5344CB8AC3E}">
        <p14:creationId xmlns:p14="http://schemas.microsoft.com/office/powerpoint/2010/main" val="416270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3" y="431540"/>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rPr>
              <a:t>Year 3 – Recorders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rPr>
              <a:t>Jingle Bells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dirty="0">
              <a:solidFill>
                <a:srgbClr val="FF0000"/>
              </a:solidFill>
              <a:latin typeface="Gabriola" panose="04040605051002020D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rPr>
              <a:t>Year 6 French Carol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tx1"/>
                </a:solidFill>
              </a:rPr>
              <a:t>Le </a:t>
            </a:r>
            <a:r>
              <a:rPr lang="en-GB" sz="3200" b="1" dirty="0" err="1">
                <a:solidFill>
                  <a:schemeClr val="tx1"/>
                </a:solidFill>
              </a:rPr>
              <a:t>Sommeil</a:t>
            </a:r>
            <a:r>
              <a:rPr lang="en-GB" sz="3200" b="1" dirty="0">
                <a:solidFill>
                  <a:schemeClr val="tx1"/>
                </a:solidFill>
              </a:rPr>
              <a:t> de </a:t>
            </a:r>
            <a:r>
              <a:rPr lang="en-GB" sz="3200" b="1" dirty="0" err="1">
                <a:solidFill>
                  <a:schemeClr val="tx1"/>
                </a:solidFill>
              </a:rPr>
              <a:t>L’enfant</a:t>
            </a:r>
            <a:r>
              <a:rPr lang="en-GB" sz="3200" b="1" dirty="0">
                <a:solidFill>
                  <a:schemeClr val="tx1"/>
                </a:solidFill>
              </a:rPr>
              <a:t> </a:t>
            </a:r>
            <a:r>
              <a:rPr lang="en-GB" sz="3200" b="1" dirty="0" err="1">
                <a:solidFill>
                  <a:schemeClr val="tx1"/>
                </a:solidFill>
              </a:rPr>
              <a:t>Jésus</a:t>
            </a:r>
            <a:endParaRPr kumimoji="0" lang="en-GB" sz="3200" b="1" i="0" u="none" strike="noStrike" kern="1200" cap="none" spc="0" normalizeH="0" baseline="0" noProof="0" dirty="0">
              <a:ln>
                <a:noFill/>
              </a:ln>
              <a:solidFill>
                <a:schemeClr val="tx1"/>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dirty="0">
              <a:solidFill>
                <a:srgbClr val="FF0000"/>
              </a:solidFill>
              <a:latin typeface="Gabriola" panose="04040605051002020D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dirty="0">
              <a:solidFill>
                <a:srgbClr val="FF0000"/>
              </a:solidFill>
              <a:latin typeface="Gabriola" panose="04040605051002020D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p:txBody>
      </p:sp>
      <p:pic>
        <p:nvPicPr>
          <p:cNvPr id="3" name="Picture 2">
            <a:extLst>
              <a:ext uri="{FF2B5EF4-FFF2-40B4-BE49-F238E27FC236}">
                <a16:creationId xmlns:a16="http://schemas.microsoft.com/office/drawing/2014/main" id="{48C143CE-4689-DFB3-9238-9FDBF3D61C3C}"/>
              </a:ext>
            </a:extLst>
          </p:cNvPr>
          <p:cNvPicPr>
            <a:picLocks noChangeAspect="1"/>
          </p:cNvPicPr>
          <p:nvPr/>
        </p:nvPicPr>
        <p:blipFill>
          <a:blip r:embed="rId2">
            <a:duotone>
              <a:schemeClr val="accent2">
                <a:shade val="45000"/>
                <a:satMod val="135000"/>
              </a:schemeClr>
              <a:prstClr val="white"/>
            </a:duotone>
          </a:blip>
          <a:stretch>
            <a:fillRect/>
          </a:stretch>
        </p:blipFill>
        <p:spPr>
          <a:xfrm>
            <a:off x="2064984" y="4932040"/>
            <a:ext cx="2728031" cy="3574661"/>
          </a:xfrm>
          <a:prstGeom prst="rect">
            <a:avLst/>
          </a:prstGeom>
        </p:spPr>
      </p:pic>
    </p:spTree>
    <p:extLst>
      <p:ext uri="{BB962C8B-B14F-4D97-AF65-F5344CB8AC3E}">
        <p14:creationId xmlns:p14="http://schemas.microsoft.com/office/powerpoint/2010/main" val="266890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23528"/>
            <a:ext cx="6048672" cy="835292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Aft>
                <a:spcPts val="800"/>
              </a:spcAft>
            </a:pPr>
            <a:r>
              <a:rPr lang="en-US" sz="1200" b="0" i="0" u="none" strike="noStrike" dirty="0">
                <a:solidFill>
                  <a:srgbClr val="000000"/>
                </a:solidFill>
                <a:effectLst/>
                <a:latin typeface="Arial" panose="020B0604020202020204" pitchFamily="34" charset="0"/>
              </a:rPr>
              <a:t>Girls and boys, leave your toys, make no noise,</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   kneel at his crib and worship him.</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   For this shrine, Child divine, is the sign</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   our </a:t>
            </a:r>
            <a:r>
              <a:rPr lang="en-US" sz="1200" b="0" i="0" u="none" strike="noStrike" dirty="0" err="1">
                <a:solidFill>
                  <a:srgbClr val="000000"/>
                </a:solidFill>
                <a:effectLst/>
                <a:latin typeface="Arial" panose="020B0604020202020204" pitchFamily="34" charset="0"/>
              </a:rPr>
              <a:t>Saviour’s</a:t>
            </a:r>
            <a:r>
              <a:rPr lang="en-US" sz="1200" b="0" i="0" u="none" strike="noStrike" dirty="0">
                <a:solidFill>
                  <a:srgbClr val="000000"/>
                </a:solidFill>
                <a:effectLst/>
                <a:latin typeface="Arial" panose="020B0604020202020204" pitchFamily="34" charset="0"/>
              </a:rPr>
              <a:t> here.</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church bells ring,</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angels sing,</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from everything – all must draw near!</a:t>
            </a:r>
            <a:r>
              <a:rPr lang="en-US" sz="1200" b="0" i="0" u="none" strike="noStrike" dirty="0">
                <a:solidFill>
                  <a:srgbClr val="000000"/>
                </a:solidFill>
                <a:effectLst/>
                <a:latin typeface="Arial" panose="020B0604020202020204" pitchFamily="34" charset="0"/>
              </a:rPr>
              <a:t> </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On that day, far away, Jesus lay –</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Angels were watching round his head</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Holy child, mother mild, undefiled,</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we sing your praise.</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church bells ring,</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angels sing,</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from everything – our hearts we raise.</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Shepherds came at the fame of your name,</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angels their guide to Bethlehem;</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in that place, saw your face filled with grace,</a:t>
            </a:r>
            <a:endParaRPr lang="en-US" sz="1200" b="0" dirty="0">
              <a:effectLst/>
            </a:endParaRPr>
          </a:p>
          <a:p>
            <a:pPr rtl="0">
              <a:spcAft>
                <a:spcPts val="800"/>
              </a:spcAft>
            </a:pPr>
            <a:r>
              <a:rPr lang="en-US" sz="1200" b="0" i="0" u="none" strike="noStrike" dirty="0">
                <a:solidFill>
                  <a:srgbClr val="000000"/>
                </a:solidFill>
                <a:effectLst/>
                <a:latin typeface="Arial" panose="020B0604020202020204" pitchFamily="34" charset="0"/>
              </a:rPr>
              <a:t>stood at your door.</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church bells ring,</a:t>
            </a:r>
            <a:endParaRPr lang="en-US" sz="1200" b="0" dirty="0">
              <a:effectLst/>
            </a:endParaRPr>
          </a:p>
          <a:p>
            <a:pPr marL="88900" rtl="0">
              <a:spcAft>
                <a:spcPts val="800"/>
              </a:spcAft>
            </a:pPr>
            <a:r>
              <a:rPr lang="en-US" sz="1200" b="0" i="1" u="none" strike="noStrike" dirty="0">
                <a:solidFill>
                  <a:srgbClr val="000000"/>
                </a:solidFill>
                <a:effectLst/>
                <a:latin typeface="Arial" panose="020B0604020202020204" pitchFamily="34" charset="0"/>
              </a:rPr>
              <a:t>  ‘Alleluia!’ the angels sing,</a:t>
            </a:r>
            <a:endParaRPr lang="en-US" sz="1200" b="0" dirty="0">
              <a:effectLst/>
            </a:endParaRPr>
          </a:p>
          <a:p>
            <a:pPr rtl="0"/>
            <a:r>
              <a:rPr lang="en-US" sz="1200" b="0" i="1" u="none" strike="noStrike" dirty="0">
                <a:solidFill>
                  <a:srgbClr val="000000"/>
                </a:solidFill>
                <a:effectLst/>
                <a:latin typeface="Arial" panose="020B0604020202020204" pitchFamily="34" charset="0"/>
              </a:rPr>
              <a:t>   alleluia from everything – love evermore.</a:t>
            </a:r>
            <a:endParaRPr lang="en-US" sz="1200" b="0" dirty="0">
              <a:effectLst/>
            </a:endParaRPr>
          </a:p>
          <a:p>
            <a:br>
              <a:rPr lang="en-US" sz="1200" dirty="0"/>
            </a:br>
            <a:endParaRPr lang="en-GB" sz="1200" dirty="0">
              <a:solidFill>
                <a:schemeClr val="tx1"/>
              </a:solidFill>
              <a:ea typeface="Calibri"/>
              <a:cs typeface="Times New Roman"/>
            </a:endParaRPr>
          </a:p>
        </p:txBody>
      </p:sp>
      <p:sp>
        <p:nvSpPr>
          <p:cNvPr id="7" name="Rectangle 6"/>
          <p:cNvSpPr/>
          <p:nvPr/>
        </p:nvSpPr>
        <p:spPr>
          <a:xfrm>
            <a:off x="3789040" y="1638831"/>
            <a:ext cx="2664296" cy="1323439"/>
          </a:xfrm>
          <a:prstGeom prst="rect">
            <a:avLst/>
          </a:prstGeom>
        </p:spPr>
        <p:txBody>
          <a:bodyPr wrap="square">
            <a:spAutoFit/>
          </a:bodyPr>
          <a:lstStyle/>
          <a:p>
            <a:pPr algn="ctr"/>
            <a:endParaRPr lang="en-US" sz="1600" dirty="0"/>
          </a:p>
          <a:p>
            <a:endParaRPr lang="en-GB" sz="1600" b="1" cap="small" dirty="0"/>
          </a:p>
          <a:p>
            <a:r>
              <a:rPr lang="en-US" sz="1600" dirty="0"/>
              <a:t> </a:t>
            </a:r>
            <a:endParaRPr lang="en-GB" sz="1600" dirty="0"/>
          </a:p>
          <a:p>
            <a:br>
              <a:rPr lang="en-US" sz="1600" dirty="0"/>
            </a:br>
            <a:r>
              <a:rPr lang="en-US" sz="1600" dirty="0"/>
              <a:t> </a:t>
            </a:r>
            <a:endParaRPr lang="en-GB" sz="1600" dirty="0"/>
          </a:p>
        </p:txBody>
      </p:sp>
      <p:sp>
        <p:nvSpPr>
          <p:cNvPr id="2" name="TextBox 1">
            <a:extLst>
              <a:ext uri="{FF2B5EF4-FFF2-40B4-BE49-F238E27FC236}">
                <a16:creationId xmlns:a16="http://schemas.microsoft.com/office/drawing/2014/main" id="{4F260762-E904-FA47-6B94-A4E8334C636A}"/>
              </a:ext>
            </a:extLst>
          </p:cNvPr>
          <p:cNvSpPr txBox="1"/>
          <p:nvPr/>
        </p:nvSpPr>
        <p:spPr>
          <a:xfrm>
            <a:off x="764704" y="539552"/>
            <a:ext cx="5040560" cy="369332"/>
          </a:xfrm>
          <a:prstGeom prst="rect">
            <a:avLst/>
          </a:prstGeom>
          <a:noFill/>
        </p:spPr>
        <p:txBody>
          <a:bodyPr wrap="square" rtlCol="0">
            <a:spAutoFit/>
          </a:bodyPr>
          <a:lstStyle/>
          <a:p>
            <a:pPr algn="ctr"/>
            <a:r>
              <a:rPr lang="en-GB" b="1" u="sng" dirty="0"/>
              <a:t>The Zither Carol</a:t>
            </a:r>
          </a:p>
        </p:txBody>
      </p:sp>
      <p:pic>
        <p:nvPicPr>
          <p:cNvPr id="9" name="Picture 2" descr="Image result for nativity scenes">
            <a:extLst>
              <a:ext uri="{FF2B5EF4-FFF2-40B4-BE49-F238E27FC236}">
                <a16:creationId xmlns:a16="http://schemas.microsoft.com/office/drawing/2014/main" id="{ECBC2770-0C26-A402-2DA9-E93DB58760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1824" y="4277572"/>
            <a:ext cx="2419843" cy="200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66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4684" y="395536"/>
            <a:ext cx="5976664" cy="5022272"/>
          </a:xfrm>
          <a:prstGeom prst="rect">
            <a:avLst/>
          </a:prstGeom>
        </p:spPr>
        <p:txBody>
          <a:bodyPr wrap="square">
            <a:spAutoFit/>
          </a:bodyPr>
          <a:lstStyle/>
          <a:p>
            <a:endParaRPr lang="en-GB" sz="16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dirty="0">
              <a:solidFill>
                <a:srgbClr val="FF0000"/>
              </a:solidFill>
              <a:latin typeface="Gabriola" panose="04040605051002020D02" pitchFamily="8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rPr>
              <a:t>Final Blessing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FF0000"/>
                </a:solidFill>
                <a:latin typeface="Gabriola" panose="04040605051002020D02" pitchFamily="82" charset="0"/>
              </a:rPr>
              <a:t>Father Tom</a:t>
            </a: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rPr>
              <a:t>KS1 Carol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FF0000"/>
                </a:solidFill>
                <a:latin typeface="Gabriola" panose="04040605051002020D02" pitchFamily="82" charset="0"/>
              </a:rPr>
              <a:t>Mary’s Lullaby</a:t>
            </a:r>
            <a:endParaRPr kumimoji="0" lang="en-GB" sz="4800" b="1" i="0" u="none" strike="noStrike" kern="1200" cap="none" spc="0" normalizeH="0" baseline="0" noProof="0" dirty="0">
              <a:ln>
                <a:noFill/>
              </a:ln>
              <a:solidFill>
                <a:srgbClr val="FF0000"/>
              </a:solidFill>
              <a:effectLst/>
              <a:uLnTx/>
              <a:uFillTx/>
              <a:latin typeface="Gabriola" panose="04040605051002020D02" pitchFamily="82" charset="0"/>
              <a:ea typeface="+mn-ea"/>
              <a:cs typeface="+mn-cs"/>
            </a:endParaRPr>
          </a:p>
          <a:p>
            <a:pPr>
              <a:lnSpc>
                <a:spcPct val="107000"/>
              </a:lnSpc>
              <a:spcAft>
                <a:spcPts val="0"/>
              </a:spcAft>
            </a:pPr>
            <a:endParaRPr lang="en-GB" sz="1600" dirty="0"/>
          </a:p>
        </p:txBody>
      </p:sp>
      <p:sp>
        <p:nvSpPr>
          <p:cNvPr id="7" name="Rectangle 6"/>
          <p:cNvSpPr/>
          <p:nvPr/>
        </p:nvSpPr>
        <p:spPr>
          <a:xfrm>
            <a:off x="3789040" y="1638831"/>
            <a:ext cx="2664296" cy="1323439"/>
          </a:xfrm>
          <a:prstGeom prst="rect">
            <a:avLst/>
          </a:prstGeom>
        </p:spPr>
        <p:txBody>
          <a:bodyPr wrap="square">
            <a:spAutoFit/>
          </a:bodyPr>
          <a:lstStyle/>
          <a:p>
            <a:pPr algn="ctr"/>
            <a:endParaRPr lang="en-US" sz="1600" dirty="0"/>
          </a:p>
          <a:p>
            <a:endParaRPr lang="en-GB" sz="1600" b="1" cap="small" dirty="0"/>
          </a:p>
          <a:p>
            <a:r>
              <a:rPr lang="en-US" sz="1600" dirty="0"/>
              <a:t> </a:t>
            </a:r>
            <a:endParaRPr lang="en-GB" sz="1600" dirty="0"/>
          </a:p>
          <a:p>
            <a:br>
              <a:rPr lang="en-US" sz="1600" dirty="0"/>
            </a:br>
            <a:r>
              <a:rPr lang="en-US" sz="1600" dirty="0"/>
              <a:t> </a:t>
            </a:r>
            <a:endParaRPr lang="en-GB" sz="1600" dirty="0"/>
          </a:p>
        </p:txBody>
      </p:sp>
      <p:pic>
        <p:nvPicPr>
          <p:cNvPr id="10" name="Picture 9">
            <a:extLst>
              <a:ext uri="{FF2B5EF4-FFF2-40B4-BE49-F238E27FC236}">
                <a16:creationId xmlns:a16="http://schemas.microsoft.com/office/drawing/2014/main" id="{8B72CB9D-B065-0134-FEE0-62BD7D2E476B}"/>
              </a:ext>
            </a:extLst>
          </p:cNvPr>
          <p:cNvPicPr>
            <a:picLocks noChangeAspect="1"/>
          </p:cNvPicPr>
          <p:nvPr/>
        </p:nvPicPr>
        <p:blipFill>
          <a:blip r:embed="rId2"/>
          <a:stretch>
            <a:fillRect/>
          </a:stretch>
        </p:blipFill>
        <p:spPr>
          <a:xfrm>
            <a:off x="1882316" y="6228184"/>
            <a:ext cx="3093368" cy="1727617"/>
          </a:xfrm>
          <a:prstGeom prst="rect">
            <a:avLst/>
          </a:prstGeom>
        </p:spPr>
      </p:pic>
    </p:spTree>
    <p:extLst>
      <p:ext uri="{BB962C8B-B14F-4D97-AF65-F5344CB8AC3E}">
        <p14:creationId xmlns:p14="http://schemas.microsoft.com/office/powerpoint/2010/main" val="328867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b="1" u="sng" dirty="0">
                <a:solidFill>
                  <a:schemeClr val="tx1"/>
                </a:solidFill>
                <a:effectLst/>
                <a:latin typeface="Relative NLT"/>
              </a:rPr>
              <a:t>We Wish You A Merry Christmas </a:t>
            </a:r>
          </a:p>
          <a:p>
            <a:pPr algn="l"/>
            <a:endParaRPr lang="en-US" i="1" dirty="0">
              <a:solidFill>
                <a:srgbClr val="383838"/>
              </a:solidFill>
              <a:latin typeface="Relative NLT"/>
            </a:endParaRPr>
          </a:p>
          <a:p>
            <a:pPr algn="l"/>
            <a:r>
              <a:rPr lang="en-US" sz="1400" b="0" i="1" dirty="0">
                <a:solidFill>
                  <a:srgbClr val="383838"/>
                </a:solidFill>
                <a:effectLst/>
              </a:rPr>
              <a:t>We wish you a Merry Christmas,</a:t>
            </a:r>
            <a:endParaRPr lang="en-US" sz="1400" b="0" i="0" dirty="0">
              <a:solidFill>
                <a:srgbClr val="383838"/>
              </a:solidFill>
              <a:effectLst/>
            </a:endParaRPr>
          </a:p>
          <a:p>
            <a:pPr algn="l"/>
            <a:r>
              <a:rPr lang="en-US" sz="1400" b="0" i="1" dirty="0">
                <a:solidFill>
                  <a:srgbClr val="383838"/>
                </a:solidFill>
                <a:effectLst/>
              </a:rPr>
              <a:t>We wish you a Merry Christmas,</a:t>
            </a:r>
            <a:endParaRPr lang="en-US" sz="1400" b="0" i="0" dirty="0">
              <a:solidFill>
                <a:srgbClr val="383838"/>
              </a:solidFill>
              <a:effectLst/>
            </a:endParaRPr>
          </a:p>
          <a:p>
            <a:pPr algn="l"/>
            <a:r>
              <a:rPr lang="en-US" sz="1400" b="0" i="1" dirty="0">
                <a:solidFill>
                  <a:srgbClr val="383838"/>
                </a:solidFill>
                <a:effectLst/>
              </a:rPr>
              <a:t>We wish you a Merry Christmas, and a Happy New Year!</a:t>
            </a:r>
            <a:endParaRPr lang="en-US" sz="1400" b="0" i="0" dirty="0">
              <a:solidFill>
                <a:srgbClr val="383838"/>
              </a:solidFill>
              <a:effectLst/>
            </a:endParaRPr>
          </a:p>
          <a:p>
            <a:pPr algn="l"/>
            <a:r>
              <a:rPr lang="en-US" sz="1400" b="0" i="1" dirty="0">
                <a:solidFill>
                  <a:srgbClr val="383838"/>
                </a:solidFill>
                <a:effectLst/>
              </a:rPr>
              <a:t>Good tidings we bring to you and your kin,</a:t>
            </a:r>
            <a:endParaRPr lang="en-US" sz="1400" b="0" i="0" dirty="0">
              <a:solidFill>
                <a:srgbClr val="383838"/>
              </a:solidFill>
              <a:effectLst/>
            </a:endParaRPr>
          </a:p>
          <a:p>
            <a:pPr algn="l"/>
            <a:r>
              <a:rPr lang="en-US" sz="1400" b="0" i="1" dirty="0">
                <a:solidFill>
                  <a:srgbClr val="383838"/>
                </a:solidFill>
                <a:effectLst/>
              </a:rPr>
              <a:t>We wish you a Merry Christmas and a Happy New Year!</a:t>
            </a:r>
            <a:endParaRPr lang="en-US" sz="1400" b="0" i="0" dirty="0">
              <a:solidFill>
                <a:srgbClr val="383838"/>
              </a:solidFill>
              <a:effectLst/>
            </a:endParaRPr>
          </a:p>
          <a:p>
            <a:pPr algn="l"/>
            <a:br>
              <a:rPr lang="en-US" sz="1400" b="0" i="1" dirty="0">
                <a:solidFill>
                  <a:srgbClr val="383838"/>
                </a:solidFill>
                <a:effectLst/>
              </a:rPr>
            </a:br>
            <a:br>
              <a:rPr lang="en-US" sz="1400" b="0" i="1" dirty="0">
                <a:solidFill>
                  <a:srgbClr val="383838"/>
                </a:solidFill>
                <a:effectLst/>
              </a:rPr>
            </a:br>
            <a:r>
              <a:rPr lang="en-US" sz="1400" b="0" i="1" dirty="0">
                <a:solidFill>
                  <a:srgbClr val="383838"/>
                </a:solidFill>
                <a:effectLst/>
              </a:rPr>
              <a:t>So bring us some figgy pudding,</a:t>
            </a:r>
            <a:endParaRPr lang="en-US" sz="1400" b="0" i="0" dirty="0">
              <a:solidFill>
                <a:srgbClr val="383838"/>
              </a:solidFill>
              <a:effectLst/>
            </a:endParaRPr>
          </a:p>
          <a:p>
            <a:pPr algn="l"/>
            <a:r>
              <a:rPr lang="en-US" sz="1400" b="0" i="1" dirty="0">
                <a:solidFill>
                  <a:srgbClr val="383838"/>
                </a:solidFill>
                <a:effectLst/>
              </a:rPr>
              <a:t>So bring us some figgy pudding,</a:t>
            </a:r>
            <a:endParaRPr lang="en-US" sz="1400" b="0" i="0" dirty="0">
              <a:solidFill>
                <a:srgbClr val="383838"/>
              </a:solidFill>
              <a:effectLst/>
            </a:endParaRPr>
          </a:p>
          <a:p>
            <a:pPr algn="l"/>
            <a:r>
              <a:rPr lang="en-US" sz="1400" b="0" i="1" dirty="0">
                <a:solidFill>
                  <a:srgbClr val="383838"/>
                </a:solidFill>
                <a:effectLst/>
              </a:rPr>
              <a:t>So bring us some figgy pudding, and a cup of good cheer!</a:t>
            </a:r>
            <a:endParaRPr lang="en-US" sz="1400" b="0" i="0" dirty="0">
              <a:solidFill>
                <a:srgbClr val="383838"/>
              </a:solidFill>
              <a:effectLst/>
            </a:endParaRPr>
          </a:p>
          <a:p>
            <a:pPr algn="l"/>
            <a:r>
              <a:rPr lang="en-US" sz="1400" b="0" i="1" dirty="0">
                <a:solidFill>
                  <a:srgbClr val="383838"/>
                </a:solidFill>
                <a:effectLst/>
              </a:rPr>
              <a:t>Good tidings we bring to you and your kin,</a:t>
            </a:r>
            <a:endParaRPr lang="en-US" sz="1400" b="0" i="0" dirty="0">
              <a:solidFill>
                <a:srgbClr val="383838"/>
              </a:solidFill>
              <a:effectLst/>
            </a:endParaRPr>
          </a:p>
          <a:p>
            <a:pPr algn="l"/>
            <a:r>
              <a:rPr lang="en-US" sz="1400" b="0" i="1" dirty="0">
                <a:solidFill>
                  <a:srgbClr val="383838"/>
                </a:solidFill>
                <a:effectLst/>
              </a:rPr>
              <a:t>We wish you a Merry Christmas and a Happy New Year!</a:t>
            </a:r>
            <a:endParaRPr lang="en-US" sz="1400" b="0" i="0" dirty="0">
              <a:solidFill>
                <a:srgbClr val="383838"/>
              </a:solidFill>
              <a:effectLst/>
            </a:endParaRPr>
          </a:p>
          <a:p>
            <a:pPr algn="l"/>
            <a:br>
              <a:rPr lang="en-US" sz="1400" b="0" i="0" dirty="0">
                <a:solidFill>
                  <a:srgbClr val="383838"/>
                </a:solidFill>
                <a:effectLst/>
              </a:rPr>
            </a:br>
            <a:br>
              <a:rPr lang="en-US" sz="1400" b="0" i="0" dirty="0">
                <a:solidFill>
                  <a:srgbClr val="383838"/>
                </a:solidFill>
                <a:effectLst/>
              </a:rPr>
            </a:br>
            <a:r>
              <a:rPr lang="en-US" sz="1400" b="0" i="1" dirty="0">
                <a:solidFill>
                  <a:srgbClr val="383838"/>
                </a:solidFill>
                <a:effectLst/>
              </a:rPr>
              <a:t>We won't go until we've got some,</a:t>
            </a:r>
            <a:endParaRPr lang="en-US" sz="1400" b="0" i="0" dirty="0">
              <a:solidFill>
                <a:srgbClr val="383838"/>
              </a:solidFill>
              <a:effectLst/>
            </a:endParaRPr>
          </a:p>
          <a:p>
            <a:pPr algn="l"/>
            <a:r>
              <a:rPr lang="en-US" sz="1400" b="0" i="1" dirty="0">
                <a:solidFill>
                  <a:srgbClr val="383838"/>
                </a:solidFill>
                <a:effectLst/>
              </a:rPr>
              <a:t>We won't go until we've got some,</a:t>
            </a:r>
            <a:endParaRPr lang="en-US" sz="1400" b="0" i="0" dirty="0">
              <a:solidFill>
                <a:srgbClr val="383838"/>
              </a:solidFill>
              <a:effectLst/>
            </a:endParaRPr>
          </a:p>
          <a:p>
            <a:pPr algn="l"/>
            <a:r>
              <a:rPr lang="en-US" sz="1400" b="0" i="1" dirty="0">
                <a:solidFill>
                  <a:srgbClr val="383838"/>
                </a:solidFill>
                <a:effectLst/>
              </a:rPr>
              <a:t>We won't go until we've got some, so bring some out here!</a:t>
            </a:r>
            <a:endParaRPr lang="en-US" sz="1400" b="0" i="0" dirty="0">
              <a:solidFill>
                <a:srgbClr val="383838"/>
              </a:solidFill>
              <a:effectLst/>
            </a:endParaRPr>
          </a:p>
          <a:p>
            <a:pPr algn="l"/>
            <a:r>
              <a:rPr lang="en-US" sz="1400" b="0" i="1" dirty="0">
                <a:solidFill>
                  <a:srgbClr val="383838"/>
                </a:solidFill>
                <a:effectLst/>
              </a:rPr>
              <a:t>Good tidings we bring to you and your kin,</a:t>
            </a:r>
            <a:endParaRPr lang="en-US" sz="1400" b="0" i="0" dirty="0">
              <a:solidFill>
                <a:srgbClr val="383838"/>
              </a:solidFill>
              <a:effectLst/>
            </a:endParaRPr>
          </a:p>
          <a:p>
            <a:pPr algn="l"/>
            <a:r>
              <a:rPr lang="en-US" sz="1400" b="0" i="1" dirty="0">
                <a:solidFill>
                  <a:srgbClr val="383838"/>
                </a:solidFill>
                <a:effectLst/>
              </a:rPr>
              <a:t>We wish you a Merry Christmas and a Happy New Year!</a:t>
            </a:r>
            <a:endParaRPr lang="en-US" sz="1400" b="0" i="0" dirty="0">
              <a:solidFill>
                <a:srgbClr val="383838"/>
              </a:solidFill>
              <a:effectLst/>
            </a:endParaRPr>
          </a:p>
          <a:p>
            <a:pPr algn="l"/>
            <a:r>
              <a:rPr lang="en-US" sz="1400" b="1" i="1" dirty="0">
                <a:solidFill>
                  <a:srgbClr val="383838"/>
                </a:solidFill>
                <a:effectLst/>
              </a:rPr>
              <a:t>We wish you a Merry Christmas and a Happy New Year!</a:t>
            </a:r>
            <a:endParaRPr lang="en-US" sz="1400" b="0" i="0" dirty="0">
              <a:solidFill>
                <a:srgbClr val="383838"/>
              </a:solidFill>
              <a:effectLst/>
            </a:endParaRPr>
          </a:p>
        </p:txBody>
      </p:sp>
      <p:sp>
        <p:nvSpPr>
          <p:cNvPr id="6" name="Rectangle 5"/>
          <p:cNvSpPr/>
          <p:nvPr/>
        </p:nvSpPr>
        <p:spPr>
          <a:xfrm>
            <a:off x="584684" y="395536"/>
            <a:ext cx="5976664" cy="1205843"/>
          </a:xfrm>
          <a:prstGeom prst="rect">
            <a:avLst/>
          </a:prstGeom>
        </p:spPr>
        <p:txBody>
          <a:bodyPr wrap="square">
            <a:spAutoFit/>
          </a:bodyPr>
          <a:lstStyle/>
          <a:p>
            <a:endParaRPr lang="en-GB" sz="2400" b="1" u="sng" dirty="0"/>
          </a:p>
          <a:p>
            <a:br>
              <a:rPr lang="en-US" sz="1600" dirty="0"/>
            </a:br>
            <a:endParaRPr lang="en-US" sz="1600" dirty="0"/>
          </a:p>
          <a:p>
            <a:pPr>
              <a:lnSpc>
                <a:spcPct val="107000"/>
              </a:lnSpc>
              <a:spcAft>
                <a:spcPts val="0"/>
              </a:spcAft>
            </a:pPr>
            <a:endParaRPr lang="en-GB" sz="1600" dirty="0"/>
          </a:p>
        </p:txBody>
      </p:sp>
      <p:sp>
        <p:nvSpPr>
          <p:cNvPr id="7" name="Rectangle 6"/>
          <p:cNvSpPr/>
          <p:nvPr/>
        </p:nvSpPr>
        <p:spPr>
          <a:xfrm>
            <a:off x="3789040" y="1638831"/>
            <a:ext cx="2664296" cy="1323439"/>
          </a:xfrm>
          <a:prstGeom prst="rect">
            <a:avLst/>
          </a:prstGeom>
        </p:spPr>
        <p:txBody>
          <a:bodyPr wrap="square">
            <a:spAutoFit/>
          </a:bodyPr>
          <a:lstStyle/>
          <a:p>
            <a:pPr algn="ctr"/>
            <a:endParaRPr lang="en-US" sz="1600" dirty="0"/>
          </a:p>
          <a:p>
            <a:endParaRPr lang="en-GB" sz="1600" b="1" cap="small" dirty="0"/>
          </a:p>
          <a:p>
            <a:r>
              <a:rPr lang="en-US" sz="1600" dirty="0"/>
              <a:t> </a:t>
            </a:r>
            <a:endParaRPr lang="en-GB" sz="1600" dirty="0"/>
          </a:p>
          <a:p>
            <a:br>
              <a:rPr lang="en-US" sz="1600" dirty="0"/>
            </a:br>
            <a:r>
              <a:rPr lang="en-US" sz="1600" dirty="0"/>
              <a:t> </a:t>
            </a:r>
            <a:endParaRPr lang="en-GB" sz="1600" dirty="0"/>
          </a:p>
        </p:txBody>
      </p:sp>
      <p:pic>
        <p:nvPicPr>
          <p:cNvPr id="2" name="Picture 4">
            <a:extLst>
              <a:ext uri="{FF2B5EF4-FFF2-40B4-BE49-F238E27FC236}">
                <a16:creationId xmlns:a16="http://schemas.microsoft.com/office/drawing/2014/main" id="{3575F0A9-E58C-DC0F-5805-C9D8F7B92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98" y="629271"/>
            <a:ext cx="2582897" cy="1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230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646331"/>
          </a:xfrm>
          <a:prstGeom prst="rect">
            <a:avLst/>
          </a:prstGeom>
        </p:spPr>
        <p:txBody>
          <a:bodyPr wrap="square">
            <a:spAutoFit/>
          </a:bodyPr>
          <a:lstStyle/>
          <a:p>
            <a:r>
              <a:rPr lang="en-GB" sz="1200" b="1" dirty="0"/>
              <a:t> </a:t>
            </a:r>
            <a:endParaRPr lang="en-GB" sz="1200" dirty="0"/>
          </a:p>
          <a:p>
            <a:endParaRPr lang="en-GB" sz="1200" dirty="0"/>
          </a:p>
          <a:p>
            <a:r>
              <a:rPr lang="en-GB" sz="1200" dirty="0"/>
              <a:t> </a:t>
            </a:r>
          </a:p>
        </p:txBody>
      </p:sp>
      <p:pic>
        <p:nvPicPr>
          <p:cNvPr id="7172" name="Picture 4" descr="We Wish You a Merry Christmas and Happy New Year. — stock illustr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5109" r="15466"/>
          <a:stretch/>
        </p:blipFill>
        <p:spPr bwMode="auto">
          <a:xfrm>
            <a:off x="690464" y="611559"/>
            <a:ext cx="5449079" cy="784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311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0972" y="431540"/>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88640" y="715255"/>
            <a:ext cx="6453336" cy="7571303"/>
          </a:xfrm>
          <a:prstGeom prst="rect">
            <a:avLst/>
          </a:prstGeom>
        </p:spPr>
        <p:txBody>
          <a:bodyPr wrap="square">
            <a:spAutoFit/>
          </a:bodyPr>
          <a:lstStyle/>
          <a:p>
            <a:pPr algn="ctr"/>
            <a:r>
              <a:rPr lang="en-GB" sz="2000" b="1" u="sng" dirty="0"/>
              <a:t>Order of Service</a:t>
            </a:r>
          </a:p>
          <a:p>
            <a:pPr algn="ctr"/>
            <a:endParaRPr lang="en-GB" sz="2000" b="1" u="sng" dirty="0"/>
          </a:p>
          <a:p>
            <a:pPr algn="ctr"/>
            <a:r>
              <a:rPr lang="en-GB" sz="2000" b="1" dirty="0"/>
              <a:t>Year 4 – Ukuleles</a:t>
            </a:r>
          </a:p>
          <a:p>
            <a:pPr algn="ctr"/>
            <a:r>
              <a:rPr lang="en-GB" sz="2000" b="1" dirty="0"/>
              <a:t>Welcome – Mrs McDonnell</a:t>
            </a:r>
          </a:p>
          <a:p>
            <a:pPr algn="ctr"/>
            <a:r>
              <a:rPr lang="en-GB" sz="2000" b="1" dirty="0"/>
              <a:t>Year 6 Reader</a:t>
            </a:r>
          </a:p>
          <a:p>
            <a:pPr algn="ctr"/>
            <a:r>
              <a:rPr lang="en-GB" sz="2000" b="1" dirty="0"/>
              <a:t>Instrumental Interlude </a:t>
            </a:r>
          </a:p>
          <a:p>
            <a:pPr algn="ctr"/>
            <a:r>
              <a:rPr lang="en-GB" sz="2000" b="1" dirty="0">
                <a:solidFill>
                  <a:schemeClr val="tx2"/>
                </a:solidFill>
              </a:rPr>
              <a:t>Carol – How Far Is It To Bethlehem?</a:t>
            </a:r>
          </a:p>
          <a:p>
            <a:pPr algn="ctr"/>
            <a:r>
              <a:rPr lang="en-GB" sz="2000" b="1" dirty="0"/>
              <a:t>Class 6 – Angels: The Annunciation</a:t>
            </a:r>
            <a:endParaRPr lang="en-GB" sz="2000" b="1" dirty="0">
              <a:solidFill>
                <a:schemeClr val="tx2"/>
              </a:solidFill>
              <a:highlight>
                <a:srgbClr val="FF0000"/>
              </a:highlight>
            </a:endParaRPr>
          </a:p>
          <a:p>
            <a:pPr algn="ctr"/>
            <a:r>
              <a:rPr lang="en-GB" sz="2000" b="1" dirty="0">
                <a:solidFill>
                  <a:schemeClr val="tx2"/>
                </a:solidFill>
              </a:rPr>
              <a:t>Carol - Love Shone Down</a:t>
            </a:r>
          </a:p>
          <a:p>
            <a:pPr algn="ctr"/>
            <a:r>
              <a:rPr lang="en-GB" sz="2000" b="1" dirty="0"/>
              <a:t>Class 3 – Our Saviour is Born – The Birth of Jesus</a:t>
            </a:r>
          </a:p>
          <a:p>
            <a:pPr algn="ctr"/>
            <a:r>
              <a:rPr lang="en-GB" sz="2000" b="1" dirty="0">
                <a:solidFill>
                  <a:schemeClr val="tx2"/>
                </a:solidFill>
              </a:rPr>
              <a:t>Carol - Like a Candle Flame </a:t>
            </a:r>
          </a:p>
          <a:p>
            <a:pPr algn="ctr"/>
            <a:r>
              <a:rPr lang="en-GB" sz="2000" b="1" dirty="0"/>
              <a:t>Class 4 – The Shepherds</a:t>
            </a:r>
          </a:p>
          <a:p>
            <a:pPr algn="ctr"/>
            <a:r>
              <a:rPr lang="en-GB" sz="2000" b="1" dirty="0">
                <a:solidFill>
                  <a:schemeClr val="tx2"/>
                </a:solidFill>
              </a:rPr>
              <a:t>Carol - There is a Star in the East</a:t>
            </a:r>
          </a:p>
          <a:p>
            <a:pPr algn="ctr"/>
            <a:r>
              <a:rPr lang="en-GB" sz="2000" b="1" dirty="0"/>
              <a:t>Class 5 – Wise Men on Their Camels </a:t>
            </a:r>
          </a:p>
          <a:p>
            <a:pPr algn="ctr"/>
            <a:r>
              <a:rPr lang="en-GB" sz="2000" b="1" dirty="0"/>
              <a:t>Class 5 – Three Gifts For The Baby </a:t>
            </a:r>
          </a:p>
          <a:p>
            <a:pPr algn="ctr"/>
            <a:r>
              <a:rPr lang="en-GB" sz="2000" b="1" dirty="0"/>
              <a:t>School Choir – Away In A Manger</a:t>
            </a:r>
          </a:p>
          <a:p>
            <a:pPr algn="ctr"/>
            <a:r>
              <a:rPr lang="en-GB" sz="2000" b="1" dirty="0"/>
              <a:t>Class 3 – Recorders</a:t>
            </a:r>
          </a:p>
          <a:p>
            <a:pPr algn="ctr"/>
            <a:r>
              <a:rPr lang="en-GB" sz="2000" b="1" dirty="0"/>
              <a:t>Class 6 – French Carol – Le </a:t>
            </a:r>
            <a:r>
              <a:rPr lang="en-GB" sz="2000" b="1" dirty="0" err="1"/>
              <a:t>Sommeil</a:t>
            </a:r>
            <a:r>
              <a:rPr lang="en-GB" sz="2000" b="1" dirty="0"/>
              <a:t> de </a:t>
            </a:r>
            <a:r>
              <a:rPr lang="en-GB" sz="2000" b="1" dirty="0" err="1"/>
              <a:t>L’enfant</a:t>
            </a:r>
            <a:r>
              <a:rPr lang="en-GB" sz="2000" b="1" dirty="0"/>
              <a:t> </a:t>
            </a:r>
            <a:r>
              <a:rPr lang="en-GB" sz="2000" b="1" dirty="0" err="1"/>
              <a:t>Jésus</a:t>
            </a:r>
            <a:endParaRPr lang="en-GB" sz="2000" b="1" dirty="0"/>
          </a:p>
          <a:p>
            <a:pPr algn="ctr"/>
            <a:r>
              <a:rPr lang="en-GB" sz="2000" b="1" dirty="0">
                <a:solidFill>
                  <a:schemeClr val="tx2"/>
                </a:solidFill>
              </a:rPr>
              <a:t>Carol – Zither Carol</a:t>
            </a:r>
          </a:p>
          <a:p>
            <a:pPr algn="ctr"/>
            <a:r>
              <a:rPr lang="en-GB" sz="2000" b="1" dirty="0"/>
              <a:t>Final Blessing – Father Tom Dubois</a:t>
            </a:r>
          </a:p>
          <a:p>
            <a:pPr algn="ctr"/>
            <a:r>
              <a:rPr lang="en-GB" sz="2000" b="1" dirty="0"/>
              <a:t>KS1 Nativity Song</a:t>
            </a:r>
            <a:endParaRPr lang="en-GB" sz="2000" b="1" dirty="0">
              <a:highlight>
                <a:srgbClr val="FFFFFF"/>
              </a:highlight>
            </a:endParaRPr>
          </a:p>
          <a:p>
            <a:pPr algn="ctr"/>
            <a:r>
              <a:rPr lang="en-GB" sz="2000" b="1" dirty="0">
                <a:solidFill>
                  <a:schemeClr val="tx2"/>
                </a:solidFill>
              </a:rPr>
              <a:t>All – We Wish You A Merry Christmas</a:t>
            </a:r>
            <a:endParaRPr lang="en-GB" sz="2000" b="1" dirty="0"/>
          </a:p>
          <a:p>
            <a:pPr algn="ctr"/>
            <a:endParaRPr lang="en-GB" sz="2300" dirty="0"/>
          </a:p>
          <a:p>
            <a:pPr algn="ctr"/>
            <a:r>
              <a:rPr lang="en-US" sz="2300" b="1" dirty="0"/>
              <a:t> </a:t>
            </a:r>
            <a:endParaRPr lang="en-GB" sz="2300" dirty="0"/>
          </a:p>
        </p:txBody>
      </p:sp>
      <p:pic>
        <p:nvPicPr>
          <p:cNvPr id="7" name="Picture 2" descr="C:\Users\mark.braund\AppData\Local\Microsoft\Windows\Temporary Internet Files\Content.Outlook\J4IPA8KL\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026" y="683568"/>
            <a:ext cx="828892" cy="1006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k.braund\AppData\Local\Microsoft\Windows\Temporary Internet Files\Content.Outlook\J4IPA8KL\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683568"/>
            <a:ext cx="828892" cy="100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0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628172"/>
            <a:ext cx="5328592" cy="6894195"/>
          </a:xfrm>
          <a:prstGeom prst="rect">
            <a:avLst/>
          </a:prstGeom>
        </p:spPr>
        <p:txBody>
          <a:bodyPr wrap="square">
            <a:spAutoFit/>
          </a:bodyPr>
          <a:lstStyle/>
          <a:p>
            <a:r>
              <a:rPr lang="en-GB" sz="1400" b="1" dirty="0"/>
              <a:t>Year 4 – Ukuleles</a:t>
            </a:r>
          </a:p>
          <a:p>
            <a:endParaRPr lang="en-GB" sz="1400" b="1" dirty="0"/>
          </a:p>
          <a:p>
            <a:r>
              <a:rPr lang="en-GB" sz="1400" b="1" dirty="0"/>
              <a:t>Music by A Year 6 Pupil</a:t>
            </a:r>
          </a:p>
          <a:p>
            <a:endParaRPr lang="en-GB" sz="1400" b="1" dirty="0"/>
          </a:p>
          <a:p>
            <a:r>
              <a:rPr lang="en-GB" sz="1400" b="1" dirty="0"/>
              <a:t>Welcome:  Mrs McDonnell</a:t>
            </a:r>
          </a:p>
          <a:p>
            <a:endParaRPr lang="en-GB" sz="1050" b="1" dirty="0"/>
          </a:p>
          <a:p>
            <a:r>
              <a:rPr lang="en-GB" sz="1600" b="1" u="sng" dirty="0"/>
              <a:t>Y6 Reader</a:t>
            </a:r>
          </a:p>
          <a:p>
            <a:endParaRPr lang="en-GB" sz="1600" dirty="0"/>
          </a:p>
          <a:p>
            <a:r>
              <a:rPr lang="en-GB" sz="1600" dirty="0"/>
              <a:t>Welcome to our Key Stage 2 Carol Service. As we gather together to celebrate the end of another successful term at St. George’s School, we have been busy preparing to celebrate the birth of our Lord and Saviour. During the season of Advent, we encourage you to take time to reflect on the true meaning of Christmas here at our Service this afternoon. We will retell the Christmas story, paying special attention to the different people who had a role to play in heralding or witnessing the coming of Jesus.</a:t>
            </a:r>
          </a:p>
          <a:p>
            <a:endParaRPr lang="en-GB" sz="1600" dirty="0"/>
          </a:p>
          <a:p>
            <a:r>
              <a:rPr lang="en-GB" sz="1600" dirty="0"/>
              <a:t>But first, please listen to an instrumental piece by one of our school musicians.</a:t>
            </a:r>
          </a:p>
          <a:p>
            <a:endParaRPr lang="en-GB" sz="1600" dirty="0"/>
          </a:p>
          <a:p>
            <a:r>
              <a:rPr lang="en-GB" sz="1600" b="1" dirty="0"/>
              <a:t>Musical interlude </a:t>
            </a:r>
          </a:p>
          <a:p>
            <a:endParaRPr lang="en-GB" sz="1600" dirty="0"/>
          </a:p>
          <a:p>
            <a:endParaRPr lang="en-GB" sz="1600" dirty="0"/>
          </a:p>
          <a:p>
            <a:pPr fontAlgn="base"/>
            <a:endParaRPr lang="en-GB" sz="1050" dirty="0"/>
          </a:p>
          <a:p>
            <a:pPr fontAlgn="base"/>
            <a:br>
              <a:rPr lang="en-GB" sz="1050" dirty="0"/>
            </a:br>
            <a:r>
              <a:rPr lang="en-GB" sz="1050" dirty="0"/>
              <a:t> </a:t>
            </a:r>
            <a:br>
              <a:rPr lang="en-GB" sz="1050" dirty="0"/>
            </a:br>
            <a:br>
              <a:rPr lang="en-GB" sz="1050" dirty="0"/>
            </a:br>
            <a:br>
              <a:rPr lang="en-GB" sz="1050" dirty="0"/>
            </a:br>
            <a:br>
              <a:rPr lang="en-GB" sz="1050" dirty="0"/>
            </a:br>
            <a:endParaRPr lang="en-GB" sz="1050" dirty="0"/>
          </a:p>
        </p:txBody>
      </p:sp>
      <p:pic>
        <p:nvPicPr>
          <p:cNvPr id="1026" name="Picture 2" descr="Image result for nativity sce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808" y="6156175"/>
            <a:ext cx="3564216" cy="226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76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545" algn="ctr">
              <a:lnSpc>
                <a:spcPct val="115000"/>
              </a:lnSpc>
              <a:spcAft>
                <a:spcPts val="800"/>
              </a:spcAft>
            </a:pP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GB" sz="1600" b="1" u="sng" kern="1200" dirty="0">
                <a:solidFill>
                  <a:srgbClr val="000000"/>
                </a:solidFill>
                <a:effectLst/>
                <a:ea typeface="Times New Roman" panose="02020603050405020304" pitchFamily="18" charset="0"/>
                <a:cs typeface="Times New Roman" panose="02020603050405020304" pitchFamily="18" charset="0"/>
              </a:rPr>
              <a:t>How far is it to Bethlehem ?</a:t>
            </a:r>
          </a:p>
          <a:p>
            <a:pPr algn="ctr">
              <a:lnSpc>
                <a:spcPct val="107000"/>
              </a:lnSpc>
              <a:spcAft>
                <a:spcPts val="800"/>
              </a:spcAft>
            </a:pPr>
            <a:r>
              <a:rPr lang="en-GB" sz="1400" kern="1200" dirty="0">
                <a:solidFill>
                  <a:srgbClr val="000000"/>
                </a:solidFill>
                <a:effectLst/>
                <a:ea typeface="Times New Roman" panose="02020603050405020304" pitchFamily="18" charset="0"/>
                <a:cs typeface="Times New Roman" panose="02020603050405020304" pitchFamily="18" charset="0"/>
              </a:rPr>
              <a:t>How far is it to Bethlehem ?</a:t>
            </a:r>
            <a:endParaRPr lang="en-GB"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Not very far.</a:t>
            </a:r>
            <a:endParaRPr lang="en-GB"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Shall we find a stable room lit by a star?</a:t>
            </a:r>
            <a:endParaRPr lang="en-GB"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Can we see the little child, is he with-in?</a:t>
            </a:r>
            <a:endParaRPr lang="en-GB"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If we lift the wooden latch may we go in?</a:t>
            </a:r>
            <a:endParaRPr lang="en-GB"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May we stroke the creatures there,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ox, ass or sheep?</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May we peep like them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and see Jesus asleep?</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If we touch his little hand will he awake?</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Will he know we’ve come so far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just for his sake?</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Great kings have precious gifts,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and we have naught,</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Little smiles and little tears are all we brought.</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For all weary children Mary must weep.</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Here on his bed of straw sleep,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children, sleep.</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God in his mother’s arms,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babes in the byre,</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Sleep, as they sleep </a:t>
            </a:r>
            <a:endParaRPr lang="en-GB" sz="1400" dirty="0">
              <a:effectLst/>
              <a:ea typeface="Times New Roman" panose="02020603050405020304" pitchFamily="18" charset="0"/>
            </a:endParaRPr>
          </a:p>
          <a:p>
            <a:pPr algn="ctr">
              <a:lnSpc>
                <a:spcPct val="115000"/>
              </a:lnSpc>
              <a:spcAft>
                <a:spcPts val="800"/>
              </a:spcAft>
            </a:pPr>
            <a:r>
              <a:rPr lang="en-GB" sz="1400" kern="1200" dirty="0">
                <a:solidFill>
                  <a:srgbClr val="000000"/>
                </a:solidFill>
                <a:effectLst/>
                <a:ea typeface="Calibri" panose="020F0502020204030204" pitchFamily="34" charset="0"/>
                <a:cs typeface="Times New Roman" panose="02020603050405020304" pitchFamily="18" charset="0"/>
              </a:rPr>
              <a:t>who find their heart’s desire.</a:t>
            </a:r>
            <a:endParaRPr lang="en-GB" sz="1400" dirty="0">
              <a:effectLst/>
              <a:ea typeface="Times New Roman" panose="02020603050405020304" pitchFamily="18" charset="0"/>
            </a:endParaRPr>
          </a:p>
        </p:txBody>
      </p:sp>
      <p:sp>
        <p:nvSpPr>
          <p:cNvPr id="6" name="Rectangle 5"/>
          <p:cNvSpPr/>
          <p:nvPr/>
        </p:nvSpPr>
        <p:spPr>
          <a:xfrm>
            <a:off x="673832" y="1765230"/>
            <a:ext cx="5328592" cy="973087"/>
          </a:xfrm>
          <a:prstGeom prst="rect">
            <a:avLst/>
          </a:prstGeom>
        </p:spPr>
        <p:txBody>
          <a:bodyPr wrap="square">
            <a:spAutoFit/>
          </a:bodyPr>
          <a:lstStyle/>
          <a:p>
            <a:endParaRPr lang="en-GB" sz="1600" dirty="0"/>
          </a:p>
          <a:p>
            <a:endParaRPr lang="en-GB" sz="1600" dirty="0"/>
          </a:p>
          <a:p>
            <a:endParaRPr lang="en-GB" sz="1400" dirty="0">
              <a:ea typeface="Calibri"/>
              <a:cs typeface="Times New Roman"/>
            </a:endParaRPr>
          </a:p>
          <a:p>
            <a:pPr>
              <a:lnSpc>
                <a:spcPct val="107000"/>
              </a:lnSpc>
              <a:spcAft>
                <a:spcPts val="0"/>
              </a:spcAft>
            </a:pPr>
            <a:endParaRPr lang="en-GB" sz="1050" dirty="0">
              <a:ea typeface="Calibri"/>
              <a:cs typeface="Times New Roman"/>
            </a:endParaRPr>
          </a:p>
        </p:txBody>
      </p:sp>
    </p:spTree>
    <p:extLst>
      <p:ext uri="{BB962C8B-B14F-4D97-AF65-F5344CB8AC3E}">
        <p14:creationId xmlns:p14="http://schemas.microsoft.com/office/powerpoint/2010/main" val="1688334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8371523"/>
          </a:xfrm>
          <a:prstGeom prst="rect">
            <a:avLst/>
          </a:prstGeom>
        </p:spPr>
        <p:txBody>
          <a:bodyPr wrap="square">
            <a:spAutoFit/>
          </a:bodyPr>
          <a:lstStyle/>
          <a:p>
            <a:endParaRPr lang="en-GB" sz="1000" b="1" dirty="0"/>
          </a:p>
          <a:p>
            <a:r>
              <a:rPr lang="en-GB" b="1" u="sng" dirty="0"/>
              <a:t>Class </a:t>
            </a:r>
            <a:r>
              <a:rPr lang="en-GB" dirty="0"/>
              <a:t>6:                  </a:t>
            </a:r>
            <a:r>
              <a:rPr lang="en-GB" b="1" u="sng" dirty="0"/>
              <a:t>Angels: The Annunciation </a:t>
            </a:r>
          </a:p>
          <a:p>
            <a:r>
              <a:rPr lang="en-GB" sz="1400" dirty="0"/>
              <a:t> </a:t>
            </a:r>
          </a:p>
          <a:p>
            <a:r>
              <a:rPr lang="en-GB" sz="1400" dirty="0"/>
              <a:t>The Angel Gabriel was a messenger from God who heralded the coming of the baby Jesus. We take our account from the gospel of Luke.</a:t>
            </a:r>
          </a:p>
          <a:p>
            <a:r>
              <a:rPr lang="en-GB" sz="1400" dirty="0"/>
              <a:t> </a:t>
            </a:r>
          </a:p>
          <a:p>
            <a:r>
              <a:rPr lang="en-GB" sz="1400" dirty="0"/>
              <a:t>The Angel Gabriel appeared to Zechariah with the good news that his wife Elizabeth would have a son named John, who would grow up to be a great prophet and prepare the way for the coming of the Messiah.</a:t>
            </a:r>
          </a:p>
          <a:p>
            <a:r>
              <a:rPr lang="en-GB" sz="1400" dirty="0"/>
              <a:t>After this, he had another message from God to deliver. Gabriel appeared again, this time to a girl called Mary who was a cousin of Elizabeth. </a:t>
            </a:r>
          </a:p>
          <a:p>
            <a:r>
              <a:rPr lang="en-GB" sz="1400" dirty="0"/>
              <a:t>While Mary was sitting alone one day, she was suddenly aware of someone standing before her: it was the Angel Gabriel.</a:t>
            </a:r>
          </a:p>
          <a:p>
            <a:endParaRPr lang="en-GB" sz="1400" dirty="0"/>
          </a:p>
          <a:p>
            <a:r>
              <a:rPr lang="en-GB" sz="1400" dirty="0"/>
              <a:t>“I bring you greetings, Mary!” he said. “The Lord is with you and he has greatly blessed you.”</a:t>
            </a:r>
          </a:p>
          <a:p>
            <a:r>
              <a:rPr lang="en-GB" sz="1400" dirty="0"/>
              <a:t>Mary was amazed. She could not think what he could mean. “Do not be afraid, Mary,” the angel said. “God has chosen you to be the mother of his son. You will call him Jesus. He will be a king, just as his ancestor David was, and his reign will never end.”</a:t>
            </a:r>
          </a:p>
          <a:p>
            <a:r>
              <a:rPr lang="en-GB" sz="1400" dirty="0"/>
              <a:t>“But I am not married yet,” replied Mary, who was engaged to be married to a carpenter called Joseph.</a:t>
            </a:r>
          </a:p>
          <a:p>
            <a:endParaRPr lang="en-GB" sz="1400" dirty="0"/>
          </a:p>
          <a:p>
            <a:r>
              <a:rPr lang="en-GB" sz="1400" dirty="0"/>
              <a:t>“God’s Holy Spirit will come upon you, and the power of the Most High will overshadow you; for that reason, the holy child will be called the Son of God.”</a:t>
            </a:r>
          </a:p>
          <a:p>
            <a:r>
              <a:rPr lang="en-GB" sz="1400" dirty="0"/>
              <a:t>Mary gazed at God’s messenger. She did not really understand what he was saying, but she knew he had been sent by the Lord. </a:t>
            </a:r>
          </a:p>
          <a:p>
            <a:r>
              <a:rPr lang="en-GB" sz="1400" dirty="0"/>
              <a:t>“I know I belong to God,” Mary answered. “I am ready to do what he wants.”</a:t>
            </a:r>
          </a:p>
          <a:p>
            <a:r>
              <a:rPr lang="en-GB" sz="1400" dirty="0"/>
              <a:t>When Mary was alone again, she thought about what Gabriel had told her. </a:t>
            </a:r>
          </a:p>
          <a:p>
            <a:endParaRPr lang="en-GB" sz="1400" dirty="0"/>
          </a:p>
          <a:p>
            <a:r>
              <a:rPr lang="en-GB" sz="1400" dirty="0"/>
              <a:t>God was going to send the Saviour they had been waiting for. And he had chosen her to be his mother. </a:t>
            </a:r>
          </a:p>
          <a:p>
            <a:r>
              <a:rPr lang="en-GB" sz="1400" dirty="0"/>
              <a:t> </a:t>
            </a:r>
          </a:p>
          <a:p>
            <a:r>
              <a:rPr lang="en-GB" sz="1400" i="1" dirty="0"/>
              <a:t>Luke 1: 26-38</a:t>
            </a:r>
            <a:endParaRPr lang="en-GB" sz="1400" dirty="0"/>
          </a:p>
          <a:p>
            <a:pPr fontAlgn="base"/>
            <a:br>
              <a:rPr lang="en-GB" sz="800" dirty="0"/>
            </a:br>
            <a:br>
              <a:rPr lang="en-GB" sz="800" dirty="0"/>
            </a:br>
            <a:r>
              <a:rPr lang="en-GB" sz="800" dirty="0"/>
              <a:t> </a:t>
            </a:r>
            <a:br>
              <a:rPr lang="en-GB" sz="800" dirty="0"/>
            </a:br>
            <a:br>
              <a:rPr lang="en-GB" sz="800" dirty="0"/>
            </a:br>
            <a:br>
              <a:rPr lang="en-GB" sz="800" dirty="0"/>
            </a:br>
            <a:endParaRPr lang="en-GB" sz="800" dirty="0"/>
          </a:p>
        </p:txBody>
      </p:sp>
    </p:spTree>
    <p:extLst>
      <p:ext uri="{BB962C8B-B14F-4D97-AF65-F5344CB8AC3E}">
        <p14:creationId xmlns:p14="http://schemas.microsoft.com/office/powerpoint/2010/main" val="400073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kern="1200" dirty="0">
                <a:solidFill>
                  <a:srgbClr val="434343"/>
                </a:solidFill>
                <a:effectLst/>
                <a:ea typeface="Times New Roman" panose="02020603050405020304" pitchFamily="18" charset="0"/>
                <a:cs typeface="Times New Roman" panose="02020603050405020304" pitchFamily="18" charset="0"/>
              </a:rPr>
              <a:t>Love Shone Down </a:t>
            </a:r>
            <a:endParaRPr lang="en-GB" sz="1600" u="sng" dirty="0">
              <a:effectLst/>
              <a:ea typeface="Times New Roman" panose="02020603050405020304" pitchFamily="18" charset="0"/>
            </a:endParaRPr>
          </a:p>
          <a:p>
            <a:pPr algn="ctr"/>
            <a:r>
              <a:rPr lang="en-GB" sz="1400" b="1" kern="1200" dirty="0">
                <a:solidFill>
                  <a:srgbClr val="434343"/>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pPr algn="ctr"/>
            <a:r>
              <a:rPr lang="en-GB" sz="1400" dirty="0">
                <a:effectLst/>
                <a:ea typeface="Times New Roman" panose="02020603050405020304" pitchFamily="18" charset="0"/>
              </a:rPr>
              <a:t> </a:t>
            </a:r>
          </a:p>
          <a:p>
            <a:pPr algn="ctr"/>
            <a:r>
              <a:rPr lang="en-GB" sz="1400" kern="1200" dirty="0">
                <a:solidFill>
                  <a:srgbClr val="434343"/>
                </a:solidFill>
                <a:effectLst/>
                <a:ea typeface="Times New Roman" panose="02020603050405020304" pitchFamily="18" charset="0"/>
                <a:cs typeface="Times New Roman" panose="02020603050405020304" pitchFamily="18" charset="0"/>
              </a:rPr>
              <a:t>I had a dream that I was standing on a hillside,</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And all the lights of town were shining far below,</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When up in the air beautiful voices</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Sing a new song, let everyone know.</a:t>
            </a:r>
            <a:endParaRPr lang="en-GB" sz="1400" dirty="0">
              <a:effectLst/>
              <a:ea typeface="Times New Roman" panose="02020603050405020304" pitchFamily="18" charset="0"/>
            </a:endParaRPr>
          </a:p>
          <a:p>
            <a:pPr algn="ctr"/>
            <a:r>
              <a:rPr lang="en-GB" sz="1400" i="1" kern="1200" dirty="0">
                <a:solidFill>
                  <a:srgbClr val="434343"/>
                </a:solidFill>
                <a:effectLst/>
                <a:ea typeface="Times New Roman" panose="02020603050405020304" pitchFamily="18" charset="0"/>
                <a:cs typeface="Times New Roman" panose="02020603050405020304" pitchFamily="18" charset="0"/>
              </a:rPr>
              <a:t>Oh and Love shone down</a:t>
            </a:r>
            <a:br>
              <a:rPr lang="en-GB" sz="1400" i="1" kern="1200" dirty="0">
                <a:solidFill>
                  <a:srgbClr val="434343"/>
                </a:solidFill>
                <a:effectLst/>
                <a:ea typeface="Times New Roman" panose="02020603050405020304" pitchFamily="18" charset="0"/>
                <a:cs typeface="Times New Roman" panose="02020603050405020304" pitchFamily="18" charset="0"/>
              </a:rPr>
            </a:br>
            <a:r>
              <a:rPr lang="en-GB" sz="1400" i="1" kern="1200" dirty="0">
                <a:solidFill>
                  <a:srgbClr val="434343"/>
                </a:solidFill>
                <a:effectLst/>
                <a:ea typeface="Times New Roman" panose="02020603050405020304" pitchFamily="18" charset="0"/>
                <a:cs typeface="Times New Roman" panose="02020603050405020304" pitchFamily="18" charset="0"/>
              </a:rPr>
              <a:t>Over the hills and over the valleys,</a:t>
            </a:r>
            <a:br>
              <a:rPr lang="en-GB" sz="1400" i="1" kern="1200" dirty="0">
                <a:solidFill>
                  <a:srgbClr val="434343"/>
                </a:solidFill>
                <a:effectLst/>
                <a:ea typeface="Times New Roman" panose="02020603050405020304" pitchFamily="18" charset="0"/>
                <a:cs typeface="Times New Roman" panose="02020603050405020304" pitchFamily="18" charset="0"/>
              </a:rPr>
            </a:br>
            <a:r>
              <a:rPr lang="en-GB" sz="1400" i="1" kern="1200" dirty="0">
                <a:solidFill>
                  <a:srgbClr val="434343"/>
                </a:solidFill>
                <a:effectLst/>
                <a:ea typeface="Times New Roman" panose="02020603050405020304" pitchFamily="18" charset="0"/>
                <a:cs typeface="Times New Roman" panose="02020603050405020304" pitchFamily="18" charset="0"/>
              </a:rPr>
              <a:t>Oh and Love shone down</a:t>
            </a:r>
            <a:br>
              <a:rPr lang="en-GB" sz="1400" i="1" kern="1200" dirty="0">
                <a:solidFill>
                  <a:srgbClr val="434343"/>
                </a:solidFill>
                <a:effectLst/>
                <a:ea typeface="Times New Roman" panose="02020603050405020304" pitchFamily="18" charset="0"/>
                <a:cs typeface="Times New Roman" panose="02020603050405020304" pitchFamily="18" charset="0"/>
              </a:rPr>
            </a:br>
            <a:r>
              <a:rPr lang="en-GB" sz="1400" i="1" kern="1200" dirty="0">
                <a:solidFill>
                  <a:srgbClr val="434343"/>
                </a:solidFill>
                <a:effectLst/>
                <a:ea typeface="Times New Roman" panose="02020603050405020304" pitchFamily="18" charset="0"/>
                <a:cs typeface="Times New Roman" panose="02020603050405020304" pitchFamily="18" charset="0"/>
              </a:rPr>
              <a:t>Over the world.</a:t>
            </a:r>
            <a:endParaRPr lang="en-GB" sz="1400" dirty="0">
              <a:effectLst/>
              <a:ea typeface="Times New Roman" panose="02020603050405020304" pitchFamily="18" charset="0"/>
            </a:endParaRPr>
          </a:p>
          <a:p>
            <a:pPr algn="ctr">
              <a:lnSpc>
                <a:spcPct val="107000"/>
              </a:lnSpc>
              <a:spcAft>
                <a:spcPts val="800"/>
              </a:spcAft>
            </a:pPr>
            <a:r>
              <a:rPr lang="en-GB" sz="1400" kern="0" dirty="0">
                <a:effectLst/>
                <a:ea typeface="Times New Roman" panose="02020603050405020304" pitchFamily="18" charset="0"/>
                <a:cs typeface="Times New Roman" panose="02020603050405020304" pitchFamily="18" charset="0"/>
              </a:rPr>
              <a:t> </a:t>
            </a:r>
            <a:endParaRPr lang="en-GB" sz="14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1400" kern="0" dirty="0">
                <a:effectLst/>
                <a:ea typeface="Times New Roman" panose="02020603050405020304" pitchFamily="18" charset="0"/>
                <a:cs typeface="Times New Roman" panose="02020603050405020304" pitchFamily="18" charset="0"/>
              </a:rPr>
              <a:t> </a:t>
            </a:r>
            <a:endParaRPr lang="en-GB" sz="1400" kern="100" dirty="0">
              <a:effectLst/>
              <a:ea typeface="Aptos" panose="020B0004020202020204" pitchFamily="34" charset="0"/>
              <a:cs typeface="Times New Roman" panose="02020603050405020304" pitchFamily="18" charset="0"/>
            </a:endParaRPr>
          </a:p>
          <a:p>
            <a:pPr algn="ctr"/>
            <a:r>
              <a:rPr lang="en-GB" sz="1400" kern="1200" dirty="0">
                <a:solidFill>
                  <a:srgbClr val="434343"/>
                </a:solidFill>
                <a:effectLst/>
                <a:ea typeface="Times New Roman" panose="02020603050405020304" pitchFamily="18" charset="0"/>
                <a:cs typeface="Times New Roman" panose="02020603050405020304" pitchFamily="18" charset="0"/>
              </a:rPr>
              <a:t>Somebody spoke to me, I knew it was an angel.</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He said: ‘There’s something that I think you ought to know.’</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Then he just smiled, said: ‘Don’t be afraid now,</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Sing a new song, let everyone know.’</a:t>
            </a:r>
            <a:br>
              <a:rPr lang="en-GB" sz="1400" kern="1200" dirty="0">
                <a:solidFill>
                  <a:srgbClr val="434343"/>
                </a:solidFill>
                <a:effectLst/>
                <a:ea typeface="Times New Roman" panose="02020603050405020304" pitchFamily="18" charset="0"/>
                <a:cs typeface="Times New Roman" panose="02020603050405020304" pitchFamily="18" charset="0"/>
              </a:rPr>
            </a:b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[Chorus]</a:t>
            </a:r>
            <a:endParaRPr lang="en-GB" sz="1400" dirty="0">
              <a:effectLst/>
              <a:ea typeface="Times New Roman" panose="02020603050405020304" pitchFamily="18" charset="0"/>
            </a:endParaRPr>
          </a:p>
          <a:p>
            <a:pPr algn="ctr">
              <a:lnSpc>
                <a:spcPct val="107000"/>
              </a:lnSpc>
              <a:spcAft>
                <a:spcPts val="800"/>
              </a:spcAft>
            </a:pPr>
            <a:r>
              <a:rPr lang="en-GB" sz="1400" kern="0" dirty="0">
                <a:effectLst/>
                <a:ea typeface="Times New Roman" panose="02020603050405020304" pitchFamily="18" charset="0"/>
                <a:cs typeface="Times New Roman" panose="02020603050405020304" pitchFamily="18" charset="0"/>
              </a:rPr>
              <a:t> </a:t>
            </a:r>
            <a:endParaRPr lang="en-GB" sz="14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1400" kern="0" dirty="0">
                <a:effectLst/>
                <a:ea typeface="Times New Roman" panose="02020603050405020304" pitchFamily="18" charset="0"/>
                <a:cs typeface="Times New Roman" panose="02020603050405020304" pitchFamily="18" charset="0"/>
              </a:rPr>
              <a:t> </a:t>
            </a:r>
            <a:endParaRPr lang="en-GB" sz="14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1400" kern="1200" dirty="0">
                <a:solidFill>
                  <a:srgbClr val="434343"/>
                </a:solidFill>
                <a:effectLst/>
                <a:ea typeface="Aptos" panose="020B0004020202020204" pitchFamily="34" charset="0"/>
                <a:cs typeface="Times New Roman" panose="02020603050405020304" pitchFamily="18" charset="0"/>
              </a:rPr>
              <a:t>And then he told me all about the baby Jesus,</a:t>
            </a:r>
            <a:br>
              <a:rPr lang="en-GB" sz="1400" kern="1200" dirty="0">
                <a:solidFill>
                  <a:srgbClr val="434343"/>
                </a:solidFill>
                <a:effectLst/>
                <a:ea typeface="Aptos" panose="020B0004020202020204" pitchFamily="34" charset="0"/>
                <a:cs typeface="Times New Roman" panose="02020603050405020304" pitchFamily="18" charset="0"/>
              </a:rPr>
            </a:br>
            <a:r>
              <a:rPr lang="en-GB" sz="1400" kern="1200" dirty="0">
                <a:solidFill>
                  <a:srgbClr val="434343"/>
                </a:solidFill>
                <a:effectLst/>
                <a:ea typeface="Aptos" panose="020B0004020202020204" pitchFamily="34" charset="0"/>
                <a:cs typeface="Times New Roman" panose="02020603050405020304" pitchFamily="18" charset="0"/>
              </a:rPr>
              <a:t>How to find him, where exactly I should go.</a:t>
            </a:r>
            <a:br>
              <a:rPr lang="en-GB" sz="1400" kern="1200" dirty="0">
                <a:solidFill>
                  <a:srgbClr val="434343"/>
                </a:solidFill>
                <a:effectLst/>
                <a:ea typeface="Aptos" panose="020B0004020202020204" pitchFamily="34" charset="0"/>
                <a:cs typeface="Times New Roman" panose="02020603050405020304" pitchFamily="18" charset="0"/>
              </a:rPr>
            </a:br>
            <a:r>
              <a:rPr lang="en-GB" sz="1400" kern="1200" dirty="0">
                <a:solidFill>
                  <a:srgbClr val="434343"/>
                </a:solidFill>
                <a:effectLst/>
                <a:ea typeface="Aptos" panose="020B0004020202020204" pitchFamily="34" charset="0"/>
                <a:cs typeface="Times New Roman" panose="02020603050405020304" pitchFamily="18" charset="0"/>
              </a:rPr>
              <a:t>Then he was joined by millions of others,</a:t>
            </a:r>
            <a:br>
              <a:rPr lang="en-GB" sz="1400" kern="1200" dirty="0">
                <a:solidFill>
                  <a:srgbClr val="434343"/>
                </a:solidFill>
                <a:effectLst/>
                <a:ea typeface="Aptos" panose="020B0004020202020204" pitchFamily="34" charset="0"/>
                <a:cs typeface="Times New Roman" panose="02020603050405020304" pitchFamily="18" charset="0"/>
              </a:rPr>
            </a:br>
            <a:r>
              <a:rPr lang="en-GB" sz="1400" kern="1200" dirty="0">
                <a:solidFill>
                  <a:srgbClr val="434343"/>
                </a:solidFill>
                <a:effectLst/>
                <a:ea typeface="Aptos" panose="020B0004020202020204" pitchFamily="34" charset="0"/>
                <a:cs typeface="Times New Roman" panose="02020603050405020304" pitchFamily="18" charset="0"/>
              </a:rPr>
              <a:t>Sing a new song, let everyone know.</a:t>
            </a:r>
            <a:br>
              <a:rPr lang="en-GB" sz="1400" kern="1200" dirty="0">
                <a:solidFill>
                  <a:srgbClr val="434343"/>
                </a:solidFill>
                <a:effectLst/>
                <a:ea typeface="Aptos" panose="020B0004020202020204" pitchFamily="34" charset="0"/>
                <a:cs typeface="Times New Roman" panose="02020603050405020304" pitchFamily="18" charset="0"/>
              </a:rPr>
            </a:br>
            <a:br>
              <a:rPr lang="en-GB" sz="1400" kern="1200" dirty="0">
                <a:solidFill>
                  <a:srgbClr val="434343"/>
                </a:solidFill>
                <a:effectLst/>
                <a:ea typeface="Aptos" panose="020B0004020202020204" pitchFamily="34" charset="0"/>
                <a:cs typeface="Times New Roman" panose="02020603050405020304" pitchFamily="18" charset="0"/>
              </a:rPr>
            </a:br>
            <a:r>
              <a:rPr lang="en-GB" sz="1400" kern="1200" dirty="0">
                <a:solidFill>
                  <a:srgbClr val="434343"/>
                </a:solidFill>
                <a:effectLst/>
                <a:ea typeface="Aptos" panose="020B0004020202020204" pitchFamily="34" charset="0"/>
                <a:cs typeface="Times New Roman" panose="02020603050405020304" pitchFamily="18" charset="0"/>
              </a:rPr>
              <a:t>[Chorus]</a:t>
            </a:r>
            <a:endParaRPr lang="en-GB" sz="1400" kern="100" dirty="0">
              <a:effectLst/>
              <a:ea typeface="Aptos" panose="020B0004020202020204" pitchFamily="34" charset="0"/>
              <a:cs typeface="Times New Roman" panose="02020603050405020304" pitchFamily="18" charset="0"/>
            </a:endParaRPr>
          </a:p>
          <a:p>
            <a:pPr algn="ctr">
              <a:lnSpc>
                <a:spcPct val="107000"/>
              </a:lnSpc>
              <a:spcAft>
                <a:spcPts val="800"/>
              </a:spcAft>
            </a:pPr>
            <a:r>
              <a:rPr lang="en-GB" sz="1400" kern="1200" dirty="0">
                <a:solidFill>
                  <a:srgbClr val="434343"/>
                </a:solidFill>
                <a:effectLst/>
                <a:ea typeface="Aptos" panose="020B0004020202020204" pitchFamily="34" charset="0"/>
                <a:cs typeface="Times New Roman" panose="02020603050405020304" pitchFamily="18" charset="0"/>
              </a:rPr>
              <a:t> </a:t>
            </a:r>
            <a:endParaRPr lang="en-GB" sz="1400" kern="100" dirty="0">
              <a:effectLst/>
              <a:ea typeface="Aptos" panose="020B0004020202020204" pitchFamily="34" charset="0"/>
              <a:cs typeface="Times New Roman" panose="02020603050405020304" pitchFamily="18" charset="0"/>
            </a:endParaRPr>
          </a:p>
          <a:p>
            <a:pPr algn="ctr"/>
            <a:r>
              <a:rPr lang="en-GB" sz="1400" kern="1200" dirty="0">
                <a:solidFill>
                  <a:srgbClr val="434343"/>
                </a:solidFill>
                <a:effectLst/>
                <a:ea typeface="Times New Roman" panose="02020603050405020304" pitchFamily="18" charset="0"/>
                <a:cs typeface="Times New Roman" panose="02020603050405020304" pitchFamily="18" charset="0"/>
              </a:rPr>
              <a:t>Well, did I dream or was I really on that hillside,</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On that Christmas night so very long ago?</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When he was born, Jesus our Saviour,</a:t>
            </a: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Sing a new song, let everyone know.</a:t>
            </a:r>
            <a:br>
              <a:rPr lang="en-GB" sz="1400" kern="1200" dirty="0">
                <a:solidFill>
                  <a:srgbClr val="434343"/>
                </a:solidFill>
                <a:effectLst/>
                <a:ea typeface="Times New Roman" panose="02020603050405020304" pitchFamily="18" charset="0"/>
                <a:cs typeface="Times New Roman" panose="02020603050405020304" pitchFamily="18" charset="0"/>
              </a:rPr>
            </a:br>
            <a:br>
              <a:rPr lang="en-GB" sz="1400" kern="1200" dirty="0">
                <a:solidFill>
                  <a:srgbClr val="434343"/>
                </a:solidFill>
                <a:effectLst/>
                <a:ea typeface="Times New Roman" panose="02020603050405020304" pitchFamily="18" charset="0"/>
                <a:cs typeface="Times New Roman" panose="02020603050405020304" pitchFamily="18" charset="0"/>
              </a:rPr>
            </a:br>
            <a:r>
              <a:rPr lang="en-GB" sz="1400" kern="1200" dirty="0">
                <a:solidFill>
                  <a:srgbClr val="434343"/>
                </a:solidFill>
                <a:effectLst/>
                <a:ea typeface="Times New Roman" panose="02020603050405020304" pitchFamily="18" charset="0"/>
                <a:cs typeface="Times New Roman" panose="02020603050405020304" pitchFamily="18" charset="0"/>
              </a:rPr>
              <a:t>[Chorus]</a:t>
            </a:r>
            <a:endParaRPr lang="en-GB" sz="1400" dirty="0">
              <a:effectLst/>
              <a:ea typeface="Times New Roman" panose="02020603050405020304" pitchFamily="18" charset="0"/>
            </a:endParaRPr>
          </a:p>
        </p:txBody>
      </p:sp>
      <p:pic>
        <p:nvPicPr>
          <p:cNvPr id="2" name="Picture 1">
            <a:extLst>
              <a:ext uri="{FF2B5EF4-FFF2-40B4-BE49-F238E27FC236}">
                <a16:creationId xmlns:a16="http://schemas.microsoft.com/office/drawing/2014/main" id="{8DF7CA85-764D-D0E3-960D-E30C4CFFB4F9}"/>
              </a:ext>
            </a:extLst>
          </p:cNvPr>
          <p:cNvPicPr>
            <a:picLocks noChangeAspect="1"/>
          </p:cNvPicPr>
          <p:nvPr/>
        </p:nvPicPr>
        <p:blipFill>
          <a:blip r:embed="rId2"/>
          <a:stretch>
            <a:fillRect/>
          </a:stretch>
        </p:blipFill>
        <p:spPr>
          <a:xfrm>
            <a:off x="548680" y="2267744"/>
            <a:ext cx="1566893" cy="1114641"/>
          </a:xfrm>
          <a:prstGeom prst="rect">
            <a:avLst/>
          </a:prstGeom>
        </p:spPr>
      </p:pic>
    </p:spTree>
    <p:extLst>
      <p:ext uri="{BB962C8B-B14F-4D97-AF65-F5344CB8AC3E}">
        <p14:creationId xmlns:p14="http://schemas.microsoft.com/office/powerpoint/2010/main" val="5711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6155531"/>
          </a:xfrm>
          <a:prstGeom prst="rect">
            <a:avLst/>
          </a:prstGeom>
        </p:spPr>
        <p:txBody>
          <a:bodyPr wrap="square">
            <a:spAutoFit/>
          </a:bodyPr>
          <a:lstStyle/>
          <a:p>
            <a:endParaRPr lang="en-GB" sz="800" b="1" dirty="0"/>
          </a:p>
          <a:p>
            <a:r>
              <a:rPr lang="en-GB" b="1" u="sng" dirty="0"/>
              <a:t>Class 3</a:t>
            </a:r>
            <a:r>
              <a:rPr lang="en-GB" b="1" dirty="0"/>
              <a:t>           </a:t>
            </a:r>
            <a:r>
              <a:rPr lang="en-GB" b="1" u="sng" dirty="0"/>
              <a:t>Our Saviour is Born: The Birth of Jesus</a:t>
            </a:r>
          </a:p>
          <a:p>
            <a:r>
              <a:rPr lang="en-GB" sz="1400" dirty="0"/>
              <a:t> </a:t>
            </a:r>
          </a:p>
          <a:p>
            <a:r>
              <a:rPr lang="en-GB" sz="1400" dirty="0"/>
              <a:t>Mary and Joseph needed to travel to Bethlehem. The Emperor Augustus had called for a register to be taken of all the people in his empire, and everyone had to return to their own hometown to be registered.  </a:t>
            </a:r>
          </a:p>
          <a:p>
            <a:r>
              <a:rPr lang="en-GB" sz="1400" dirty="0"/>
              <a:t>The journey could not have come at a worse time, as Mary’s baby was due to be born any day. The journey was long and uncomfortable, and Mary clung to the lurching back of a donkey, mile after tiring mile. </a:t>
            </a:r>
          </a:p>
          <a:p>
            <a:r>
              <a:rPr lang="en-GB" sz="1400" dirty="0"/>
              <a:t>As the town of Bethlehem came into sight, Mary knew the baby was almost here. Joseph knew he just had to find a place for Mary to rest, but the town was full to bursting. </a:t>
            </a:r>
          </a:p>
          <a:p>
            <a:r>
              <a:rPr lang="en-GB" sz="1400" dirty="0"/>
              <a:t>At every inn they visited, Joseph had to shout to be heard. </a:t>
            </a:r>
          </a:p>
          <a:p>
            <a:r>
              <a:rPr lang="en-GB" sz="1400" dirty="0"/>
              <a:t>“A bed? Do you have a bed for my wife?” he pleaded.</a:t>
            </a:r>
          </a:p>
          <a:p>
            <a:r>
              <a:rPr lang="en-GB" sz="1400" dirty="0"/>
              <a:t>“Are you serious? I don’t have as much as a shelf!” replied the inn-keeper.</a:t>
            </a:r>
          </a:p>
          <a:p>
            <a:r>
              <a:rPr lang="en-GB" sz="1400" dirty="0"/>
              <a:t>Joseph began to panic. “But her child! The baby! It’s coming!” </a:t>
            </a:r>
          </a:p>
          <a:p>
            <a:r>
              <a:rPr lang="en-GB" sz="1400" dirty="0"/>
              <a:t>The innkeeper glanced outside at the woman crouched on the ground beside a donkey. </a:t>
            </a:r>
          </a:p>
          <a:p>
            <a:r>
              <a:rPr lang="en-GB" sz="1400" dirty="0"/>
              <a:t>“There’s always the stable, I suppose,” he reflected. “It’s not much, but it’s shelter. May God be with you both, my friend.”</a:t>
            </a:r>
          </a:p>
          <a:p>
            <a:r>
              <a:rPr lang="en-GB" sz="1400" dirty="0"/>
              <a:t>Soon after, the baby boy was born. They swaddled the baby Jesus carefully and laid him in a manger filled with clean straw. Mary and Joseph were overjoyed.</a:t>
            </a:r>
          </a:p>
          <a:p>
            <a:r>
              <a:rPr lang="en-GB" sz="1400" dirty="0"/>
              <a:t> </a:t>
            </a:r>
          </a:p>
          <a:p>
            <a:r>
              <a:rPr lang="en-GB" sz="1400" i="1" dirty="0"/>
              <a:t>Luke 2: 1-7</a:t>
            </a:r>
            <a:endParaRPr lang="en-GB" sz="1400" dirty="0"/>
          </a:p>
          <a:p>
            <a:pPr fontAlgn="base"/>
            <a:br>
              <a:rPr lang="en-GB" sz="800" dirty="0"/>
            </a:br>
            <a:br>
              <a:rPr lang="en-GB" sz="800" dirty="0"/>
            </a:br>
            <a:r>
              <a:rPr lang="en-GB" sz="800" dirty="0"/>
              <a:t> </a:t>
            </a:r>
            <a:br>
              <a:rPr lang="en-GB" sz="800" dirty="0"/>
            </a:br>
            <a:br>
              <a:rPr lang="en-GB" sz="800" dirty="0"/>
            </a:br>
            <a:br>
              <a:rPr lang="en-GB" sz="800" dirty="0"/>
            </a:br>
            <a:br>
              <a:rPr lang="en-GB" sz="800" dirty="0"/>
            </a:br>
            <a:endParaRPr lang="en-GB" sz="800" dirty="0"/>
          </a:p>
        </p:txBody>
      </p:sp>
      <p:pic>
        <p:nvPicPr>
          <p:cNvPr id="3074" name="Picture 2" descr="Image result for nativity sc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422" y="5676664"/>
            <a:ext cx="4481156" cy="271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5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431540"/>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 name="Rectangle 5"/>
          <p:cNvSpPr/>
          <p:nvPr/>
        </p:nvSpPr>
        <p:spPr>
          <a:xfrm>
            <a:off x="476672" y="467544"/>
            <a:ext cx="5904656" cy="307777"/>
          </a:xfrm>
          <a:prstGeom prst="rect">
            <a:avLst/>
          </a:prstGeom>
        </p:spPr>
        <p:txBody>
          <a:bodyPr wrap="square">
            <a:spAutoFit/>
          </a:bodyPr>
          <a:lstStyle/>
          <a:p>
            <a:pPr algn="ctr"/>
            <a:endParaRPr lang="en-GB" sz="1400" b="1" dirty="0"/>
          </a:p>
        </p:txBody>
      </p:sp>
      <p:sp>
        <p:nvSpPr>
          <p:cNvPr id="7" name="TextBox 6"/>
          <p:cNvSpPr txBox="1"/>
          <p:nvPr/>
        </p:nvSpPr>
        <p:spPr>
          <a:xfrm>
            <a:off x="561864" y="775321"/>
            <a:ext cx="5531431" cy="7269682"/>
          </a:xfrm>
          <a:prstGeom prst="rect">
            <a:avLst/>
          </a:prstGeom>
          <a:noFill/>
        </p:spPr>
        <p:txBody>
          <a:bodyPr wrap="square" rtlCol="0">
            <a:spAutoFit/>
          </a:bodyPr>
          <a:lstStyle/>
          <a:p>
            <a:pPr algn="ctr">
              <a:lnSpc>
                <a:spcPct val="115000"/>
              </a:lnSpc>
            </a:pPr>
            <a:r>
              <a:rPr lang="en-GB" sz="1600" b="1"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Like </a:t>
            </a:r>
            <a:r>
              <a:rPr lang="en-GB" sz="1600" b="1" u="sng"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 C</a:t>
            </a:r>
            <a:r>
              <a:rPr lang="en-GB" sz="1600" b="1"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andle Flame </a:t>
            </a:r>
            <a:endParaRPr lang="en-GB" sz="1600" b="1" u="sng" dirty="0">
              <a:effectLst/>
              <a:latin typeface="Times New Roman" panose="02020603050405020304" pitchFamily="18" charset="0"/>
              <a:ea typeface="Times New Roman" panose="02020603050405020304" pitchFamily="18" charset="0"/>
            </a:endParaRPr>
          </a:p>
          <a:p>
            <a:endParaRPr lang="en-GB"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Like a candle flame,</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flickering small in our darkness</a:t>
            </a:r>
            <a:endParaRPr lang="en-GB" sz="1400" dirty="0">
              <a:solidFill>
                <a:srgbClr val="000000"/>
              </a:solidFill>
              <a:ea typeface="Times New Roman" panose="02020603050405020304" pitchFamily="18" charset="0"/>
              <a:cs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uncreated light</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shines through infant eyes.</a:t>
            </a:r>
            <a:endParaRPr lang="en-GB" sz="1400" dirty="0">
              <a:effectLst/>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r>
              <a:rPr lang="en-GB" sz="1400" b="1" i="1" kern="1200" dirty="0">
                <a:solidFill>
                  <a:srgbClr val="000000"/>
                </a:solidFill>
                <a:effectLst/>
                <a:ea typeface="Times New Roman" panose="02020603050405020304" pitchFamily="18" charset="0"/>
                <a:cs typeface="Times New Roman" panose="02020603050405020304" pitchFamily="18" charset="0"/>
              </a:rPr>
              <a:t>Chorus:</a:t>
            </a:r>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pPr marL="457200"/>
            <a:r>
              <a:rPr lang="en-GB" sz="1400" kern="1200" dirty="0">
                <a:solidFill>
                  <a:srgbClr val="000000"/>
                </a:solidFill>
                <a:effectLst/>
                <a:ea typeface="Times New Roman" panose="02020603050405020304" pitchFamily="18" charset="0"/>
                <a:cs typeface="Times New Roman" panose="02020603050405020304" pitchFamily="18" charset="0"/>
              </a:rPr>
              <a:t>    </a:t>
            </a:r>
            <a:r>
              <a:rPr lang="en-GB" sz="1400" i="1" kern="1200" dirty="0">
                <a:solidFill>
                  <a:srgbClr val="000000"/>
                </a:solidFill>
                <a:effectLst/>
                <a:ea typeface="Times New Roman" panose="02020603050405020304" pitchFamily="18" charset="0"/>
                <a:cs typeface="Times New Roman" panose="02020603050405020304" pitchFamily="18" charset="0"/>
              </a:rPr>
              <a:t>God is with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Come to save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Stars and angels sing</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yet the earth sleeps in shadows;</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can this tiny spark</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set a world on fire?</a:t>
            </a:r>
            <a:endParaRPr lang="en-GB" sz="1400" dirty="0">
              <a:effectLst/>
              <a:ea typeface="Times New Roman" panose="02020603050405020304" pitchFamily="18" charset="0"/>
            </a:endParaRPr>
          </a:p>
          <a:p>
            <a:pPr marL="914400"/>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r>
              <a:rPr lang="en-GB" sz="1400" b="1" i="1" kern="1200" dirty="0">
                <a:solidFill>
                  <a:srgbClr val="000000"/>
                </a:solidFill>
                <a:effectLst/>
                <a:ea typeface="Times New Roman" panose="02020603050405020304" pitchFamily="18" charset="0"/>
                <a:cs typeface="Times New Roman" panose="02020603050405020304" pitchFamily="18" charset="0"/>
              </a:rPr>
              <a:t>Chorus:</a:t>
            </a:r>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pPr marL="457200"/>
            <a:r>
              <a:rPr lang="en-GB" sz="1400" kern="1200" dirty="0">
                <a:solidFill>
                  <a:srgbClr val="000000"/>
                </a:solidFill>
                <a:effectLst/>
                <a:ea typeface="Times New Roman" panose="02020603050405020304" pitchFamily="18" charset="0"/>
                <a:cs typeface="Times New Roman" panose="02020603050405020304" pitchFamily="18" charset="0"/>
              </a:rPr>
              <a:t>     </a:t>
            </a:r>
            <a:r>
              <a:rPr lang="en-GB" sz="1400" i="1" kern="1200" dirty="0">
                <a:solidFill>
                  <a:srgbClr val="000000"/>
                </a:solidFill>
                <a:effectLst/>
                <a:ea typeface="Times New Roman" panose="02020603050405020304" pitchFamily="18" charset="0"/>
                <a:cs typeface="Times New Roman" panose="02020603050405020304" pitchFamily="18" charset="0"/>
              </a:rPr>
              <a:t>God is with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Come to save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Alleluia! </a:t>
            </a:r>
            <a:endParaRPr lang="en-GB" sz="1400" dirty="0">
              <a:effectLst/>
              <a:ea typeface="Times New Roman" panose="02020603050405020304" pitchFamily="18" charset="0"/>
            </a:endParaRPr>
          </a:p>
          <a:p>
            <a:pPr marL="457200"/>
            <a:r>
              <a:rPr lang="en-GB" sz="1400" dirty="0">
                <a:effectLst/>
                <a:ea typeface="Times New Roman" panose="02020603050405020304" pitchFamily="18" charset="0"/>
              </a:rPr>
              <a:t> </a:t>
            </a:r>
          </a:p>
          <a:p>
            <a:pPr marL="457200"/>
            <a:r>
              <a:rPr lang="en-GB" sz="1400" dirty="0">
                <a:effectLst/>
                <a:ea typeface="Times New Roman" panose="02020603050405020304" pitchFamily="18" charset="0"/>
              </a:rPr>
              <a:t> </a:t>
            </a:r>
          </a:p>
          <a:p>
            <a:r>
              <a:rPr lang="en-GB" sz="1400" kern="1200" dirty="0">
                <a:solidFill>
                  <a:srgbClr val="000000"/>
                </a:solidFill>
                <a:effectLst/>
                <a:ea typeface="Times New Roman" panose="02020603050405020304" pitchFamily="18" charset="0"/>
                <a:cs typeface="Times New Roman" panose="02020603050405020304" pitchFamily="18" charset="0"/>
              </a:rPr>
              <a:t>Yet his light shall shine</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from our lives, Spirit blazing</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as we touch the flame</a:t>
            </a:r>
            <a:endParaRPr lang="en-GB" sz="1400" dirty="0">
              <a:ea typeface="Times New Roman" panose="02020603050405020304" pitchFamily="18" charset="0"/>
            </a:endParaRPr>
          </a:p>
          <a:p>
            <a:r>
              <a:rPr lang="en-GB" sz="1400" kern="1200" dirty="0">
                <a:solidFill>
                  <a:srgbClr val="000000"/>
                </a:solidFill>
                <a:effectLst/>
                <a:ea typeface="Times New Roman" panose="02020603050405020304" pitchFamily="18" charset="0"/>
                <a:cs typeface="Times New Roman" panose="02020603050405020304" pitchFamily="18" charset="0"/>
              </a:rPr>
              <a:t>of his holy fire.</a:t>
            </a:r>
            <a:endParaRPr lang="en-GB" sz="1400" dirty="0">
              <a:effectLst/>
              <a:ea typeface="Times New Roman" panose="02020603050405020304" pitchFamily="18" charset="0"/>
            </a:endParaRPr>
          </a:p>
          <a:p>
            <a:pPr marL="914400"/>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r>
              <a:rPr lang="en-GB" sz="1400" b="1" i="1" kern="1200" dirty="0">
                <a:solidFill>
                  <a:srgbClr val="000000"/>
                </a:solidFill>
                <a:effectLst/>
                <a:ea typeface="Times New Roman" panose="02020603050405020304" pitchFamily="18" charset="0"/>
                <a:cs typeface="Times New Roman" panose="02020603050405020304" pitchFamily="18" charset="0"/>
              </a:rPr>
              <a:t>Chorus:</a:t>
            </a:r>
            <a:r>
              <a:rPr lang="en-GB" sz="1400" kern="1200" dirty="0">
                <a:solidFill>
                  <a:srgbClr val="000000"/>
                </a:solidFill>
                <a:effectLst/>
                <a:ea typeface="Times New Roman" panose="02020603050405020304" pitchFamily="18" charset="0"/>
                <a:cs typeface="Times New Roman" panose="02020603050405020304" pitchFamily="18" charset="0"/>
              </a:rPr>
              <a:t> </a:t>
            </a:r>
            <a:endParaRPr lang="en-GB" sz="1400" dirty="0">
              <a:effectLst/>
              <a:ea typeface="Times New Roman" panose="02020603050405020304" pitchFamily="18" charset="0"/>
            </a:endParaRPr>
          </a:p>
          <a:p>
            <a:pPr marL="457200"/>
            <a:r>
              <a:rPr lang="en-GB" sz="1400" kern="1200" dirty="0">
                <a:solidFill>
                  <a:srgbClr val="000000"/>
                </a:solidFill>
                <a:effectLst/>
                <a:ea typeface="Times New Roman" panose="02020603050405020304" pitchFamily="18" charset="0"/>
                <a:cs typeface="Times New Roman" panose="02020603050405020304" pitchFamily="18" charset="0"/>
              </a:rPr>
              <a:t>     </a:t>
            </a:r>
            <a:r>
              <a:rPr lang="en-GB" sz="1400" i="1" kern="1200" dirty="0">
                <a:solidFill>
                  <a:srgbClr val="000000"/>
                </a:solidFill>
                <a:effectLst/>
                <a:ea typeface="Times New Roman" panose="02020603050405020304" pitchFamily="18" charset="0"/>
                <a:cs typeface="Times New Roman" panose="02020603050405020304" pitchFamily="18" charset="0"/>
              </a:rPr>
              <a:t>God is with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Come to save us, alleluia  </a:t>
            </a:r>
            <a:endParaRPr lang="en-GB" sz="1400" dirty="0">
              <a:effectLst/>
              <a:ea typeface="Times New Roman" panose="02020603050405020304" pitchFamily="18" charset="0"/>
            </a:endParaRPr>
          </a:p>
          <a:p>
            <a:pPr marL="457200"/>
            <a:r>
              <a:rPr lang="en-GB" sz="1400" i="1" kern="1200" dirty="0">
                <a:solidFill>
                  <a:srgbClr val="000000"/>
                </a:solidFill>
                <a:effectLst/>
                <a:ea typeface="Times New Roman" panose="02020603050405020304" pitchFamily="18" charset="0"/>
                <a:cs typeface="Times New Roman" panose="02020603050405020304" pitchFamily="18" charset="0"/>
              </a:rPr>
              <a:t>     Alleluia! </a:t>
            </a:r>
            <a:endParaRPr lang="en-GB" sz="1400" dirty="0">
              <a:effectLst/>
              <a:ea typeface="Times New Roman" panose="02020603050405020304" pitchFamily="18" charset="0"/>
            </a:endParaRPr>
          </a:p>
        </p:txBody>
      </p:sp>
      <p:pic>
        <p:nvPicPr>
          <p:cNvPr id="9" name="Picture 2" descr="Image result for christmas light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36"/>
          <a:stretch/>
        </p:blipFill>
        <p:spPr bwMode="auto">
          <a:xfrm rot="10800000">
            <a:off x="4405298" y="6588224"/>
            <a:ext cx="1864264" cy="13063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ristmas ligh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136216" y="4842510"/>
            <a:ext cx="1957079" cy="74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03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04664" y="395536"/>
            <a:ext cx="6048672" cy="8280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76672" y="467544"/>
            <a:ext cx="5904656" cy="6909584"/>
          </a:xfrm>
          <a:prstGeom prst="rect">
            <a:avLst/>
          </a:prstGeom>
        </p:spPr>
        <p:txBody>
          <a:bodyPr wrap="square">
            <a:spAutoFit/>
          </a:bodyPr>
          <a:lstStyle/>
          <a:p>
            <a:endParaRPr lang="en-GB" sz="800" b="1" dirty="0"/>
          </a:p>
          <a:p>
            <a:r>
              <a:rPr lang="en-GB" sz="2000" b="1" u="sng" dirty="0"/>
              <a:t>Class 4</a:t>
            </a:r>
            <a:r>
              <a:rPr lang="en-GB" sz="1400" dirty="0"/>
              <a:t>		  </a:t>
            </a:r>
            <a:r>
              <a:rPr lang="en-GB" sz="2000" b="1" u="sng" dirty="0"/>
              <a:t>The Shepherds</a:t>
            </a:r>
          </a:p>
          <a:p>
            <a:endParaRPr lang="en-GB" sz="1400" dirty="0"/>
          </a:p>
          <a:p>
            <a:r>
              <a:rPr lang="en-GB" sz="1500" dirty="0"/>
              <a:t>On a hillside in Bethlehem, we, the shepherds, were sitting quietly watching our sheep. Some of us were dozing, and others were keeping a sharp watch out for wolves and rustlers. newborn, the dark sky was ablaze with a blinding light. I jumped up and said, "What's happening?“</a:t>
            </a:r>
          </a:p>
          <a:p>
            <a:endParaRPr lang="en-GB" sz="1500" dirty="0"/>
          </a:p>
          <a:p>
            <a:r>
              <a:rPr lang="en-GB" sz="1500" dirty="0"/>
              <a:t>"Do not be afraid," the angels replied, "we bring you good news. This very night in Bethlehem your saviour was born, Christ the Lord. You will find the newborn baby wrapped in clothes and lying in a manger in a stable.”</a:t>
            </a:r>
          </a:p>
          <a:p>
            <a:endParaRPr lang="en-GB" sz="1500" dirty="0"/>
          </a:p>
          <a:p>
            <a:r>
              <a:rPr lang="en-GB" sz="1500" dirty="0"/>
              <a:t>We were confused and a little frightened. We looked up to see a multitude of angels in the sky singing "Glory to God in the highest, peace on Earth and goodwill to all people!" We had never seen or heard anything so beautiful. </a:t>
            </a:r>
          </a:p>
          <a:p>
            <a:endParaRPr lang="en-GB" sz="1500" dirty="0"/>
          </a:p>
          <a:p>
            <a:r>
              <a:rPr lang="en-GB" sz="1500" dirty="0"/>
              <a:t>When the angels had gone, we went to look for the baby and found him in a stable just as the angels had said, wrapped in swaddling clothes, fast asleep.</a:t>
            </a:r>
          </a:p>
          <a:p>
            <a:endParaRPr lang="en-GB" sz="1500" dirty="0"/>
          </a:p>
          <a:p>
            <a:r>
              <a:rPr lang="en-GB" sz="1500" dirty="0"/>
              <a:t>I fell to my knees to praise the Saviour in front of me. Everything we had been told was true. Later I told everyone I met about the angel messengers and the newborn king.</a:t>
            </a:r>
          </a:p>
          <a:p>
            <a:endParaRPr lang="en-GB" sz="1500" dirty="0"/>
          </a:p>
          <a:p>
            <a:r>
              <a:rPr lang="en-GB" sz="1500" i="1" dirty="0"/>
              <a:t>Luke 2: 8-20</a:t>
            </a:r>
            <a:endParaRPr lang="en-GB" sz="1500" dirty="0"/>
          </a:p>
          <a:p>
            <a:pPr fontAlgn="base"/>
            <a:br>
              <a:rPr lang="en-GB" sz="800" dirty="0"/>
            </a:br>
            <a:br>
              <a:rPr lang="en-GB" sz="800" dirty="0"/>
            </a:br>
            <a:r>
              <a:rPr lang="en-GB" sz="800" dirty="0"/>
              <a:t> </a:t>
            </a:r>
            <a:br>
              <a:rPr lang="en-GB" sz="800" dirty="0"/>
            </a:br>
            <a:br>
              <a:rPr lang="en-GB" sz="800" dirty="0"/>
            </a:br>
            <a:br>
              <a:rPr lang="en-GB" sz="800" dirty="0"/>
            </a:br>
            <a:br>
              <a:rPr lang="en-GB" sz="800" dirty="0"/>
            </a:br>
            <a:endParaRPr lang="en-GB" sz="800" dirty="0"/>
          </a:p>
        </p:txBody>
      </p:sp>
      <p:pic>
        <p:nvPicPr>
          <p:cNvPr id="5122" name="Picture 2" descr="Image result for nativity shephe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808" y="6300192"/>
            <a:ext cx="3636404" cy="202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18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28947</TotalTime>
  <Words>2951</Words>
  <Application>Microsoft Office PowerPoint</Application>
  <PresentationFormat>On-screen Show (4:3)</PresentationFormat>
  <Paragraphs>313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Gabriola</vt:lpstr>
      <vt:lpstr>Relative NLT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Braund</dc:creator>
  <cp:lastModifiedBy>Claire Earp - St Georges</cp:lastModifiedBy>
  <cp:revision>150</cp:revision>
  <cp:lastPrinted>2024-12-16T15:48:07Z</cp:lastPrinted>
  <dcterms:created xsi:type="dcterms:W3CDTF">2015-12-03T14:31:08Z</dcterms:created>
  <dcterms:modified xsi:type="dcterms:W3CDTF">2024-12-18T17:16:58Z</dcterms:modified>
</cp:coreProperties>
</file>