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5" r:id="rId5"/>
    <p:sldId id="256" r:id="rId6"/>
    <p:sldId id="264" r:id="rId7"/>
    <p:sldId id="258" r:id="rId8"/>
    <p:sldId id="266" r:id="rId9"/>
    <p:sldId id="259" r:id="rId10"/>
    <p:sldId id="263" r:id="rId11"/>
    <p:sldId id="260" r:id="rId12"/>
    <p:sldId id="262" r:id="rId13"/>
    <p:sldId id="26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347" userDrawn="1">
          <p15:clr>
            <a:srgbClr val="A4A3A4"/>
          </p15:clr>
        </p15:guide>
        <p15:guide id="4" pos="7333" userDrawn="1">
          <p15:clr>
            <a:srgbClr val="A4A3A4"/>
          </p15:clr>
        </p15:guide>
        <p15:guide id="5" orient="horz" pos="6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4"/>
      </p:cViewPr>
      <p:guideLst>
        <p:guide orient="horz" pos="2160"/>
        <p:guide pos="3840"/>
        <p:guide pos="347"/>
        <p:guide pos="7333"/>
        <p:guide orient="horz" pos="6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9AA6742-C9EC-42D4-890E-73858DC99792}" type="datetimeFigureOut">
              <a:rPr lang="en-GB" smtClean="0"/>
              <a:t>01/08/2021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26D3077-EBC9-4A9C-A54D-EDD6096E4EC6}" type="slidenum">
              <a:rPr lang="en-GB" smtClean="0"/>
              <a:t>‹#›</a:t>
            </a:fld>
            <a:endParaRPr lang="en-GB"/>
          </a:p>
        </p:txBody>
      </p:sp>
    </p:spTree>
    <p:extLst>
      <p:ext uri="{BB962C8B-B14F-4D97-AF65-F5344CB8AC3E}">
        <p14:creationId xmlns:p14="http://schemas.microsoft.com/office/powerpoint/2010/main" val="2528186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9AA6742-C9EC-42D4-890E-73858DC99792}" type="datetimeFigureOut">
              <a:rPr lang="en-GB" smtClean="0"/>
              <a:t>01/08/2021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26D3077-EBC9-4A9C-A54D-EDD6096E4EC6}" type="slidenum">
              <a:rPr lang="en-GB" smtClean="0"/>
              <a:t>‹#›</a:t>
            </a:fld>
            <a:endParaRPr lang="en-GB"/>
          </a:p>
        </p:txBody>
      </p:sp>
    </p:spTree>
    <p:extLst>
      <p:ext uri="{BB962C8B-B14F-4D97-AF65-F5344CB8AC3E}">
        <p14:creationId xmlns:p14="http://schemas.microsoft.com/office/powerpoint/2010/main" val="1487165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9AA6742-C9EC-42D4-890E-73858DC99792}" type="datetimeFigureOut">
              <a:rPr lang="en-GB" smtClean="0"/>
              <a:t>01/08/2021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26D3077-EBC9-4A9C-A54D-EDD6096E4EC6}" type="slidenum">
              <a:rPr lang="en-GB" smtClean="0"/>
              <a:t>‹#›</a:t>
            </a:fld>
            <a:endParaRPr lang="en-GB"/>
          </a:p>
        </p:txBody>
      </p:sp>
    </p:spTree>
    <p:extLst>
      <p:ext uri="{BB962C8B-B14F-4D97-AF65-F5344CB8AC3E}">
        <p14:creationId xmlns:p14="http://schemas.microsoft.com/office/powerpoint/2010/main" val="1535337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9AA6742-C9EC-42D4-890E-73858DC99792}" type="datetimeFigureOut">
              <a:rPr lang="en-GB" smtClean="0"/>
              <a:t>01/08/2021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26D3077-EBC9-4A9C-A54D-EDD6096E4EC6}" type="slidenum">
              <a:rPr lang="en-GB" smtClean="0"/>
              <a:t>‹#›</a:t>
            </a:fld>
            <a:endParaRPr lang="en-GB"/>
          </a:p>
        </p:txBody>
      </p:sp>
    </p:spTree>
    <p:extLst>
      <p:ext uri="{BB962C8B-B14F-4D97-AF65-F5344CB8AC3E}">
        <p14:creationId xmlns:p14="http://schemas.microsoft.com/office/powerpoint/2010/main" val="1180174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9AA6742-C9EC-42D4-890E-73858DC99792}" type="datetimeFigureOut">
              <a:rPr lang="en-GB" smtClean="0"/>
              <a:t>01/08/2021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26D3077-EBC9-4A9C-A54D-EDD6096E4EC6}" type="slidenum">
              <a:rPr lang="en-GB" smtClean="0"/>
              <a:t>‹#›</a:t>
            </a:fld>
            <a:endParaRPr lang="en-GB"/>
          </a:p>
        </p:txBody>
      </p:sp>
    </p:spTree>
    <p:extLst>
      <p:ext uri="{BB962C8B-B14F-4D97-AF65-F5344CB8AC3E}">
        <p14:creationId xmlns:p14="http://schemas.microsoft.com/office/powerpoint/2010/main" val="2606436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9AA6742-C9EC-42D4-890E-73858DC99792}" type="datetimeFigureOut">
              <a:rPr lang="en-GB" smtClean="0"/>
              <a:t>01/08/2021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26D3077-EBC9-4A9C-A54D-EDD6096E4EC6}" type="slidenum">
              <a:rPr lang="en-GB" smtClean="0"/>
              <a:t>‹#›</a:t>
            </a:fld>
            <a:endParaRPr lang="en-GB"/>
          </a:p>
        </p:txBody>
      </p:sp>
    </p:spTree>
    <p:extLst>
      <p:ext uri="{BB962C8B-B14F-4D97-AF65-F5344CB8AC3E}">
        <p14:creationId xmlns:p14="http://schemas.microsoft.com/office/powerpoint/2010/main" val="30277712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9AA6742-C9EC-42D4-890E-73858DC99792}" type="datetimeFigureOut">
              <a:rPr lang="en-GB" smtClean="0"/>
              <a:t>01/08/2021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26D3077-EBC9-4A9C-A54D-EDD6096E4EC6}" type="slidenum">
              <a:rPr lang="en-GB" smtClean="0"/>
              <a:t>‹#›</a:t>
            </a:fld>
            <a:endParaRPr lang="en-GB"/>
          </a:p>
        </p:txBody>
      </p:sp>
    </p:spTree>
    <p:extLst>
      <p:ext uri="{BB962C8B-B14F-4D97-AF65-F5344CB8AC3E}">
        <p14:creationId xmlns:p14="http://schemas.microsoft.com/office/powerpoint/2010/main" val="2000609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9AA6742-C9EC-42D4-890E-73858DC99792}" type="datetimeFigureOut">
              <a:rPr lang="en-GB" smtClean="0"/>
              <a:t>01/08/2021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26D3077-EBC9-4A9C-A54D-EDD6096E4EC6}" type="slidenum">
              <a:rPr lang="en-GB" smtClean="0"/>
              <a:t>‹#›</a:t>
            </a:fld>
            <a:endParaRPr lang="en-GB"/>
          </a:p>
        </p:txBody>
      </p:sp>
    </p:spTree>
    <p:extLst>
      <p:ext uri="{BB962C8B-B14F-4D97-AF65-F5344CB8AC3E}">
        <p14:creationId xmlns:p14="http://schemas.microsoft.com/office/powerpoint/2010/main" val="3977038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AA6742-C9EC-42D4-890E-73858DC99792}" type="datetimeFigureOut">
              <a:rPr lang="en-GB" smtClean="0"/>
              <a:t>01/08/2021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26D3077-EBC9-4A9C-A54D-EDD6096E4EC6}" type="slidenum">
              <a:rPr lang="en-GB" smtClean="0"/>
              <a:t>‹#›</a:t>
            </a:fld>
            <a:endParaRPr lang="en-GB"/>
          </a:p>
        </p:txBody>
      </p:sp>
    </p:spTree>
    <p:extLst>
      <p:ext uri="{BB962C8B-B14F-4D97-AF65-F5344CB8AC3E}">
        <p14:creationId xmlns:p14="http://schemas.microsoft.com/office/powerpoint/2010/main" val="550348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9AA6742-C9EC-42D4-890E-73858DC99792}" type="datetimeFigureOut">
              <a:rPr lang="en-GB" smtClean="0"/>
              <a:t>01/08/2021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26D3077-EBC9-4A9C-A54D-EDD6096E4EC6}" type="slidenum">
              <a:rPr lang="en-GB" smtClean="0"/>
              <a:t>‹#›</a:t>
            </a:fld>
            <a:endParaRPr lang="en-GB"/>
          </a:p>
        </p:txBody>
      </p:sp>
    </p:spTree>
    <p:extLst>
      <p:ext uri="{BB962C8B-B14F-4D97-AF65-F5344CB8AC3E}">
        <p14:creationId xmlns:p14="http://schemas.microsoft.com/office/powerpoint/2010/main" val="2861646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9AA6742-C9EC-42D4-890E-73858DC99792}" type="datetimeFigureOut">
              <a:rPr lang="en-GB" smtClean="0"/>
              <a:t>01/08/2021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26D3077-EBC9-4A9C-A54D-EDD6096E4EC6}" type="slidenum">
              <a:rPr lang="en-GB" smtClean="0"/>
              <a:t>‹#›</a:t>
            </a:fld>
            <a:endParaRPr lang="en-GB"/>
          </a:p>
        </p:txBody>
      </p:sp>
    </p:spTree>
    <p:extLst>
      <p:ext uri="{BB962C8B-B14F-4D97-AF65-F5344CB8AC3E}">
        <p14:creationId xmlns:p14="http://schemas.microsoft.com/office/powerpoint/2010/main" val="15472152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AA6742-C9EC-42D4-890E-73858DC99792}" type="datetimeFigureOut">
              <a:rPr lang="en-GB" smtClean="0"/>
              <a:t>01/08/2021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6D3077-EBC9-4A9C-A54D-EDD6096E4EC6}" type="slidenum">
              <a:rPr lang="en-GB" smtClean="0"/>
              <a:t>‹#›</a:t>
            </a:fld>
            <a:endParaRPr lang="en-GB"/>
          </a:p>
        </p:txBody>
      </p:sp>
    </p:spTree>
    <p:extLst>
      <p:ext uri="{BB962C8B-B14F-4D97-AF65-F5344CB8AC3E}">
        <p14:creationId xmlns:p14="http://schemas.microsoft.com/office/powerpoint/2010/main" val="3305213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A11237C-08BE-4E99-9F84-0BE1D6697DCB}"/>
              </a:ext>
            </a:extLst>
          </p:cNvPr>
          <p:cNvSpPr>
            <a:spLocks noGrp="1"/>
          </p:cNvSpPr>
          <p:nvPr>
            <p:ph idx="1"/>
          </p:nvPr>
        </p:nvSpPr>
        <p:spPr/>
        <p:txBody>
          <a:bodyPr>
            <a:normAutofit/>
          </a:bodyPr>
          <a:lstStyle/>
          <a:p>
            <a:pPr marL="0" indent="0">
              <a:buNone/>
              <a:defRPr/>
            </a:pPr>
            <a:r>
              <a:rPr lang="en-GB" dirty="0"/>
              <a:t>Pupils should be taught to: </a:t>
            </a:r>
          </a:p>
          <a:p>
            <a:pPr>
              <a:defRPr/>
            </a:pPr>
            <a:r>
              <a:rPr lang="en-GB" dirty="0"/>
              <a:t>compare and group materials together, according to whether they are solids, liquids or gases </a:t>
            </a:r>
          </a:p>
          <a:p>
            <a:pPr>
              <a:defRPr/>
            </a:pPr>
            <a:r>
              <a:rPr lang="en-GB" dirty="0"/>
              <a:t>observe that some materials change state when they are heated or cooled, and measure or research the temperature at which this happens in degrees Celsius (°C) </a:t>
            </a:r>
          </a:p>
          <a:p>
            <a:pPr>
              <a:defRPr/>
            </a:pPr>
            <a:r>
              <a:rPr lang="en-GB" dirty="0"/>
              <a:t>identify the part played by evaporation and condensation in the water cycle and associate the rate of evaporation with temperature</a:t>
            </a:r>
          </a:p>
        </p:txBody>
      </p:sp>
      <p:sp>
        <p:nvSpPr>
          <p:cNvPr id="10243"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5263C1F-4527-4678-9999-50CB8471AF59}" type="slidenum">
              <a:rPr lang="en-US" altLang="en-US" sz="1200">
                <a:solidFill>
                  <a:srgbClr val="898989"/>
                </a:solidFill>
              </a:rPr>
              <a:pPr>
                <a:spcBef>
                  <a:spcPct val="0"/>
                </a:spcBef>
                <a:buFontTx/>
                <a:buNone/>
              </a:pPr>
              <a:t>1</a:t>
            </a:fld>
            <a:endParaRPr lang="en-US" altLang="en-US" sz="1200">
              <a:solidFill>
                <a:srgbClr val="898989"/>
              </a:solidFill>
            </a:endParaRPr>
          </a:p>
        </p:txBody>
      </p:sp>
      <p:sp>
        <p:nvSpPr>
          <p:cNvPr id="5" name="Title 1">
            <a:extLst>
              <a:ext uri="{FF2B5EF4-FFF2-40B4-BE49-F238E27FC236}">
                <a16:creationId xmlns:a16="http://schemas.microsoft.com/office/drawing/2014/main" id="{2CC9AB40-2570-4679-8EA1-122BFD367C11}"/>
              </a:ext>
            </a:extLst>
          </p:cNvPr>
          <p:cNvSpPr txBox="1">
            <a:spLocks/>
          </p:cNvSpPr>
          <p:nvPr/>
        </p:nvSpPr>
        <p:spPr>
          <a:xfrm>
            <a:off x="2147888" y="549275"/>
            <a:ext cx="7886700" cy="668338"/>
          </a:xfrm>
          <a:prstGeom prst="rect">
            <a:avLst/>
          </a:prstGeom>
          <a:solidFill>
            <a:srgbClr val="0070C0"/>
          </a:solidFill>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GB" altLang="en-US" sz="3200" dirty="0">
                <a:solidFill>
                  <a:schemeClr val="bg1"/>
                </a:solidFill>
              </a:rPr>
              <a:t>Year 4 </a:t>
            </a:r>
            <a:r>
              <a:rPr lang="en-GB" altLang="en-US" sz="3200" dirty="0" smtClean="0">
                <a:solidFill>
                  <a:schemeClr val="bg1"/>
                </a:solidFill>
              </a:rPr>
              <a:t>States of Matter</a:t>
            </a:r>
            <a:endParaRPr lang="en-GB" sz="3200" spc="-150" dirty="0">
              <a:solidFill>
                <a:schemeClr val="bg1"/>
              </a:solidFill>
            </a:endParaRPr>
          </a:p>
        </p:txBody>
      </p:sp>
      <p:pic>
        <p:nvPicPr>
          <p:cNvPr id="6" name="Picture 5"/>
          <p:cNvPicPr/>
          <p:nvPr/>
        </p:nvPicPr>
        <p:blipFill>
          <a:blip r:embed="rId2" cstate="print">
            <a:extLst>
              <a:ext uri="{28A0092B-C50C-407E-A947-70E740481C1C}">
                <a14:useLocalDpi xmlns:a14="http://schemas.microsoft.com/office/drawing/2010/main" val="0"/>
              </a:ext>
            </a:extLst>
          </a:blip>
          <a:stretch>
            <a:fillRect/>
          </a:stretch>
        </p:blipFill>
        <p:spPr>
          <a:xfrm>
            <a:off x="1345887" y="613728"/>
            <a:ext cx="628650" cy="634365"/>
          </a:xfrm>
          <a:prstGeom prst="rect">
            <a:avLst/>
          </a:prstGeom>
        </p:spPr>
      </p:pic>
    </p:spTree>
    <p:extLst>
      <p:ext uri="{BB962C8B-B14F-4D97-AF65-F5344CB8AC3E}">
        <p14:creationId xmlns:p14="http://schemas.microsoft.com/office/powerpoint/2010/main" val="12201993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550863" y="197154"/>
            <a:ext cx="628650" cy="634365"/>
          </a:xfrm>
          <a:prstGeom prst="rect">
            <a:avLst/>
          </a:prstGeom>
        </p:spPr>
      </p:pic>
      <p:sp>
        <p:nvSpPr>
          <p:cNvPr id="5" name="TextBox 4"/>
          <p:cNvSpPr txBox="1"/>
          <p:nvPr/>
        </p:nvSpPr>
        <p:spPr>
          <a:xfrm>
            <a:off x="1379913" y="163079"/>
            <a:ext cx="4716087" cy="646331"/>
          </a:xfrm>
          <a:prstGeom prst="rect">
            <a:avLst/>
          </a:prstGeom>
          <a:noFill/>
        </p:spPr>
        <p:txBody>
          <a:bodyPr wrap="square" rtlCol="0">
            <a:spAutoFit/>
          </a:bodyPr>
          <a:lstStyle/>
          <a:p>
            <a:r>
              <a:rPr lang="en-GB" u="sng" dirty="0" smtClean="0">
                <a:latin typeface="Arial" panose="020B0604020202020204" pitchFamily="34" charset="0"/>
                <a:cs typeface="Arial" panose="020B0604020202020204" pitchFamily="34" charset="0"/>
              </a:rPr>
              <a:t>Year 4 Unit Overview – Living Things &amp; Habitats</a:t>
            </a:r>
            <a:endParaRPr lang="en-GB" u="sng" dirty="0">
              <a:latin typeface="Arial" panose="020B0604020202020204" pitchFamily="34" charset="0"/>
              <a:cs typeface="Arial" panose="020B0604020202020204" pitchFamily="34" charset="0"/>
            </a:endParaRPr>
          </a:p>
        </p:txBody>
      </p:sp>
      <p:sp>
        <p:nvSpPr>
          <p:cNvPr id="6" name="TextBox 5"/>
          <p:cNvSpPr txBox="1"/>
          <p:nvPr/>
        </p:nvSpPr>
        <p:spPr>
          <a:xfrm>
            <a:off x="421906" y="853628"/>
            <a:ext cx="5499234" cy="307777"/>
          </a:xfrm>
          <a:prstGeom prst="rect">
            <a:avLst/>
          </a:prstGeom>
          <a:solidFill>
            <a:schemeClr val="accent1"/>
          </a:solidFill>
        </p:spPr>
        <p:txBody>
          <a:bodyPr wrap="square" rtlCol="0">
            <a:spAutoFit/>
          </a:bodyPr>
          <a:lstStyle/>
          <a:p>
            <a:pPr algn="ctr"/>
            <a:r>
              <a:rPr lang="en-GB" sz="1400" dirty="0" smtClean="0">
                <a:latin typeface="Arial" panose="020B0604020202020204" pitchFamily="34" charset="0"/>
                <a:cs typeface="Arial" panose="020B0604020202020204" pitchFamily="34" charset="0"/>
              </a:rPr>
              <a:t>Outcomes:</a:t>
            </a:r>
            <a:endParaRPr lang="en-GB" sz="1400" dirty="0">
              <a:latin typeface="Arial" panose="020B0604020202020204" pitchFamily="34" charset="0"/>
              <a:cs typeface="Arial" panose="020B0604020202020204" pitchFamily="34" charset="0"/>
            </a:endParaRPr>
          </a:p>
        </p:txBody>
      </p:sp>
      <p:sp>
        <p:nvSpPr>
          <p:cNvPr id="3" name="Rectangle 2"/>
          <p:cNvSpPr/>
          <p:nvPr/>
        </p:nvSpPr>
        <p:spPr>
          <a:xfrm>
            <a:off x="458100" y="1205623"/>
            <a:ext cx="5566611" cy="6704656"/>
          </a:xfrm>
          <a:prstGeom prst="rect">
            <a:avLst/>
          </a:prstGeom>
        </p:spPr>
        <p:txBody>
          <a:bodyPr wrap="square">
            <a:spAutoFit/>
          </a:bodyPr>
          <a:lstStyle/>
          <a:p>
            <a:pPr>
              <a:lnSpc>
                <a:spcPct val="107000"/>
              </a:lnSpc>
            </a:pPr>
            <a:r>
              <a:rPr lang="en-GB" sz="1200" b="1" dirty="0">
                <a:latin typeface="Arial" panose="020B0604020202020204" pitchFamily="34" charset="0"/>
                <a:cs typeface="Arial" panose="020B0604020202020204" pitchFamily="34" charset="0"/>
              </a:rPr>
              <a:t>By the end of this unit </a:t>
            </a:r>
            <a:r>
              <a:rPr lang="en-GB" sz="1200" b="1" u="sng" dirty="0">
                <a:latin typeface="Arial" panose="020B0604020202020204" pitchFamily="34" charset="0"/>
                <a:cs typeface="Arial" panose="020B0604020202020204" pitchFamily="34" charset="0"/>
              </a:rPr>
              <a:t>all</a:t>
            </a:r>
            <a:r>
              <a:rPr lang="en-GB" sz="1200" b="1" dirty="0">
                <a:latin typeface="Arial" panose="020B0604020202020204" pitchFamily="34" charset="0"/>
                <a:cs typeface="Arial" panose="020B0604020202020204" pitchFamily="34" charset="0"/>
              </a:rPr>
              <a:t> pupils should </a:t>
            </a:r>
            <a:r>
              <a:rPr lang="en-GB" sz="1200" b="1" dirty="0" smtClean="0">
                <a:latin typeface="Arial" panose="020B0604020202020204" pitchFamily="34" charset="0"/>
                <a:cs typeface="Arial" panose="020B0604020202020204" pitchFamily="34" charset="0"/>
              </a:rPr>
              <a:t>know:</a:t>
            </a:r>
          </a:p>
          <a:p>
            <a:pPr marL="171450" indent="-171450">
              <a:lnSpc>
                <a:spcPct val="115000"/>
              </a:lnSpc>
              <a:spcAft>
                <a:spcPts val="0"/>
              </a:spcAft>
              <a:buFont typeface="Arial" panose="020B0604020202020204" pitchFamily="34" charset="0"/>
              <a:buChar char="•"/>
            </a:pPr>
            <a:r>
              <a:rPr lang="en-GB" sz="1100" dirty="0">
                <a:latin typeface="Arial" panose="020B0604020202020204" pitchFamily="34" charset="0"/>
                <a:cs typeface="Arial" panose="020B0604020202020204" pitchFamily="34" charset="0"/>
              </a:rPr>
              <a:t>Living things can be grouped (classified) in different ways according to their features. Classification keys can be used to identify and name living things</a:t>
            </a:r>
            <a:r>
              <a:rPr lang="en-GB" sz="1100" dirty="0" smtClean="0">
                <a:latin typeface="Arial" panose="020B0604020202020204" pitchFamily="34" charset="0"/>
                <a:cs typeface="Arial" panose="020B0604020202020204" pitchFamily="34" charset="0"/>
              </a:rPr>
              <a:t>.</a:t>
            </a:r>
            <a:endParaRPr lang="en-GB" sz="1100" dirty="0">
              <a:latin typeface="Arial" panose="020B0604020202020204" pitchFamily="34" charset="0"/>
              <a:cs typeface="Arial" panose="020B0604020202020204" pitchFamily="34" charset="0"/>
            </a:endParaRPr>
          </a:p>
          <a:p>
            <a:pPr marL="171450" indent="-171450">
              <a:lnSpc>
                <a:spcPct val="115000"/>
              </a:lnSpc>
              <a:spcAft>
                <a:spcPts val="0"/>
              </a:spcAft>
              <a:buFont typeface="Arial" panose="020B0604020202020204" pitchFamily="34" charset="0"/>
              <a:buChar char="•"/>
            </a:pPr>
            <a:r>
              <a:rPr lang="en-GB" sz="1100" dirty="0">
                <a:latin typeface="Arial" panose="020B0604020202020204" pitchFamily="34" charset="0"/>
                <a:cs typeface="Arial" panose="020B0604020202020204" pitchFamily="34" charset="0"/>
              </a:rPr>
              <a:t>Living things live in a habitat which provides an environment to which they are suited (year 2 learning). These environments may change naturally e.g. through flooding, fire, earthquakes etc</a:t>
            </a:r>
            <a:r>
              <a:rPr lang="en-GB" sz="1100" dirty="0" smtClean="0">
                <a:latin typeface="Arial" panose="020B0604020202020204" pitchFamily="34" charset="0"/>
                <a:cs typeface="Arial" panose="020B0604020202020204" pitchFamily="34" charset="0"/>
              </a:rPr>
              <a:t>.</a:t>
            </a:r>
          </a:p>
          <a:p>
            <a:pPr marL="171450" indent="-171450">
              <a:lnSpc>
                <a:spcPct val="115000"/>
              </a:lnSpc>
              <a:spcAft>
                <a:spcPts val="0"/>
              </a:spcAft>
              <a:buFont typeface="Arial" panose="020B0604020202020204" pitchFamily="34" charset="0"/>
              <a:buChar char="•"/>
            </a:pPr>
            <a:r>
              <a:rPr lang="en-GB" sz="1100" dirty="0" smtClean="0">
                <a:latin typeface="Arial" panose="020B0604020202020204" pitchFamily="34" charset="0"/>
                <a:cs typeface="Arial" panose="020B0604020202020204" pitchFamily="34" charset="0"/>
              </a:rPr>
              <a:t> </a:t>
            </a:r>
            <a:r>
              <a:rPr lang="en-GB" sz="1100" dirty="0">
                <a:latin typeface="Arial" panose="020B0604020202020204" pitchFamily="34" charset="0"/>
                <a:cs typeface="Arial" panose="020B0604020202020204" pitchFamily="34" charset="0"/>
              </a:rPr>
              <a:t>Humans also cause the environment to change. This can be in a good way i.e. positive human impact, such as setting up nature reserves or in a bad way i.e. negative human impact, such as littering. These environments also change with the seasons; different living things can be found in a habitat at different times of the year</a:t>
            </a:r>
          </a:p>
          <a:p>
            <a:pPr>
              <a:lnSpc>
                <a:spcPct val="115000"/>
              </a:lnSpc>
              <a:spcAft>
                <a:spcPts val="0"/>
              </a:spcAft>
            </a:pPr>
            <a:r>
              <a:rPr lang="en-GB" sz="1100" dirty="0">
                <a:latin typeface="Arial" panose="020B0604020202020204" pitchFamily="34" charset="0"/>
                <a:cs typeface="Arial" panose="020B0604020202020204" pitchFamily="34" charset="0"/>
              </a:rPr>
              <a:t> </a:t>
            </a:r>
          </a:p>
          <a:p>
            <a:pPr>
              <a:lnSpc>
                <a:spcPct val="115000"/>
              </a:lnSpc>
              <a:spcAft>
                <a:spcPts val="0"/>
              </a:spcAft>
            </a:pPr>
            <a:r>
              <a:rPr lang="en-GB" sz="1100" b="1" dirty="0">
                <a:latin typeface="Arial" panose="020B0604020202020204" pitchFamily="34" charset="0"/>
                <a:cs typeface="Arial" panose="020B0604020202020204" pitchFamily="34" charset="0"/>
              </a:rPr>
              <a:t>Key vocabulary</a:t>
            </a:r>
          </a:p>
          <a:p>
            <a:pPr>
              <a:lnSpc>
                <a:spcPct val="115000"/>
              </a:lnSpc>
              <a:spcAft>
                <a:spcPts val="0"/>
              </a:spcAft>
            </a:pPr>
            <a:r>
              <a:rPr lang="en-GB" sz="1100" dirty="0">
                <a:latin typeface="Arial" panose="020B0604020202020204" pitchFamily="34" charset="0"/>
                <a:cs typeface="Arial" panose="020B0604020202020204" pitchFamily="34" charset="0"/>
              </a:rPr>
              <a:t>Classification, classification keys, environment, habitat, human impact, positive, negative, migrate, </a:t>
            </a:r>
            <a:r>
              <a:rPr lang="en-GB" sz="1100" dirty="0" smtClean="0">
                <a:latin typeface="Arial" panose="020B0604020202020204" pitchFamily="34" charset="0"/>
                <a:cs typeface="Arial" panose="020B0604020202020204" pitchFamily="34" charset="0"/>
              </a:rPr>
              <a:t>hibernate.</a:t>
            </a:r>
          </a:p>
          <a:p>
            <a:pPr>
              <a:lnSpc>
                <a:spcPct val="115000"/>
              </a:lnSpc>
              <a:spcAft>
                <a:spcPts val="0"/>
              </a:spcAft>
            </a:pPr>
            <a:endParaRPr lang="en-GB" sz="1100" dirty="0" smtClean="0">
              <a:latin typeface="Arial" panose="020B0604020202020204" pitchFamily="34" charset="0"/>
              <a:cs typeface="Arial" panose="020B0604020202020204" pitchFamily="34" charset="0"/>
            </a:endParaRPr>
          </a:p>
          <a:p>
            <a:pPr>
              <a:lnSpc>
                <a:spcPct val="107000"/>
              </a:lnSpc>
            </a:pPr>
            <a:r>
              <a:rPr lang="en-GB" sz="1200" b="1" dirty="0">
                <a:latin typeface="Arial" panose="020B0604020202020204" pitchFamily="34" charset="0"/>
                <a:cs typeface="Arial" panose="020B0604020202020204" pitchFamily="34" charset="0"/>
              </a:rPr>
              <a:t>By the end of this unit all pupils should have had the opportunity to:</a:t>
            </a:r>
          </a:p>
          <a:p>
            <a:pPr marL="171450" indent="-171450">
              <a:lnSpc>
                <a:spcPct val="115000"/>
              </a:lnSpc>
              <a:spcAft>
                <a:spcPts val="0"/>
              </a:spcAft>
              <a:buFont typeface="Arial" panose="020B0604020202020204" pitchFamily="34" charset="0"/>
              <a:buChar char="•"/>
            </a:pPr>
            <a:r>
              <a:rPr lang="en-GB" sz="1100" dirty="0">
                <a:latin typeface="Arial" panose="020B0604020202020204" pitchFamily="34" charset="0"/>
                <a:cs typeface="Arial" panose="020B0604020202020204" pitchFamily="34" charset="0"/>
              </a:rPr>
              <a:t>Observe plants and animals in different habitats throughout the year</a:t>
            </a:r>
          </a:p>
          <a:p>
            <a:pPr marL="171450" indent="-171450">
              <a:lnSpc>
                <a:spcPct val="115000"/>
              </a:lnSpc>
              <a:spcAft>
                <a:spcPts val="0"/>
              </a:spcAft>
              <a:buFont typeface="Arial" panose="020B0604020202020204" pitchFamily="34" charset="0"/>
              <a:buChar char="•"/>
            </a:pPr>
            <a:r>
              <a:rPr lang="en-GB" sz="1100" dirty="0">
                <a:latin typeface="Arial" panose="020B0604020202020204" pitchFamily="34" charset="0"/>
                <a:cs typeface="Arial" panose="020B0604020202020204" pitchFamily="34" charset="0"/>
              </a:rPr>
              <a:t>Compare and contrast the living things observed</a:t>
            </a:r>
          </a:p>
          <a:p>
            <a:pPr marL="171450" indent="-171450">
              <a:lnSpc>
                <a:spcPct val="115000"/>
              </a:lnSpc>
              <a:spcAft>
                <a:spcPts val="0"/>
              </a:spcAft>
              <a:buFont typeface="Arial" panose="020B0604020202020204" pitchFamily="34" charset="0"/>
              <a:buChar char="•"/>
            </a:pPr>
            <a:r>
              <a:rPr lang="en-GB" sz="1100" dirty="0">
                <a:latin typeface="Arial" panose="020B0604020202020204" pitchFamily="34" charset="0"/>
                <a:cs typeface="Arial" panose="020B0604020202020204" pitchFamily="34" charset="0"/>
              </a:rPr>
              <a:t>Use classification keys to name unknown living things</a:t>
            </a:r>
          </a:p>
          <a:p>
            <a:pPr marL="171450" indent="-171450">
              <a:lnSpc>
                <a:spcPct val="115000"/>
              </a:lnSpc>
              <a:spcAft>
                <a:spcPts val="0"/>
              </a:spcAft>
              <a:buFont typeface="Arial" panose="020B0604020202020204" pitchFamily="34" charset="0"/>
              <a:buChar char="•"/>
            </a:pPr>
            <a:r>
              <a:rPr lang="en-GB" sz="1100" dirty="0">
                <a:latin typeface="Arial" panose="020B0604020202020204" pitchFamily="34" charset="0"/>
                <a:cs typeface="Arial" panose="020B0604020202020204" pitchFamily="34" charset="0"/>
              </a:rPr>
              <a:t>Classify living things found in different habitats based on their features</a:t>
            </a:r>
          </a:p>
          <a:p>
            <a:pPr marL="171450" indent="-171450">
              <a:lnSpc>
                <a:spcPct val="115000"/>
              </a:lnSpc>
              <a:spcAft>
                <a:spcPts val="0"/>
              </a:spcAft>
              <a:buFont typeface="Arial" panose="020B0604020202020204" pitchFamily="34" charset="0"/>
              <a:buChar char="•"/>
            </a:pPr>
            <a:r>
              <a:rPr lang="en-GB" sz="1100" dirty="0">
                <a:latin typeface="Arial" panose="020B0604020202020204" pitchFamily="34" charset="0"/>
                <a:cs typeface="Arial" panose="020B0604020202020204" pitchFamily="34" charset="0"/>
              </a:rPr>
              <a:t>Create a simple identification key based on observable features</a:t>
            </a:r>
          </a:p>
          <a:p>
            <a:pPr marL="171450" indent="-171450">
              <a:lnSpc>
                <a:spcPct val="115000"/>
              </a:lnSpc>
              <a:spcAft>
                <a:spcPts val="0"/>
              </a:spcAft>
              <a:buFont typeface="Arial" panose="020B0604020202020204" pitchFamily="34" charset="0"/>
              <a:buChar char="•"/>
            </a:pPr>
            <a:r>
              <a:rPr lang="en-GB" sz="1100" dirty="0">
                <a:latin typeface="Arial" panose="020B0604020202020204" pitchFamily="34" charset="0"/>
                <a:cs typeface="Arial" panose="020B0604020202020204" pitchFamily="34" charset="0"/>
              </a:rPr>
              <a:t>Use fieldwork to explore human impact on the local environment e.g. litter, tree planting</a:t>
            </a:r>
          </a:p>
          <a:p>
            <a:pPr marL="171450" indent="-171450">
              <a:lnSpc>
                <a:spcPct val="115000"/>
              </a:lnSpc>
              <a:spcAft>
                <a:spcPts val="0"/>
              </a:spcAft>
              <a:buFont typeface="Arial" panose="020B0604020202020204" pitchFamily="34" charset="0"/>
              <a:buChar char="•"/>
            </a:pPr>
            <a:r>
              <a:rPr lang="en-GB" sz="1100" dirty="0">
                <a:latin typeface="Arial" panose="020B0604020202020204" pitchFamily="34" charset="0"/>
                <a:cs typeface="Arial" panose="020B0604020202020204" pitchFamily="34" charset="0"/>
              </a:rPr>
              <a:t>Use secondary sources to find out about how environments may naturally change</a:t>
            </a:r>
          </a:p>
          <a:p>
            <a:pPr marL="171450" indent="-171450">
              <a:lnSpc>
                <a:spcPct val="115000"/>
              </a:lnSpc>
              <a:spcAft>
                <a:spcPts val="0"/>
              </a:spcAft>
              <a:buFont typeface="Arial" panose="020B0604020202020204" pitchFamily="34" charset="0"/>
              <a:buChar char="•"/>
            </a:pPr>
            <a:r>
              <a:rPr lang="en-GB" sz="1100" dirty="0">
                <a:latin typeface="Arial" panose="020B0604020202020204" pitchFamily="34" charset="0"/>
                <a:cs typeface="Arial" panose="020B0604020202020204" pitchFamily="34" charset="0"/>
              </a:rPr>
              <a:t>Use secondary sources to find out about human impact, both positive and negative, on environments</a:t>
            </a:r>
            <a:endParaRPr lang="en-GB" sz="1100" dirty="0">
              <a:latin typeface="Arial" panose="020B0604020202020204" pitchFamily="34" charset="0"/>
              <a:ea typeface="Calibri" panose="020F0502020204030204" pitchFamily="34" charset="0"/>
              <a:cs typeface="Arial" panose="020B0604020202020204" pitchFamily="34" charset="0"/>
            </a:endParaRPr>
          </a:p>
          <a:p>
            <a:pPr>
              <a:lnSpc>
                <a:spcPct val="115000"/>
              </a:lnSpc>
              <a:spcAft>
                <a:spcPts val="0"/>
              </a:spcAft>
            </a:pPr>
            <a:endParaRPr lang="en-GB" sz="1100" dirty="0">
              <a:latin typeface="Arial" panose="020B0604020202020204" pitchFamily="34" charset="0"/>
              <a:ea typeface="Calibri" panose="020F0502020204030204" pitchFamily="34" charset="0"/>
              <a:cs typeface="Arial" panose="020B0604020202020204" pitchFamily="34" charset="0"/>
            </a:endParaRPr>
          </a:p>
          <a:p>
            <a:pPr>
              <a:lnSpc>
                <a:spcPct val="107000"/>
              </a:lnSpc>
            </a:pPr>
            <a:endParaRPr lang="en-GB" sz="1100" b="1" dirty="0" smtClean="0">
              <a:latin typeface="Arial" panose="020B0604020202020204" pitchFamily="34" charset="0"/>
              <a:cs typeface="Arial" panose="020B0604020202020204" pitchFamily="34" charset="0"/>
            </a:endParaRPr>
          </a:p>
          <a:p>
            <a:pPr>
              <a:lnSpc>
                <a:spcPct val="107000"/>
              </a:lnSpc>
            </a:pPr>
            <a:endParaRPr lang="en-GB" sz="1100" b="1" dirty="0" smtClean="0">
              <a:latin typeface="Arial" panose="020B0604020202020204" pitchFamily="34" charset="0"/>
              <a:cs typeface="Arial" panose="020B0604020202020204" pitchFamily="34" charset="0"/>
            </a:endParaRPr>
          </a:p>
          <a:p>
            <a:pPr>
              <a:lnSpc>
                <a:spcPct val="107000"/>
              </a:lnSpc>
            </a:pPr>
            <a:endParaRPr lang="en-GB" sz="1200" b="1" dirty="0" smtClean="0">
              <a:latin typeface="Arial" panose="020B0604020202020204" pitchFamily="34" charset="0"/>
              <a:cs typeface="Arial" panose="020B0604020202020204" pitchFamily="34" charset="0"/>
            </a:endParaRPr>
          </a:p>
          <a:p>
            <a:pPr>
              <a:lnSpc>
                <a:spcPct val="107000"/>
              </a:lnSpc>
            </a:pPr>
            <a:endParaRPr lang="en-US" sz="1200" dirty="0" smtClean="0">
              <a:latin typeface="Arial" panose="020B0604020202020204" pitchFamily="34" charset="0"/>
              <a:cs typeface="Arial" panose="020B0604020202020204" pitchFamily="34" charset="0"/>
            </a:endParaRPr>
          </a:p>
          <a:p>
            <a:pPr>
              <a:lnSpc>
                <a:spcPct val="107000"/>
              </a:lnSpc>
            </a:pPr>
            <a:endParaRPr lang="en-GB" sz="1200" dirty="0">
              <a:latin typeface="Arial" panose="020B0604020202020204" pitchFamily="34" charset="0"/>
              <a:ea typeface="Calibri" panose="020F0502020204030204" pitchFamily="34" charset="0"/>
              <a:cs typeface="Arial" panose="020B0604020202020204" pitchFamily="34" charset="0"/>
            </a:endParaRPr>
          </a:p>
          <a:p>
            <a:pPr>
              <a:lnSpc>
                <a:spcPct val="107000"/>
              </a:lnSpc>
            </a:pPr>
            <a:endParaRPr lang="en-GB" sz="1200" dirty="0">
              <a:solidFill>
                <a:srgbClr val="000000"/>
              </a:solidFill>
              <a:latin typeface="Arial" panose="020B0604020202020204" pitchFamily="34" charset="0"/>
              <a:ea typeface="Calibri"/>
              <a:cs typeface="Arial" panose="020B0604020202020204" pitchFamily="34" charset="0"/>
            </a:endParaRPr>
          </a:p>
          <a:p>
            <a:pPr marL="171450" indent="-171450">
              <a:lnSpc>
                <a:spcPct val="107000"/>
              </a:lnSpc>
              <a:spcAft>
                <a:spcPts val="0"/>
              </a:spcAft>
              <a:buFont typeface="Arial" panose="020B0604020202020204" pitchFamily="34" charset="0"/>
              <a:buChar char="•"/>
            </a:pPr>
            <a:endParaRPr lang="en-GB" sz="1200" dirty="0">
              <a:latin typeface="Arial" panose="020B0604020202020204" pitchFamily="34" charset="0"/>
              <a:ea typeface="Calibri"/>
              <a:cs typeface="Arial" panose="020B0604020202020204" pitchFamily="34" charset="0"/>
            </a:endParaRPr>
          </a:p>
        </p:txBody>
      </p:sp>
      <p:sp>
        <p:nvSpPr>
          <p:cNvPr id="15" name="Rectangle 3"/>
          <p:cNvSpPr>
            <a:spLocks noChangeArrowheads="1"/>
          </p:cNvSpPr>
          <p:nvPr/>
        </p:nvSpPr>
        <p:spPr bwMode="auto">
          <a:xfrm>
            <a:off x="5759450" y="3151873"/>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6" name="Rectangle 15"/>
          <p:cNvSpPr/>
          <p:nvPr/>
        </p:nvSpPr>
        <p:spPr>
          <a:xfrm>
            <a:off x="6178392" y="4109556"/>
            <a:ext cx="5718479" cy="646331"/>
          </a:xfrm>
          <a:prstGeom prst="rect">
            <a:avLst/>
          </a:prstGeom>
        </p:spPr>
        <p:txBody>
          <a:bodyPr wrap="square">
            <a:spAutoFit/>
          </a:bodyPr>
          <a:lstStyle/>
          <a:p>
            <a:pPr>
              <a:defRPr/>
            </a:pPr>
            <a:endParaRPr lang="en-GB" sz="1200" dirty="0">
              <a:latin typeface="Arial" panose="020B0604020202020204" pitchFamily="34" charset="0"/>
              <a:cs typeface="Arial" panose="020B0604020202020204" pitchFamily="34" charset="0"/>
            </a:endParaRPr>
          </a:p>
          <a:p>
            <a:pPr lvl="0"/>
            <a:endParaRPr lang="en-GB" sz="1200" dirty="0">
              <a:latin typeface="Arial" panose="020B0604020202020204" pitchFamily="34" charset="0"/>
              <a:cs typeface="Arial" panose="020B0604020202020204" pitchFamily="34" charset="0"/>
            </a:endParaRPr>
          </a:p>
          <a:p>
            <a:endParaRPr lang="en-GB" sz="1200" b="1" dirty="0" smtClean="0">
              <a:latin typeface="Arial" panose="020B0604020202020204" pitchFamily="34" charset="0"/>
              <a:cs typeface="Arial" panose="020B0604020202020204" pitchFamily="34" charset="0"/>
            </a:endParaRPr>
          </a:p>
        </p:txBody>
      </p:sp>
      <p:sp>
        <p:nvSpPr>
          <p:cNvPr id="17" name="Rectangle 16"/>
          <p:cNvSpPr/>
          <p:nvPr/>
        </p:nvSpPr>
        <p:spPr>
          <a:xfrm>
            <a:off x="6139893" y="5294855"/>
            <a:ext cx="5708274" cy="1080424"/>
          </a:xfrm>
          <a:prstGeom prst="rect">
            <a:avLst/>
          </a:prstGeom>
        </p:spPr>
        <p:txBody>
          <a:bodyPr wrap="square">
            <a:spAutoFit/>
          </a:bodyPr>
          <a:lstStyle/>
          <a:p>
            <a:pPr>
              <a:lnSpc>
                <a:spcPct val="107000"/>
              </a:lnSpc>
              <a:spcAft>
                <a:spcPts val="0"/>
              </a:spcAft>
            </a:pPr>
            <a:endParaRPr lang="en-US" sz="1200" u="sng" dirty="0" smtClean="0">
              <a:latin typeface="Arial" panose="020B0604020202020204" pitchFamily="34" charset="0"/>
              <a:ea typeface="Calibri"/>
              <a:cs typeface="Arial" panose="020B0604020202020204" pitchFamily="34" charset="0"/>
            </a:endParaRPr>
          </a:p>
          <a:p>
            <a:pPr marL="171450" indent="-171450">
              <a:lnSpc>
                <a:spcPct val="107000"/>
              </a:lnSpc>
              <a:spcAft>
                <a:spcPts val="0"/>
              </a:spcAft>
              <a:buFont typeface="Arial" panose="020B0604020202020204" pitchFamily="34" charset="0"/>
              <a:buChar char="•"/>
            </a:pPr>
            <a:endParaRPr lang="en-US" sz="1200" u="sng" dirty="0">
              <a:latin typeface="Arial" panose="020B0604020202020204" pitchFamily="34" charset="0"/>
              <a:ea typeface="Calibri"/>
              <a:cs typeface="Arial" panose="020B0604020202020204" pitchFamily="34" charset="0"/>
            </a:endParaRPr>
          </a:p>
          <a:p>
            <a:pPr marL="171450" indent="-171450">
              <a:lnSpc>
                <a:spcPct val="107000"/>
              </a:lnSpc>
              <a:spcAft>
                <a:spcPts val="0"/>
              </a:spcAft>
              <a:buFont typeface="Arial" panose="020B0604020202020204" pitchFamily="34" charset="0"/>
              <a:buChar char="•"/>
            </a:pPr>
            <a:endParaRPr lang="en-US" sz="1200" u="sng" dirty="0">
              <a:latin typeface="Arial" panose="020B0604020202020204" pitchFamily="34" charset="0"/>
              <a:ea typeface="Calibri"/>
              <a:cs typeface="Arial" panose="020B0604020202020204" pitchFamily="34" charset="0"/>
            </a:endParaRPr>
          </a:p>
          <a:p>
            <a:pPr marL="171450" indent="-171450">
              <a:lnSpc>
                <a:spcPct val="107000"/>
              </a:lnSpc>
              <a:spcAft>
                <a:spcPts val="0"/>
              </a:spcAft>
              <a:buFont typeface="Arial" panose="020B0604020202020204" pitchFamily="34" charset="0"/>
              <a:buChar char="•"/>
            </a:pPr>
            <a:endParaRPr lang="en-US" sz="1200" u="sng" dirty="0" smtClean="0">
              <a:latin typeface="Arial" panose="020B0604020202020204" pitchFamily="34" charset="0"/>
              <a:ea typeface="Calibri"/>
              <a:cs typeface="Arial" panose="020B0604020202020204" pitchFamily="34" charset="0"/>
            </a:endParaRPr>
          </a:p>
          <a:p>
            <a:pPr>
              <a:lnSpc>
                <a:spcPct val="107000"/>
              </a:lnSpc>
              <a:spcAft>
                <a:spcPts val="0"/>
              </a:spcAft>
            </a:pPr>
            <a:endParaRPr lang="en-GB" sz="1200" u="sng" dirty="0">
              <a:latin typeface="Arial" panose="020B0604020202020204" pitchFamily="34" charset="0"/>
              <a:ea typeface="Calibri"/>
              <a:cs typeface="Arial" panose="020B0604020202020204" pitchFamily="34" charset="0"/>
            </a:endParaRPr>
          </a:p>
        </p:txBody>
      </p:sp>
      <p:sp>
        <p:nvSpPr>
          <p:cNvPr id="2" name="Rectangle 1"/>
          <p:cNvSpPr/>
          <p:nvPr/>
        </p:nvSpPr>
        <p:spPr>
          <a:xfrm>
            <a:off x="6257159" y="1124827"/>
            <a:ext cx="5808146" cy="5733173"/>
          </a:xfrm>
          <a:prstGeom prst="rect">
            <a:avLst/>
          </a:prstGeom>
        </p:spPr>
        <p:txBody>
          <a:bodyPr wrap="square">
            <a:spAutoFit/>
          </a:bodyPr>
          <a:lstStyle/>
          <a:p>
            <a:pPr marL="171450" indent="-171450">
              <a:lnSpc>
                <a:spcPct val="107000"/>
              </a:lnSpc>
              <a:buFont typeface="Arial" panose="020B0604020202020204" pitchFamily="34" charset="0"/>
              <a:buChar char="•"/>
            </a:pPr>
            <a:endParaRPr lang="en-GB" sz="1200" b="1" dirty="0" smtClean="0">
              <a:latin typeface="Arial" panose="020B0604020202020204" pitchFamily="34" charset="0"/>
              <a:cs typeface="Arial" panose="020B0604020202020204" pitchFamily="34" charset="0"/>
            </a:endParaRPr>
          </a:p>
          <a:p>
            <a:pPr marL="171450" indent="-171450">
              <a:lnSpc>
                <a:spcPct val="107000"/>
              </a:lnSpc>
              <a:buFont typeface="Arial" panose="020B0604020202020204" pitchFamily="34" charset="0"/>
              <a:buChar char="•"/>
            </a:pPr>
            <a:endParaRPr lang="en-GB" sz="1200" b="1" dirty="0">
              <a:latin typeface="Arial" panose="020B0604020202020204" pitchFamily="34" charset="0"/>
              <a:cs typeface="Arial" panose="020B0604020202020204" pitchFamily="34" charset="0"/>
            </a:endParaRPr>
          </a:p>
          <a:p>
            <a:pPr marL="285750" indent="-285750">
              <a:lnSpc>
                <a:spcPct val="107000"/>
              </a:lnSpc>
              <a:buFont typeface="Arial" panose="020B0604020202020204" pitchFamily="34" charset="0"/>
              <a:buChar char="•"/>
            </a:pPr>
            <a:endParaRPr lang="en-GB" b="1" dirty="0" smtClean="0">
              <a:latin typeface="Arial" panose="020B0604020202020204" pitchFamily="34" charset="0"/>
              <a:cs typeface="Arial" panose="020B0604020202020204" pitchFamily="34" charset="0"/>
            </a:endParaRPr>
          </a:p>
          <a:p>
            <a:pPr>
              <a:lnSpc>
                <a:spcPct val="107000"/>
              </a:lnSpc>
            </a:pPr>
            <a:r>
              <a:rPr lang="en-GB" sz="1200" b="1" dirty="0" smtClean="0">
                <a:latin typeface="Arial" panose="020B0604020202020204" pitchFamily="34" charset="0"/>
                <a:cs typeface="Arial" panose="020B0604020202020204" pitchFamily="34" charset="0"/>
              </a:rPr>
              <a:t>Prior Learning:</a:t>
            </a:r>
          </a:p>
          <a:p>
            <a:pPr>
              <a:lnSpc>
                <a:spcPct val="107000"/>
              </a:lnSpc>
            </a:pPr>
            <a:r>
              <a:rPr lang="en-GB" sz="1100" b="1" dirty="0" smtClean="0">
                <a:latin typeface="Arial" panose="020B0604020202020204" pitchFamily="34" charset="0"/>
                <a:cs typeface="Arial" panose="020B0604020202020204" pitchFamily="34" charset="0"/>
              </a:rPr>
              <a:t>Year 1:</a:t>
            </a:r>
          </a:p>
          <a:p>
            <a:pPr marL="171450" indent="-171450">
              <a:buFont typeface="Arial" panose="020B0604020202020204" pitchFamily="34" charset="0"/>
              <a:buChar char="•"/>
              <a:defRPr/>
            </a:pPr>
            <a:r>
              <a:rPr lang="en-GB" sz="1100" dirty="0" smtClean="0">
                <a:latin typeface="Arial" panose="020B0604020202020204" pitchFamily="34" charset="0"/>
                <a:cs typeface="Arial" panose="020B0604020202020204" pitchFamily="34" charset="0"/>
              </a:rPr>
              <a:t>identify </a:t>
            </a:r>
            <a:r>
              <a:rPr lang="en-GB" sz="1100" dirty="0">
                <a:latin typeface="Arial" panose="020B0604020202020204" pitchFamily="34" charset="0"/>
                <a:cs typeface="Arial" panose="020B0604020202020204" pitchFamily="34" charset="0"/>
              </a:rPr>
              <a:t>and name a variety of common wild and garden plants, including deciduous and evergreen trees </a:t>
            </a:r>
          </a:p>
          <a:p>
            <a:pPr marL="171450" indent="-171450">
              <a:buFont typeface="Arial" panose="020B0604020202020204" pitchFamily="34" charset="0"/>
              <a:buChar char="•"/>
              <a:defRPr/>
            </a:pPr>
            <a:r>
              <a:rPr lang="en-GB" sz="1100" dirty="0">
                <a:latin typeface="Arial" panose="020B0604020202020204" pitchFamily="34" charset="0"/>
                <a:cs typeface="Arial" panose="020B0604020202020204" pitchFamily="34" charset="0"/>
              </a:rPr>
              <a:t>identify and describe the basic structure of a variety of common flowering plants, including trees</a:t>
            </a:r>
          </a:p>
          <a:p>
            <a:pPr marL="171450" indent="-171450">
              <a:buFont typeface="Arial" panose="020B0604020202020204" pitchFamily="34" charset="0"/>
              <a:buChar char="•"/>
              <a:defRPr/>
            </a:pPr>
            <a:r>
              <a:rPr lang="en-GB" sz="1100" dirty="0">
                <a:latin typeface="Arial" panose="020B0604020202020204" pitchFamily="34" charset="0"/>
                <a:cs typeface="Arial" panose="020B0604020202020204" pitchFamily="34" charset="0"/>
              </a:rPr>
              <a:t>identify and name a variety of common animals including fish, amphibians, reptiles, birds and mammals </a:t>
            </a:r>
          </a:p>
          <a:p>
            <a:pPr marL="171450" indent="-171450">
              <a:buFont typeface="Arial" panose="020B0604020202020204" pitchFamily="34" charset="0"/>
              <a:buChar char="•"/>
              <a:defRPr/>
            </a:pPr>
            <a:r>
              <a:rPr lang="en-GB" sz="1100" dirty="0">
                <a:latin typeface="Arial" panose="020B0604020202020204" pitchFamily="34" charset="0"/>
                <a:cs typeface="Arial" panose="020B0604020202020204" pitchFamily="34" charset="0"/>
              </a:rPr>
              <a:t>describe and compare the structure of a variety of common animals (fish, amphibians, reptiles, birds and mammals, including </a:t>
            </a:r>
            <a:r>
              <a:rPr lang="en-GB" sz="1100" dirty="0" smtClean="0">
                <a:latin typeface="Arial" panose="020B0604020202020204" pitchFamily="34" charset="0"/>
                <a:cs typeface="Arial" panose="020B0604020202020204" pitchFamily="34" charset="0"/>
              </a:rPr>
              <a:t>pets</a:t>
            </a:r>
          </a:p>
          <a:p>
            <a:pPr>
              <a:defRPr/>
            </a:pPr>
            <a:r>
              <a:rPr lang="en-GB" sz="1100" b="1" dirty="0" smtClean="0">
                <a:latin typeface="Arial" panose="020B0604020202020204" pitchFamily="34" charset="0"/>
                <a:cs typeface="Arial" panose="020B0604020202020204" pitchFamily="34" charset="0"/>
              </a:rPr>
              <a:t>Year 2:</a:t>
            </a:r>
          </a:p>
          <a:p>
            <a:pPr marL="171450" indent="-171450">
              <a:buFont typeface="Arial" panose="020B0604020202020204" pitchFamily="34" charset="0"/>
              <a:buChar char="•"/>
              <a:defRPr/>
            </a:pPr>
            <a:r>
              <a:rPr lang="en-GB" sz="1100" dirty="0">
                <a:latin typeface="Arial" panose="020B0604020202020204" pitchFamily="34" charset="0"/>
                <a:cs typeface="Arial" panose="020B0604020202020204" pitchFamily="34" charset="0"/>
              </a:rPr>
              <a:t>identify and name a variety of plants and animals in their habitats, including </a:t>
            </a:r>
            <a:r>
              <a:rPr lang="en-GB" sz="1100" dirty="0" smtClean="0">
                <a:latin typeface="Arial" panose="020B0604020202020204" pitchFamily="34" charset="0"/>
                <a:cs typeface="Arial" panose="020B0604020202020204" pitchFamily="34" charset="0"/>
              </a:rPr>
              <a:t>micro-habitats</a:t>
            </a:r>
          </a:p>
          <a:p>
            <a:pPr>
              <a:defRPr/>
            </a:pPr>
            <a:r>
              <a:rPr lang="en-GB" sz="1100" b="1" dirty="0" smtClean="0">
                <a:latin typeface="Arial" panose="020B0604020202020204" pitchFamily="34" charset="0"/>
                <a:cs typeface="Arial" panose="020B0604020202020204" pitchFamily="34" charset="0"/>
              </a:rPr>
              <a:t>Year 3:</a:t>
            </a:r>
          </a:p>
          <a:p>
            <a:pPr marL="171450" indent="-171450">
              <a:buFont typeface="Arial" panose="020B0604020202020204" pitchFamily="34" charset="0"/>
              <a:buChar char="•"/>
              <a:defRPr/>
            </a:pPr>
            <a:r>
              <a:rPr lang="en-GB" sz="1100" dirty="0">
                <a:latin typeface="Arial" panose="020B0604020202020204" pitchFamily="34" charset="0"/>
                <a:cs typeface="Arial" panose="020B0604020202020204" pitchFamily="34" charset="0"/>
              </a:rPr>
              <a:t>identify and describe the functions of different parts of flowering plants: roots, stem/trunk, leaves and </a:t>
            </a:r>
            <a:r>
              <a:rPr lang="en-GB" sz="1100" dirty="0" smtClean="0">
                <a:latin typeface="Arial" panose="020B0604020202020204" pitchFamily="34" charset="0"/>
                <a:cs typeface="Arial" panose="020B0604020202020204" pitchFamily="34" charset="0"/>
              </a:rPr>
              <a:t>flowers.</a:t>
            </a:r>
          </a:p>
          <a:p>
            <a:pPr>
              <a:defRPr/>
            </a:pPr>
            <a:r>
              <a:rPr lang="en-GB" sz="1100" b="1" dirty="0" smtClean="0">
                <a:latin typeface="Arial" panose="020B0604020202020204" pitchFamily="34" charset="0"/>
                <a:cs typeface="Arial" panose="020B0604020202020204" pitchFamily="34" charset="0"/>
              </a:rPr>
              <a:t>Building towards:</a:t>
            </a:r>
          </a:p>
          <a:p>
            <a:pPr>
              <a:defRPr/>
            </a:pPr>
            <a:r>
              <a:rPr lang="en-GB" sz="1100" b="1" dirty="0" smtClean="0">
                <a:latin typeface="Arial" panose="020B0604020202020204" pitchFamily="34" charset="0"/>
                <a:cs typeface="Arial" panose="020B0604020202020204" pitchFamily="34" charset="0"/>
              </a:rPr>
              <a:t>Year 5:</a:t>
            </a:r>
            <a:endParaRPr lang="en-GB" sz="1100" b="1" dirty="0">
              <a:latin typeface="Arial" panose="020B0604020202020204" pitchFamily="34" charset="0"/>
              <a:cs typeface="Arial" panose="020B0604020202020204" pitchFamily="34" charset="0"/>
            </a:endParaRPr>
          </a:p>
          <a:p>
            <a:pPr marL="171450" indent="-171450">
              <a:buFont typeface="Arial" panose="020B0604020202020204" pitchFamily="34" charset="0"/>
              <a:buChar char="•"/>
              <a:defRPr/>
            </a:pPr>
            <a:r>
              <a:rPr lang="en-GB" sz="1100" dirty="0">
                <a:solidFill>
                  <a:srgbClr val="000000"/>
                </a:solidFill>
                <a:latin typeface="Arial" panose="020B0604020202020204" pitchFamily="34" charset="0"/>
                <a:cs typeface="Arial" panose="020B0604020202020204" pitchFamily="34" charset="0"/>
              </a:rPr>
              <a:t>describe the differences in the life cycles of a mammal, an amphibian, an insect and a bird.</a:t>
            </a:r>
          </a:p>
          <a:p>
            <a:pPr marL="171450" indent="-171450">
              <a:buFont typeface="Arial" panose="020B0604020202020204" pitchFamily="34" charset="0"/>
              <a:buChar char="•"/>
              <a:defRPr/>
            </a:pPr>
            <a:r>
              <a:rPr lang="en-GB" sz="1100" dirty="0">
                <a:solidFill>
                  <a:srgbClr val="000000"/>
                </a:solidFill>
                <a:latin typeface="Arial" panose="020B0604020202020204" pitchFamily="34" charset="0"/>
                <a:cs typeface="Arial" panose="020B0604020202020204" pitchFamily="34" charset="0"/>
              </a:rPr>
              <a:t>describe the life process of reproduction in some plants and animals.</a:t>
            </a:r>
          </a:p>
          <a:p>
            <a:pPr>
              <a:defRPr/>
            </a:pPr>
            <a:r>
              <a:rPr lang="en-GB" sz="1100" b="1" dirty="0" smtClean="0">
                <a:solidFill>
                  <a:srgbClr val="000000"/>
                </a:solidFill>
                <a:latin typeface="Arial" panose="020B0604020202020204" pitchFamily="34" charset="0"/>
                <a:cs typeface="Arial" panose="020B0604020202020204" pitchFamily="34" charset="0"/>
              </a:rPr>
              <a:t>Year 6: </a:t>
            </a:r>
          </a:p>
          <a:p>
            <a:pPr marL="171450" indent="-171450">
              <a:buFont typeface="Arial" panose="020B0604020202020204" pitchFamily="34" charset="0"/>
              <a:buChar char="•"/>
              <a:defRPr/>
            </a:pPr>
            <a:r>
              <a:rPr lang="en-GB" sz="1100" dirty="0" smtClean="0">
                <a:solidFill>
                  <a:srgbClr val="000000"/>
                </a:solidFill>
                <a:latin typeface="Arial" panose="020B0604020202020204" pitchFamily="34" charset="0"/>
                <a:cs typeface="Arial" panose="020B0604020202020204" pitchFamily="34" charset="0"/>
              </a:rPr>
              <a:t>describe </a:t>
            </a:r>
            <a:r>
              <a:rPr lang="en-GB" sz="1100" dirty="0">
                <a:solidFill>
                  <a:srgbClr val="000000"/>
                </a:solidFill>
                <a:latin typeface="Arial" panose="020B0604020202020204" pitchFamily="34" charset="0"/>
                <a:cs typeface="Arial" panose="020B0604020202020204" pitchFamily="34" charset="0"/>
              </a:rPr>
              <a:t>how living things are classified into broad groups according to common observable characteristics and based on similarities and differences, including micro-organisms, plants and animals.</a:t>
            </a:r>
          </a:p>
          <a:p>
            <a:pPr marL="171450" indent="-171450">
              <a:buFont typeface="Arial" panose="020B0604020202020204" pitchFamily="34" charset="0"/>
              <a:buChar char="•"/>
              <a:defRPr/>
            </a:pPr>
            <a:r>
              <a:rPr lang="en-GB" sz="1100" dirty="0">
                <a:solidFill>
                  <a:srgbClr val="000000"/>
                </a:solidFill>
                <a:latin typeface="Arial" panose="020B0604020202020204" pitchFamily="34" charset="0"/>
                <a:cs typeface="Arial" panose="020B0604020202020204" pitchFamily="34" charset="0"/>
              </a:rPr>
              <a:t>give reasons for classifying plants and animals based on specific characteristics</a:t>
            </a:r>
            <a:r>
              <a:rPr lang="en-GB" sz="1100" dirty="0">
                <a:solidFill>
                  <a:srgbClr val="000000"/>
                </a:solidFill>
                <a:latin typeface="Arial" panose="020B0604020202020204" pitchFamily="34" charset="0"/>
              </a:rPr>
              <a:t>. </a:t>
            </a:r>
          </a:p>
          <a:p>
            <a:pPr>
              <a:defRPr/>
            </a:pPr>
            <a:endParaRPr lang="en-GB" sz="1100" b="1" dirty="0">
              <a:latin typeface="Arial" panose="020B0604020202020204" pitchFamily="34" charset="0"/>
              <a:cs typeface="Arial" panose="020B0604020202020204" pitchFamily="34" charset="0"/>
            </a:endParaRPr>
          </a:p>
          <a:p>
            <a:pPr>
              <a:defRPr/>
            </a:pPr>
            <a:endParaRPr lang="en-GB" sz="1100" dirty="0">
              <a:latin typeface="Arial" panose="020B0604020202020204" pitchFamily="34" charset="0"/>
              <a:cs typeface="Arial" panose="020B0604020202020204" pitchFamily="34" charset="0"/>
            </a:endParaRPr>
          </a:p>
          <a:p>
            <a:pPr>
              <a:defRPr/>
            </a:pPr>
            <a:endParaRPr lang="en-GB" sz="1100" b="1" dirty="0">
              <a:latin typeface="Arial" panose="020B0604020202020204" pitchFamily="34" charset="0"/>
              <a:cs typeface="Arial" panose="020B0604020202020204" pitchFamily="34" charset="0"/>
            </a:endParaRPr>
          </a:p>
        </p:txBody>
      </p:sp>
      <p:sp>
        <p:nvSpPr>
          <p:cNvPr id="10" name="Rectangle 1"/>
          <p:cNvSpPr>
            <a:spLocks noChangeArrowheads="1"/>
          </p:cNvSpPr>
          <p:nvPr/>
        </p:nvSpPr>
        <p:spPr bwMode="auto">
          <a:xfrm>
            <a:off x="-141171" y="5076138"/>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4" name="Rectangle 13"/>
          <p:cNvSpPr/>
          <p:nvPr/>
        </p:nvSpPr>
        <p:spPr>
          <a:xfrm>
            <a:off x="6153154" y="164772"/>
            <a:ext cx="5534008" cy="1569660"/>
          </a:xfrm>
          <a:prstGeom prst="rect">
            <a:avLst/>
          </a:prstGeom>
        </p:spPr>
        <p:txBody>
          <a:bodyPr wrap="square">
            <a:spAutoFit/>
          </a:bodyPr>
          <a:lstStyle/>
          <a:p>
            <a:r>
              <a:rPr lang="en-GB" sz="1200" b="1" dirty="0">
                <a:latin typeface="Arial" panose="020B0604020202020204" pitchFamily="34" charset="0"/>
                <a:cs typeface="Arial" panose="020B0604020202020204" pitchFamily="34" charset="0"/>
              </a:rPr>
              <a:t>By the end of this unit pupils should have developed the following working scientifically skills</a:t>
            </a:r>
            <a:r>
              <a:rPr lang="en-GB" sz="1200" b="1" dirty="0" smtClean="0">
                <a:latin typeface="Arial" panose="020B0604020202020204" pitchFamily="34" charset="0"/>
                <a:cs typeface="Arial" panose="020B0604020202020204" pitchFamily="34" charset="0"/>
              </a:rPr>
              <a:t>:</a:t>
            </a:r>
          </a:p>
          <a:p>
            <a:pPr marL="171450" indent="-171450">
              <a:buFont typeface="Arial" panose="020B0604020202020204" pitchFamily="34" charset="0"/>
              <a:buChar char="•"/>
            </a:pPr>
            <a:r>
              <a:rPr lang="en-GB" sz="1100" dirty="0" smtClean="0">
                <a:latin typeface="Arial" panose="020B0604020202020204" pitchFamily="34" charset="0"/>
                <a:cs typeface="Arial" panose="020B0604020202020204" pitchFamily="34" charset="0"/>
              </a:rPr>
              <a:t>Gather, record, classify and present data in a variety of ways to help in answering questions. Record findings using simple scientific language,, drawings, labelled diagrams, keys, bar charts and tables. TAPS Local survey</a:t>
            </a:r>
          </a:p>
          <a:p>
            <a:endParaRPr lang="en-GB" sz="1200" b="1" dirty="0" smtClean="0">
              <a:latin typeface="Arial" panose="020B0604020202020204" pitchFamily="34" charset="0"/>
              <a:cs typeface="Arial" panose="020B0604020202020204" pitchFamily="34" charset="0"/>
            </a:endParaRPr>
          </a:p>
          <a:p>
            <a:endParaRPr lang="en-GB" sz="1200" b="1" dirty="0" smtClean="0">
              <a:latin typeface="Arial" panose="020B0604020202020204" pitchFamily="34" charset="0"/>
              <a:cs typeface="Arial" panose="020B0604020202020204" pitchFamily="34" charset="0"/>
            </a:endParaRPr>
          </a:p>
          <a:p>
            <a:endParaRPr lang="en-GB" sz="1200" b="1" dirty="0" smtClean="0">
              <a:latin typeface="Arial" panose="020B0604020202020204" pitchFamily="34" charset="0"/>
              <a:cs typeface="Arial" panose="020B0604020202020204" pitchFamily="34" charset="0"/>
            </a:endParaRPr>
          </a:p>
        </p:txBody>
      </p:sp>
      <p:sp>
        <p:nvSpPr>
          <p:cNvPr id="18" name="TextBox 17"/>
          <p:cNvSpPr txBox="1"/>
          <p:nvPr/>
        </p:nvSpPr>
        <p:spPr>
          <a:xfrm>
            <a:off x="6230438" y="1470058"/>
            <a:ext cx="5704574" cy="307777"/>
          </a:xfrm>
          <a:prstGeom prst="rect">
            <a:avLst/>
          </a:prstGeom>
          <a:solidFill>
            <a:schemeClr val="accent1"/>
          </a:solidFill>
        </p:spPr>
        <p:txBody>
          <a:bodyPr wrap="square" rtlCol="0">
            <a:spAutoFit/>
          </a:bodyPr>
          <a:lstStyle/>
          <a:p>
            <a:pPr algn="ctr"/>
            <a:r>
              <a:rPr lang="en-GB" sz="1400" dirty="0" smtClean="0">
                <a:latin typeface="Arial" panose="020B0604020202020204" pitchFamily="34" charset="0"/>
                <a:cs typeface="Arial" panose="020B0604020202020204" pitchFamily="34" charset="0"/>
              </a:rPr>
              <a:t>Progression :</a:t>
            </a:r>
            <a:endParaRPr lang="en-GB" sz="1400" dirty="0">
              <a:latin typeface="Arial" panose="020B0604020202020204" pitchFamily="34" charset="0"/>
              <a:cs typeface="Arial" panose="020B0604020202020204" pitchFamily="34" charset="0"/>
            </a:endParaRPr>
          </a:p>
        </p:txBody>
      </p:sp>
      <p:sp>
        <p:nvSpPr>
          <p:cNvPr id="11" name="Rectangle 1"/>
          <p:cNvSpPr>
            <a:spLocks noChangeArrowheads="1"/>
          </p:cNvSpPr>
          <p:nvPr/>
        </p:nvSpPr>
        <p:spPr bwMode="auto">
          <a:xfrm>
            <a:off x="5664200" y="299561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8" name="Rectangle 1"/>
          <p:cNvSpPr>
            <a:spLocks noChangeArrowheads="1"/>
          </p:cNvSpPr>
          <p:nvPr/>
        </p:nvSpPr>
        <p:spPr bwMode="auto">
          <a:xfrm>
            <a:off x="5676899" y="2618473"/>
            <a:ext cx="5708072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9" name="Rectangle 1"/>
          <p:cNvSpPr>
            <a:spLocks noChangeArrowheads="1"/>
          </p:cNvSpPr>
          <p:nvPr/>
        </p:nvSpPr>
        <p:spPr bwMode="auto">
          <a:xfrm>
            <a:off x="5708650" y="29416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02094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299407" y="30562"/>
            <a:ext cx="628650" cy="634365"/>
          </a:xfrm>
          <a:prstGeom prst="rect">
            <a:avLst/>
          </a:prstGeom>
        </p:spPr>
      </p:pic>
      <p:sp>
        <p:nvSpPr>
          <p:cNvPr id="5" name="TextBox 4"/>
          <p:cNvSpPr txBox="1"/>
          <p:nvPr/>
        </p:nvSpPr>
        <p:spPr>
          <a:xfrm>
            <a:off x="1379913" y="163079"/>
            <a:ext cx="4716087" cy="369332"/>
          </a:xfrm>
          <a:prstGeom prst="rect">
            <a:avLst/>
          </a:prstGeom>
          <a:noFill/>
        </p:spPr>
        <p:txBody>
          <a:bodyPr wrap="square" rtlCol="0">
            <a:spAutoFit/>
          </a:bodyPr>
          <a:lstStyle/>
          <a:p>
            <a:r>
              <a:rPr lang="en-GB" u="sng" dirty="0" smtClean="0"/>
              <a:t>Year 4 Unit Overview –States of Matter</a:t>
            </a:r>
            <a:endParaRPr lang="en-GB" u="sng" dirty="0"/>
          </a:p>
        </p:txBody>
      </p:sp>
      <p:sp>
        <p:nvSpPr>
          <p:cNvPr id="6" name="TextBox 5"/>
          <p:cNvSpPr txBox="1"/>
          <p:nvPr/>
        </p:nvSpPr>
        <p:spPr>
          <a:xfrm>
            <a:off x="455595" y="599101"/>
            <a:ext cx="5499234" cy="307777"/>
          </a:xfrm>
          <a:prstGeom prst="rect">
            <a:avLst/>
          </a:prstGeom>
          <a:solidFill>
            <a:schemeClr val="accent1"/>
          </a:solidFill>
        </p:spPr>
        <p:txBody>
          <a:bodyPr wrap="square" rtlCol="0">
            <a:spAutoFit/>
          </a:bodyPr>
          <a:lstStyle/>
          <a:p>
            <a:pPr algn="ctr"/>
            <a:r>
              <a:rPr lang="en-GB" sz="1400" dirty="0" smtClean="0"/>
              <a:t>Outcomes:</a:t>
            </a:r>
            <a:endParaRPr lang="en-GB" sz="1400" dirty="0"/>
          </a:p>
        </p:txBody>
      </p:sp>
      <p:sp>
        <p:nvSpPr>
          <p:cNvPr id="3" name="Rectangle 2"/>
          <p:cNvSpPr/>
          <p:nvPr/>
        </p:nvSpPr>
        <p:spPr>
          <a:xfrm>
            <a:off x="421906" y="906878"/>
            <a:ext cx="5566611" cy="6714017"/>
          </a:xfrm>
          <a:prstGeom prst="rect">
            <a:avLst/>
          </a:prstGeom>
        </p:spPr>
        <p:txBody>
          <a:bodyPr wrap="square">
            <a:spAutoFit/>
          </a:bodyPr>
          <a:lstStyle/>
          <a:p>
            <a:pPr>
              <a:lnSpc>
                <a:spcPct val="107000"/>
              </a:lnSpc>
            </a:pPr>
            <a:r>
              <a:rPr lang="en-GB" sz="1200" b="1" dirty="0"/>
              <a:t>By the end of this unit </a:t>
            </a:r>
            <a:r>
              <a:rPr lang="en-GB" sz="1200" b="1" u="sng" dirty="0"/>
              <a:t>all</a:t>
            </a:r>
            <a:r>
              <a:rPr lang="en-GB" sz="1200" b="1" dirty="0"/>
              <a:t> pupils should know</a:t>
            </a:r>
            <a:r>
              <a:rPr lang="en-GB" sz="1200" b="1" dirty="0" smtClean="0"/>
              <a:t>:</a:t>
            </a:r>
          </a:p>
          <a:p>
            <a:pPr marL="171450" indent="-171450">
              <a:lnSpc>
                <a:spcPct val="115000"/>
              </a:lnSpc>
              <a:spcAft>
                <a:spcPts val="0"/>
              </a:spcAft>
              <a:buFont typeface="Arial" panose="020B0604020202020204" pitchFamily="34" charset="0"/>
              <a:buChar char="•"/>
            </a:pPr>
            <a:r>
              <a:rPr lang="en-GB" sz="1200" dirty="0">
                <a:latin typeface="Calibri" panose="020F0502020204030204" pitchFamily="34" charset="0"/>
                <a:ea typeface="Calibri" panose="020F0502020204030204" pitchFamily="34" charset="0"/>
                <a:cs typeface="Arial" panose="020B0604020202020204" pitchFamily="34" charset="0"/>
              </a:rPr>
              <a:t>A solid keeps its shape and has a fixed volume. </a:t>
            </a:r>
            <a:endParaRPr lang="en-GB" sz="1200" dirty="0" smtClean="0">
              <a:latin typeface="Calibri" panose="020F0502020204030204" pitchFamily="34" charset="0"/>
              <a:ea typeface="Calibri" panose="020F0502020204030204" pitchFamily="34" charset="0"/>
              <a:cs typeface="Arial" panose="020B0604020202020204" pitchFamily="34" charset="0"/>
            </a:endParaRPr>
          </a:p>
          <a:p>
            <a:pPr marL="171450" indent="-171450">
              <a:lnSpc>
                <a:spcPct val="115000"/>
              </a:lnSpc>
              <a:spcAft>
                <a:spcPts val="0"/>
              </a:spcAft>
              <a:buFont typeface="Arial" panose="020B0604020202020204" pitchFamily="34" charset="0"/>
              <a:buChar char="•"/>
            </a:pPr>
            <a:r>
              <a:rPr lang="en-GB" sz="1200" dirty="0" smtClean="0">
                <a:latin typeface="Calibri" panose="020F0502020204030204" pitchFamily="34" charset="0"/>
                <a:ea typeface="Calibri" panose="020F0502020204030204" pitchFamily="34" charset="0"/>
                <a:cs typeface="Arial" panose="020B0604020202020204" pitchFamily="34" charset="0"/>
              </a:rPr>
              <a:t>A </a:t>
            </a:r>
            <a:r>
              <a:rPr lang="en-GB" sz="1200" dirty="0">
                <a:latin typeface="Calibri" panose="020F0502020204030204" pitchFamily="34" charset="0"/>
                <a:ea typeface="Calibri" panose="020F0502020204030204" pitchFamily="34" charset="0"/>
                <a:cs typeface="Arial" panose="020B0604020202020204" pitchFamily="34" charset="0"/>
              </a:rPr>
              <a:t>liquid has a fixed volume but changes in shape to fit the </a:t>
            </a:r>
            <a:r>
              <a:rPr lang="en-GB" sz="1200" dirty="0" smtClean="0">
                <a:latin typeface="Calibri" panose="020F0502020204030204" pitchFamily="34" charset="0"/>
                <a:ea typeface="Calibri" panose="020F0502020204030204" pitchFamily="34" charset="0"/>
                <a:cs typeface="Arial" panose="020B0604020202020204" pitchFamily="34" charset="0"/>
              </a:rPr>
              <a:t>container.</a:t>
            </a:r>
          </a:p>
          <a:p>
            <a:pPr marL="171450" indent="-171450">
              <a:lnSpc>
                <a:spcPct val="115000"/>
              </a:lnSpc>
              <a:spcAft>
                <a:spcPts val="0"/>
              </a:spcAft>
              <a:buFont typeface="Arial" panose="020B0604020202020204" pitchFamily="34" charset="0"/>
              <a:buChar char="•"/>
            </a:pPr>
            <a:r>
              <a:rPr lang="en-GB" sz="1200" dirty="0" smtClean="0">
                <a:latin typeface="Calibri" panose="020F0502020204030204" pitchFamily="34" charset="0"/>
                <a:ea typeface="Calibri" panose="020F0502020204030204" pitchFamily="34" charset="0"/>
                <a:cs typeface="Arial" panose="020B0604020202020204" pitchFamily="34" charset="0"/>
              </a:rPr>
              <a:t> </a:t>
            </a:r>
            <a:r>
              <a:rPr lang="en-GB" sz="1200" dirty="0">
                <a:latin typeface="Calibri" panose="020F0502020204030204" pitchFamily="34" charset="0"/>
                <a:ea typeface="Calibri" panose="020F0502020204030204" pitchFamily="34" charset="0"/>
                <a:cs typeface="Arial" panose="020B0604020202020204" pitchFamily="34" charset="0"/>
              </a:rPr>
              <a:t>A liquid can be poured and keeps a level, horizontal surface. </a:t>
            </a:r>
            <a:endParaRPr lang="en-GB" sz="1200" dirty="0" smtClean="0">
              <a:latin typeface="Calibri" panose="020F0502020204030204" pitchFamily="34" charset="0"/>
              <a:ea typeface="Calibri" panose="020F0502020204030204" pitchFamily="34" charset="0"/>
              <a:cs typeface="Arial" panose="020B0604020202020204" pitchFamily="34" charset="0"/>
            </a:endParaRPr>
          </a:p>
          <a:p>
            <a:pPr marL="171450" indent="-171450">
              <a:lnSpc>
                <a:spcPct val="115000"/>
              </a:lnSpc>
              <a:spcAft>
                <a:spcPts val="0"/>
              </a:spcAft>
              <a:buFont typeface="Arial" panose="020B0604020202020204" pitchFamily="34" charset="0"/>
              <a:buChar char="•"/>
            </a:pPr>
            <a:r>
              <a:rPr lang="en-GB" sz="1200" dirty="0" smtClean="0">
                <a:latin typeface="Calibri" panose="020F0502020204030204" pitchFamily="34" charset="0"/>
                <a:ea typeface="Calibri" panose="020F0502020204030204" pitchFamily="34" charset="0"/>
                <a:cs typeface="Arial" panose="020B0604020202020204" pitchFamily="34" charset="0"/>
              </a:rPr>
              <a:t>A </a:t>
            </a:r>
            <a:r>
              <a:rPr lang="en-GB" sz="1200" dirty="0">
                <a:latin typeface="Calibri" panose="020F0502020204030204" pitchFamily="34" charset="0"/>
                <a:ea typeface="Calibri" panose="020F0502020204030204" pitchFamily="34" charset="0"/>
                <a:cs typeface="Arial" panose="020B0604020202020204" pitchFamily="34" charset="0"/>
              </a:rPr>
              <a:t>gas fills all available space; it has no fixed shape or volume. </a:t>
            </a:r>
            <a:endParaRPr lang="en-GB" sz="1200" dirty="0" smtClean="0">
              <a:latin typeface="Calibri" panose="020F0502020204030204" pitchFamily="34" charset="0"/>
              <a:ea typeface="Calibri" panose="020F0502020204030204" pitchFamily="34" charset="0"/>
              <a:cs typeface="Arial" panose="020B0604020202020204" pitchFamily="34" charset="0"/>
            </a:endParaRPr>
          </a:p>
          <a:p>
            <a:pPr marL="171450" indent="-171450">
              <a:lnSpc>
                <a:spcPct val="115000"/>
              </a:lnSpc>
              <a:spcAft>
                <a:spcPts val="0"/>
              </a:spcAft>
              <a:buFont typeface="Arial" panose="020B0604020202020204" pitchFamily="34" charset="0"/>
              <a:buChar char="•"/>
            </a:pPr>
            <a:r>
              <a:rPr lang="en-GB" sz="1200" dirty="0" smtClean="0">
                <a:latin typeface="Calibri" panose="020F0502020204030204" pitchFamily="34" charset="0"/>
                <a:ea typeface="Calibri" panose="020F0502020204030204" pitchFamily="34" charset="0"/>
                <a:cs typeface="Arial" panose="020B0604020202020204" pitchFamily="34" charset="0"/>
              </a:rPr>
              <a:t>Granular </a:t>
            </a:r>
            <a:r>
              <a:rPr lang="en-GB" sz="1200" dirty="0">
                <a:latin typeface="Calibri" panose="020F0502020204030204" pitchFamily="34" charset="0"/>
                <a:ea typeface="Calibri" panose="020F0502020204030204" pitchFamily="34" charset="0"/>
                <a:cs typeface="Arial" panose="020B0604020202020204" pitchFamily="34" charset="0"/>
              </a:rPr>
              <a:t>and powdery solids like sand can be confused with liquids because they can be poured, but when poured they form a heap and they do not keep a level surface when tipped. Each individual grain demonstrates the properties of a </a:t>
            </a:r>
            <a:r>
              <a:rPr lang="en-GB" sz="1200" dirty="0" smtClean="0">
                <a:latin typeface="Calibri" panose="020F0502020204030204" pitchFamily="34" charset="0"/>
                <a:ea typeface="Calibri" panose="020F0502020204030204" pitchFamily="34" charset="0"/>
                <a:cs typeface="Arial" panose="020B0604020202020204" pitchFamily="34" charset="0"/>
              </a:rPr>
              <a:t>solid.</a:t>
            </a:r>
            <a:endParaRPr lang="en-GB" sz="1200" dirty="0" smtClean="0">
              <a:latin typeface="Calibri" panose="020F0502020204030204" pitchFamily="34" charset="0"/>
              <a:ea typeface="Calibri" panose="020F0502020204030204" pitchFamily="34" charset="0"/>
              <a:cs typeface="Times New Roman" panose="02020603050405020304" pitchFamily="18" charset="0"/>
            </a:endParaRPr>
          </a:p>
          <a:p>
            <a:pPr marL="171450" indent="-171450">
              <a:lnSpc>
                <a:spcPct val="115000"/>
              </a:lnSpc>
              <a:spcAft>
                <a:spcPts val="0"/>
              </a:spcAft>
              <a:buFont typeface="Arial" panose="020B0604020202020204" pitchFamily="34" charset="0"/>
              <a:buChar char="•"/>
            </a:pPr>
            <a:r>
              <a:rPr lang="en-GB" sz="1200" dirty="0" smtClean="0">
                <a:latin typeface="Calibri" panose="020F0502020204030204" pitchFamily="34" charset="0"/>
                <a:ea typeface="Calibri" panose="020F0502020204030204" pitchFamily="34" charset="0"/>
                <a:cs typeface="Arial" panose="020B0604020202020204" pitchFamily="34" charset="0"/>
              </a:rPr>
              <a:t>Melting </a:t>
            </a:r>
            <a:r>
              <a:rPr lang="en-GB" sz="1200" dirty="0">
                <a:latin typeface="Calibri" panose="020F0502020204030204" pitchFamily="34" charset="0"/>
                <a:ea typeface="Calibri" panose="020F0502020204030204" pitchFamily="34" charset="0"/>
                <a:cs typeface="Arial" panose="020B0604020202020204" pitchFamily="34" charset="0"/>
              </a:rPr>
              <a:t>is a state change from solid to liquid</a:t>
            </a:r>
            <a:r>
              <a:rPr lang="en-GB" sz="1200" dirty="0" smtClean="0">
                <a:latin typeface="Calibri" panose="020F0502020204030204" pitchFamily="34" charset="0"/>
                <a:ea typeface="Calibri" panose="020F0502020204030204" pitchFamily="34" charset="0"/>
                <a:cs typeface="Arial" panose="020B0604020202020204" pitchFamily="34" charset="0"/>
              </a:rPr>
              <a:t>.</a:t>
            </a:r>
          </a:p>
          <a:p>
            <a:pPr marL="171450" indent="-171450">
              <a:lnSpc>
                <a:spcPct val="115000"/>
              </a:lnSpc>
              <a:spcAft>
                <a:spcPts val="0"/>
              </a:spcAft>
              <a:buFont typeface="Arial" panose="020B0604020202020204" pitchFamily="34" charset="0"/>
              <a:buChar char="•"/>
            </a:pPr>
            <a:r>
              <a:rPr lang="en-GB" sz="1200" dirty="0" smtClean="0">
                <a:latin typeface="Calibri" panose="020F0502020204030204" pitchFamily="34" charset="0"/>
                <a:ea typeface="Calibri" panose="020F0502020204030204" pitchFamily="34" charset="0"/>
                <a:cs typeface="Arial" panose="020B0604020202020204" pitchFamily="34" charset="0"/>
              </a:rPr>
              <a:t> </a:t>
            </a:r>
            <a:r>
              <a:rPr lang="en-GB" sz="1200" dirty="0">
                <a:latin typeface="Calibri" panose="020F0502020204030204" pitchFamily="34" charset="0"/>
                <a:ea typeface="Calibri" panose="020F0502020204030204" pitchFamily="34" charset="0"/>
                <a:cs typeface="Arial" panose="020B0604020202020204" pitchFamily="34" charset="0"/>
              </a:rPr>
              <a:t>Freezing is a state change from liquid to solid. </a:t>
            </a:r>
            <a:endParaRPr lang="en-GB" sz="1200" dirty="0" smtClean="0">
              <a:latin typeface="Calibri" panose="020F0502020204030204" pitchFamily="34" charset="0"/>
              <a:ea typeface="Calibri" panose="020F0502020204030204" pitchFamily="34" charset="0"/>
              <a:cs typeface="Arial" panose="020B0604020202020204" pitchFamily="34" charset="0"/>
            </a:endParaRPr>
          </a:p>
          <a:p>
            <a:pPr marL="171450" indent="-171450">
              <a:lnSpc>
                <a:spcPct val="115000"/>
              </a:lnSpc>
              <a:spcAft>
                <a:spcPts val="0"/>
              </a:spcAft>
              <a:buFont typeface="Arial" panose="020B0604020202020204" pitchFamily="34" charset="0"/>
              <a:buChar char="•"/>
            </a:pPr>
            <a:r>
              <a:rPr lang="en-GB" sz="1200" dirty="0" smtClean="0">
                <a:latin typeface="Calibri" panose="020F0502020204030204" pitchFamily="34" charset="0"/>
                <a:ea typeface="Calibri" panose="020F0502020204030204" pitchFamily="34" charset="0"/>
                <a:cs typeface="Arial" panose="020B0604020202020204" pitchFamily="34" charset="0"/>
              </a:rPr>
              <a:t>The </a:t>
            </a:r>
            <a:r>
              <a:rPr lang="en-GB" sz="1200" dirty="0">
                <a:latin typeface="Calibri" panose="020F0502020204030204" pitchFamily="34" charset="0"/>
                <a:ea typeface="Calibri" panose="020F0502020204030204" pitchFamily="34" charset="0"/>
                <a:cs typeface="Arial" panose="020B0604020202020204" pitchFamily="34" charset="0"/>
              </a:rPr>
              <a:t>freezing point of water is 0</a:t>
            </a:r>
            <a:r>
              <a:rPr lang="en-GB" sz="1200" baseline="30000" dirty="0">
                <a:latin typeface="Calibri" panose="020F0502020204030204" pitchFamily="34" charset="0"/>
                <a:ea typeface="Calibri" panose="020F0502020204030204" pitchFamily="34" charset="0"/>
                <a:cs typeface="Arial" panose="020B0604020202020204" pitchFamily="34" charset="0"/>
              </a:rPr>
              <a:t>o</a:t>
            </a:r>
            <a:r>
              <a:rPr lang="en-GB" sz="1200" dirty="0">
                <a:latin typeface="Calibri" panose="020F0502020204030204" pitchFamily="34" charset="0"/>
                <a:ea typeface="Calibri" panose="020F0502020204030204" pitchFamily="34" charset="0"/>
                <a:cs typeface="Arial" panose="020B0604020202020204" pitchFamily="34" charset="0"/>
              </a:rPr>
              <a:t>C. </a:t>
            </a:r>
            <a:endParaRPr lang="en-GB" sz="1200" dirty="0" smtClean="0">
              <a:latin typeface="Calibri" panose="020F0502020204030204" pitchFamily="34" charset="0"/>
              <a:ea typeface="Calibri" panose="020F0502020204030204" pitchFamily="34" charset="0"/>
              <a:cs typeface="Arial" panose="020B0604020202020204" pitchFamily="34" charset="0"/>
            </a:endParaRPr>
          </a:p>
          <a:p>
            <a:pPr marL="171450" indent="-171450">
              <a:lnSpc>
                <a:spcPct val="115000"/>
              </a:lnSpc>
              <a:spcAft>
                <a:spcPts val="0"/>
              </a:spcAft>
              <a:buFont typeface="Arial" panose="020B0604020202020204" pitchFamily="34" charset="0"/>
              <a:buChar char="•"/>
            </a:pPr>
            <a:r>
              <a:rPr lang="en-GB" sz="1200" dirty="0" smtClean="0">
                <a:latin typeface="Calibri" panose="020F0502020204030204" pitchFamily="34" charset="0"/>
                <a:ea typeface="Calibri" panose="020F0502020204030204" pitchFamily="34" charset="0"/>
                <a:cs typeface="Arial" panose="020B0604020202020204" pitchFamily="34" charset="0"/>
              </a:rPr>
              <a:t>Boiling </a:t>
            </a:r>
            <a:r>
              <a:rPr lang="en-GB" sz="1200" dirty="0">
                <a:latin typeface="Calibri" panose="020F0502020204030204" pitchFamily="34" charset="0"/>
                <a:ea typeface="Calibri" panose="020F0502020204030204" pitchFamily="34" charset="0"/>
                <a:cs typeface="Arial" panose="020B0604020202020204" pitchFamily="34" charset="0"/>
              </a:rPr>
              <a:t>is a change of state from liquid to gas that happens when a liquid is heated to a specific temperature and bubbles of the gas can be seen in the liquid</a:t>
            </a:r>
            <a:r>
              <a:rPr lang="en-GB" sz="1200" dirty="0" smtClean="0">
                <a:latin typeface="Calibri" panose="020F0502020204030204" pitchFamily="34" charset="0"/>
                <a:ea typeface="Calibri" panose="020F0502020204030204" pitchFamily="34" charset="0"/>
                <a:cs typeface="Arial" panose="020B0604020202020204" pitchFamily="34" charset="0"/>
              </a:rPr>
              <a:t>.</a:t>
            </a:r>
          </a:p>
          <a:p>
            <a:pPr marL="171450" indent="-171450">
              <a:lnSpc>
                <a:spcPct val="115000"/>
              </a:lnSpc>
              <a:spcAft>
                <a:spcPts val="0"/>
              </a:spcAft>
              <a:buFont typeface="Arial" panose="020B0604020202020204" pitchFamily="34" charset="0"/>
              <a:buChar char="•"/>
            </a:pPr>
            <a:r>
              <a:rPr lang="en-GB" sz="1200" dirty="0" smtClean="0">
                <a:latin typeface="Calibri" panose="020F0502020204030204" pitchFamily="34" charset="0"/>
                <a:ea typeface="Calibri" panose="020F0502020204030204" pitchFamily="34" charset="0"/>
                <a:cs typeface="Arial" panose="020B0604020202020204" pitchFamily="34" charset="0"/>
              </a:rPr>
              <a:t> </a:t>
            </a:r>
            <a:r>
              <a:rPr lang="en-GB" sz="1200" dirty="0">
                <a:latin typeface="Calibri" panose="020F0502020204030204" pitchFamily="34" charset="0"/>
                <a:ea typeface="Calibri" panose="020F0502020204030204" pitchFamily="34" charset="0"/>
                <a:cs typeface="Arial" panose="020B0604020202020204" pitchFamily="34" charset="0"/>
              </a:rPr>
              <a:t>Water boils when it is heated to 100</a:t>
            </a:r>
            <a:r>
              <a:rPr lang="en-GB" sz="1200" baseline="30000" dirty="0">
                <a:latin typeface="Calibri" panose="020F0502020204030204" pitchFamily="34" charset="0"/>
                <a:ea typeface="Calibri" panose="020F0502020204030204" pitchFamily="34" charset="0"/>
                <a:cs typeface="Arial" panose="020B0604020202020204" pitchFamily="34" charset="0"/>
              </a:rPr>
              <a:t>o</a:t>
            </a:r>
            <a:r>
              <a:rPr lang="en-GB" sz="1200" dirty="0">
                <a:latin typeface="Calibri" panose="020F0502020204030204" pitchFamily="34" charset="0"/>
                <a:ea typeface="Calibri" panose="020F0502020204030204" pitchFamily="34" charset="0"/>
                <a:cs typeface="Arial" panose="020B0604020202020204" pitchFamily="34" charset="0"/>
              </a:rPr>
              <a:t>C. Evaporation is the same state change as boiling (liquid to gas) but it happens slowly at lower temperatures and only at the surface of the liquid. </a:t>
            </a:r>
            <a:endParaRPr lang="en-GB" sz="1200" dirty="0" smtClean="0">
              <a:latin typeface="Calibri" panose="020F0502020204030204" pitchFamily="34" charset="0"/>
              <a:ea typeface="Calibri" panose="020F0502020204030204" pitchFamily="34" charset="0"/>
              <a:cs typeface="Arial" panose="020B0604020202020204" pitchFamily="34" charset="0"/>
            </a:endParaRPr>
          </a:p>
          <a:p>
            <a:pPr marL="171450" indent="-171450">
              <a:lnSpc>
                <a:spcPct val="115000"/>
              </a:lnSpc>
              <a:spcAft>
                <a:spcPts val="0"/>
              </a:spcAft>
              <a:buFont typeface="Arial" panose="020B0604020202020204" pitchFamily="34" charset="0"/>
              <a:buChar char="•"/>
            </a:pPr>
            <a:r>
              <a:rPr lang="en-GB" sz="1200" dirty="0" smtClean="0">
                <a:latin typeface="Calibri" panose="020F0502020204030204" pitchFamily="34" charset="0"/>
                <a:ea typeface="Calibri" panose="020F0502020204030204" pitchFamily="34" charset="0"/>
                <a:cs typeface="Arial" panose="020B0604020202020204" pitchFamily="34" charset="0"/>
              </a:rPr>
              <a:t>Evaporation </a:t>
            </a:r>
            <a:r>
              <a:rPr lang="en-GB" sz="1200" dirty="0">
                <a:latin typeface="Calibri" panose="020F0502020204030204" pitchFamily="34" charset="0"/>
                <a:ea typeface="Calibri" panose="020F0502020204030204" pitchFamily="34" charset="0"/>
                <a:cs typeface="Arial" panose="020B0604020202020204" pitchFamily="34" charset="0"/>
              </a:rPr>
              <a:t>happens more quickly if the temperature is higher, the liquid is spread out or it is windy. Condensation is the change back from a gas to a liquid caused by </a:t>
            </a:r>
            <a:r>
              <a:rPr lang="en-GB" sz="1200" dirty="0" smtClean="0">
                <a:latin typeface="Calibri" panose="020F0502020204030204" pitchFamily="34" charset="0"/>
                <a:ea typeface="Calibri" panose="020F0502020204030204" pitchFamily="34" charset="0"/>
                <a:cs typeface="Arial" panose="020B0604020202020204" pitchFamily="34" charset="0"/>
              </a:rPr>
              <a:t>cooling.</a:t>
            </a:r>
            <a:endParaRPr lang="en-GB" sz="1200" dirty="0" smtClean="0">
              <a:latin typeface="Calibri" panose="020F0502020204030204" pitchFamily="34" charset="0"/>
              <a:ea typeface="Calibri" panose="020F0502020204030204" pitchFamily="34" charset="0"/>
              <a:cs typeface="Times New Roman" panose="02020603050405020304" pitchFamily="18" charset="0"/>
            </a:endParaRPr>
          </a:p>
          <a:p>
            <a:pPr marL="171450" indent="-171450">
              <a:lnSpc>
                <a:spcPct val="115000"/>
              </a:lnSpc>
              <a:spcAft>
                <a:spcPts val="0"/>
              </a:spcAft>
              <a:buFont typeface="Arial" panose="020B0604020202020204" pitchFamily="34" charset="0"/>
              <a:buChar char="•"/>
            </a:pPr>
            <a:r>
              <a:rPr lang="en-GB" sz="1200" dirty="0" smtClean="0">
                <a:latin typeface="Calibri" panose="020F0502020204030204" pitchFamily="34" charset="0"/>
                <a:ea typeface="Calibri" panose="020F0502020204030204" pitchFamily="34" charset="0"/>
                <a:cs typeface="Arial" panose="020B0604020202020204" pitchFamily="34" charset="0"/>
              </a:rPr>
              <a:t>Water </a:t>
            </a:r>
            <a:r>
              <a:rPr lang="en-GB" sz="1200" dirty="0">
                <a:latin typeface="Calibri" panose="020F0502020204030204" pitchFamily="34" charset="0"/>
                <a:ea typeface="Calibri" panose="020F0502020204030204" pitchFamily="34" charset="0"/>
                <a:cs typeface="Arial" panose="020B0604020202020204" pitchFamily="34" charset="0"/>
              </a:rPr>
              <a:t>at the surface of seas, rivers etc. evaporates into water vapour (a gas). This rises, cools and condenses back into a liquid forming clouds. When too much water has condensed the water droplets in the cloud get too heavy and fall back down as rain, snow, sleet etc. and drain back into rivers etc. This is known as precipitation. This is the water cycle.</a:t>
            </a:r>
            <a:r>
              <a:rPr lang="en-GB" sz="1200" b="1" dirty="0">
                <a:latin typeface="Calibri" panose="020F0502020204030204" pitchFamily="34" charset="0"/>
                <a:ea typeface="Calibri" panose="020F0502020204030204" pitchFamily="34" charset="0"/>
                <a:cs typeface="Arial" panose="020B0604020202020204" pitchFamily="34" charset="0"/>
              </a:rPr>
              <a:t> </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GB" sz="1200" b="1" dirty="0" smtClean="0"/>
              <a:t>Key Vocabulary:</a:t>
            </a:r>
          </a:p>
          <a:p>
            <a:pPr>
              <a:lnSpc>
                <a:spcPct val="107000"/>
              </a:lnSpc>
            </a:pPr>
            <a:r>
              <a:rPr lang="en-GB" sz="1200" dirty="0">
                <a:latin typeface="Calibri" panose="020F0502020204030204" pitchFamily="34" charset="0"/>
                <a:ea typeface="Calibri" panose="020F0502020204030204" pitchFamily="34" charset="0"/>
                <a:cs typeface="Arial" panose="020B0604020202020204" pitchFamily="34" charset="0"/>
              </a:rPr>
              <a:t>Solid, liquid, gas, state change, melting, freezing, melting point, boiling point, evaporation, temperature, water cycle</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endParaRPr lang="en-GB" sz="1200" b="1" dirty="0" smtClean="0"/>
          </a:p>
          <a:p>
            <a:pPr>
              <a:lnSpc>
                <a:spcPct val="107000"/>
              </a:lnSpc>
            </a:pPr>
            <a:endParaRPr lang="en-US" sz="1200" dirty="0" smtClean="0"/>
          </a:p>
          <a:p>
            <a:pPr>
              <a:lnSpc>
                <a:spcPct val="107000"/>
              </a:lnSpc>
            </a:pP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endParaRPr lang="en-GB" sz="1200" dirty="0">
              <a:solidFill>
                <a:srgbClr val="000000"/>
              </a:solidFill>
              <a:latin typeface="Arial"/>
              <a:ea typeface="Calibri"/>
            </a:endParaRPr>
          </a:p>
          <a:p>
            <a:pPr marL="171450" indent="-171450">
              <a:lnSpc>
                <a:spcPct val="107000"/>
              </a:lnSpc>
              <a:spcAft>
                <a:spcPts val="0"/>
              </a:spcAft>
              <a:buFont typeface="Arial" panose="020B0604020202020204" pitchFamily="34" charset="0"/>
              <a:buChar char="•"/>
            </a:pPr>
            <a:endParaRPr lang="en-GB" sz="1200" dirty="0">
              <a:ea typeface="Calibri"/>
              <a:cs typeface="Times New Roman"/>
            </a:endParaRPr>
          </a:p>
        </p:txBody>
      </p:sp>
      <p:sp>
        <p:nvSpPr>
          <p:cNvPr id="15" name="Rectangle 3"/>
          <p:cNvSpPr>
            <a:spLocks noChangeArrowheads="1"/>
          </p:cNvSpPr>
          <p:nvPr/>
        </p:nvSpPr>
        <p:spPr bwMode="auto">
          <a:xfrm>
            <a:off x="5759450" y="347503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6" name="Rectangle 15"/>
          <p:cNvSpPr/>
          <p:nvPr/>
        </p:nvSpPr>
        <p:spPr>
          <a:xfrm>
            <a:off x="6178392" y="4109556"/>
            <a:ext cx="5718479" cy="646331"/>
          </a:xfrm>
          <a:prstGeom prst="rect">
            <a:avLst/>
          </a:prstGeom>
        </p:spPr>
        <p:txBody>
          <a:bodyPr wrap="square">
            <a:spAutoFit/>
          </a:bodyPr>
          <a:lstStyle/>
          <a:p>
            <a:pPr>
              <a:defRPr/>
            </a:pPr>
            <a:endParaRPr lang="en-GB" sz="1200" dirty="0"/>
          </a:p>
          <a:p>
            <a:pPr lvl="0"/>
            <a:endParaRPr lang="en-GB" sz="1200" dirty="0"/>
          </a:p>
          <a:p>
            <a:endParaRPr lang="en-GB" sz="1200" b="1" dirty="0" smtClean="0"/>
          </a:p>
        </p:txBody>
      </p:sp>
      <p:sp>
        <p:nvSpPr>
          <p:cNvPr id="17" name="Rectangle 16"/>
          <p:cNvSpPr/>
          <p:nvPr/>
        </p:nvSpPr>
        <p:spPr>
          <a:xfrm>
            <a:off x="6096361" y="5340354"/>
            <a:ext cx="5708274" cy="1080424"/>
          </a:xfrm>
          <a:prstGeom prst="rect">
            <a:avLst/>
          </a:prstGeom>
        </p:spPr>
        <p:txBody>
          <a:bodyPr wrap="square">
            <a:spAutoFit/>
          </a:bodyPr>
          <a:lstStyle/>
          <a:p>
            <a:pPr>
              <a:lnSpc>
                <a:spcPct val="107000"/>
              </a:lnSpc>
              <a:spcAft>
                <a:spcPts val="0"/>
              </a:spcAft>
            </a:pPr>
            <a:endParaRPr lang="en-US" sz="1200" u="sng" dirty="0" smtClean="0">
              <a:ea typeface="Calibri"/>
              <a:cs typeface="Times New Roman"/>
            </a:endParaRPr>
          </a:p>
          <a:p>
            <a:pPr marL="171450" indent="-171450">
              <a:lnSpc>
                <a:spcPct val="107000"/>
              </a:lnSpc>
              <a:spcAft>
                <a:spcPts val="0"/>
              </a:spcAft>
              <a:buFont typeface="Arial" panose="020B0604020202020204" pitchFamily="34" charset="0"/>
              <a:buChar char="•"/>
            </a:pPr>
            <a:endParaRPr lang="en-US" sz="1200" u="sng" dirty="0">
              <a:ea typeface="Calibri"/>
              <a:cs typeface="Times New Roman"/>
            </a:endParaRPr>
          </a:p>
          <a:p>
            <a:pPr marL="171450" indent="-171450">
              <a:lnSpc>
                <a:spcPct val="107000"/>
              </a:lnSpc>
              <a:spcAft>
                <a:spcPts val="0"/>
              </a:spcAft>
              <a:buFont typeface="Arial" panose="020B0604020202020204" pitchFamily="34" charset="0"/>
              <a:buChar char="•"/>
            </a:pPr>
            <a:endParaRPr lang="en-US" sz="1200" u="sng" dirty="0">
              <a:ea typeface="Calibri"/>
              <a:cs typeface="Times New Roman"/>
            </a:endParaRPr>
          </a:p>
          <a:p>
            <a:pPr marL="171450" indent="-171450">
              <a:lnSpc>
                <a:spcPct val="107000"/>
              </a:lnSpc>
              <a:spcAft>
                <a:spcPts val="0"/>
              </a:spcAft>
              <a:buFont typeface="Arial" panose="020B0604020202020204" pitchFamily="34" charset="0"/>
              <a:buChar char="•"/>
            </a:pPr>
            <a:endParaRPr lang="en-US" sz="1200" u="sng" dirty="0" smtClean="0">
              <a:ea typeface="Calibri"/>
              <a:cs typeface="Times New Roman"/>
            </a:endParaRPr>
          </a:p>
          <a:p>
            <a:pPr>
              <a:lnSpc>
                <a:spcPct val="107000"/>
              </a:lnSpc>
              <a:spcAft>
                <a:spcPts val="0"/>
              </a:spcAft>
            </a:pPr>
            <a:endParaRPr lang="en-GB" sz="1200" u="sng" dirty="0">
              <a:ea typeface="Calibri"/>
              <a:cs typeface="Times New Roman"/>
            </a:endParaRPr>
          </a:p>
        </p:txBody>
      </p:sp>
      <p:sp>
        <p:nvSpPr>
          <p:cNvPr id="10" name="Rectangle 1"/>
          <p:cNvSpPr>
            <a:spLocks noChangeArrowheads="1"/>
          </p:cNvSpPr>
          <p:nvPr/>
        </p:nvSpPr>
        <p:spPr bwMode="auto">
          <a:xfrm>
            <a:off x="455595" y="5880566"/>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4" name="Rectangle 13"/>
          <p:cNvSpPr/>
          <p:nvPr/>
        </p:nvSpPr>
        <p:spPr>
          <a:xfrm>
            <a:off x="6270627" y="182139"/>
            <a:ext cx="5534008" cy="1569660"/>
          </a:xfrm>
          <a:prstGeom prst="rect">
            <a:avLst/>
          </a:prstGeom>
        </p:spPr>
        <p:txBody>
          <a:bodyPr wrap="square">
            <a:spAutoFit/>
          </a:bodyPr>
          <a:lstStyle/>
          <a:p>
            <a:r>
              <a:rPr lang="en-GB" sz="1200" b="1" dirty="0"/>
              <a:t>By the end of this unit pupils should have developed the following working scientifically skills</a:t>
            </a:r>
            <a:r>
              <a:rPr lang="en-GB" sz="1200" b="1" dirty="0" smtClean="0"/>
              <a:t>:</a:t>
            </a:r>
          </a:p>
          <a:p>
            <a:endParaRPr lang="en-GB" sz="1200" b="1" dirty="0"/>
          </a:p>
          <a:p>
            <a:pPr marL="171450" indent="-171450">
              <a:buFont typeface="Arial" panose="020B0604020202020204" pitchFamily="34" charset="0"/>
              <a:buChar char="•"/>
            </a:pPr>
            <a:r>
              <a:rPr lang="en-GB" sz="1200" dirty="0" smtClean="0"/>
              <a:t>Set up simple practical enquiries, comparative and fair tests. TAPS drying materials</a:t>
            </a:r>
          </a:p>
          <a:p>
            <a:pPr marL="171450" indent="-171450">
              <a:buFont typeface="Arial" panose="020B0604020202020204" pitchFamily="34" charset="0"/>
              <a:buChar char="•"/>
            </a:pPr>
            <a:r>
              <a:rPr lang="en-GB" sz="1200" dirty="0" smtClean="0"/>
              <a:t>Make systematic and careful observations and where appropriate, take accurate measurements using standard units, using a range od equipment including thermometers and data loggers. TAPs measure temperature</a:t>
            </a:r>
          </a:p>
          <a:p>
            <a:endParaRPr lang="en-GB" sz="1200" b="1" dirty="0" smtClean="0"/>
          </a:p>
        </p:txBody>
      </p:sp>
      <p:sp>
        <p:nvSpPr>
          <p:cNvPr id="12" name="TextBox 11"/>
          <p:cNvSpPr txBox="1"/>
          <p:nvPr/>
        </p:nvSpPr>
        <p:spPr>
          <a:xfrm>
            <a:off x="6139893" y="1607392"/>
            <a:ext cx="5704574" cy="307777"/>
          </a:xfrm>
          <a:prstGeom prst="rect">
            <a:avLst/>
          </a:prstGeom>
          <a:solidFill>
            <a:schemeClr val="accent1"/>
          </a:solidFill>
        </p:spPr>
        <p:txBody>
          <a:bodyPr wrap="square" rtlCol="0">
            <a:spAutoFit/>
          </a:bodyPr>
          <a:lstStyle/>
          <a:p>
            <a:pPr algn="ctr"/>
            <a:r>
              <a:rPr lang="en-GB" sz="1400" dirty="0" smtClean="0"/>
              <a:t>Progression :</a:t>
            </a:r>
            <a:endParaRPr lang="en-GB" sz="1400" dirty="0"/>
          </a:p>
        </p:txBody>
      </p:sp>
      <p:sp>
        <p:nvSpPr>
          <p:cNvPr id="13" name="Rectangle 12"/>
          <p:cNvSpPr/>
          <p:nvPr/>
        </p:nvSpPr>
        <p:spPr>
          <a:xfrm>
            <a:off x="6096000" y="1943978"/>
            <a:ext cx="6096000" cy="2462213"/>
          </a:xfrm>
          <a:prstGeom prst="rect">
            <a:avLst/>
          </a:prstGeom>
        </p:spPr>
        <p:txBody>
          <a:bodyPr>
            <a:spAutoFit/>
          </a:bodyPr>
          <a:lstStyle/>
          <a:p>
            <a:r>
              <a:rPr lang="en-GB" sz="1100" b="1" dirty="0"/>
              <a:t>Prior learning:</a:t>
            </a:r>
          </a:p>
          <a:p>
            <a:pPr>
              <a:defRPr/>
            </a:pPr>
            <a:r>
              <a:rPr lang="en-GB" sz="1100" dirty="0"/>
              <a:t>Year 1 </a:t>
            </a:r>
          </a:p>
          <a:p>
            <a:pPr marL="171450" indent="-171450">
              <a:buFont typeface="Arial" panose="020B0604020202020204" pitchFamily="34" charset="0"/>
              <a:buChar char="•"/>
              <a:defRPr/>
            </a:pPr>
            <a:r>
              <a:rPr lang="en-GB" sz="1100" dirty="0"/>
              <a:t>distinguish between an object and the material from which it is made </a:t>
            </a:r>
          </a:p>
          <a:p>
            <a:pPr marL="171450" indent="-171450">
              <a:buFont typeface="Arial" panose="020B0604020202020204" pitchFamily="34" charset="0"/>
              <a:buChar char="•"/>
              <a:defRPr/>
            </a:pPr>
            <a:r>
              <a:rPr lang="en-GB" sz="1100" dirty="0"/>
              <a:t>identify and name a variety of everyday materials, including wood, plastic, glass, metal, water, and rock </a:t>
            </a:r>
          </a:p>
          <a:p>
            <a:pPr marL="171450" indent="-171450">
              <a:buFont typeface="Arial" panose="020B0604020202020204" pitchFamily="34" charset="0"/>
              <a:buChar char="•"/>
              <a:defRPr/>
            </a:pPr>
            <a:r>
              <a:rPr lang="en-GB" sz="1100" dirty="0"/>
              <a:t>describe the simple physical properties of a variety of everyday materials </a:t>
            </a:r>
          </a:p>
          <a:p>
            <a:pPr marL="171450" indent="-171450">
              <a:buFont typeface="Arial" panose="020B0604020202020204" pitchFamily="34" charset="0"/>
              <a:buChar char="•"/>
              <a:defRPr/>
            </a:pPr>
            <a:r>
              <a:rPr lang="en-GB" sz="1100" dirty="0"/>
              <a:t>compare and group together a variety of everyday materials on the basis of their simple physical properties</a:t>
            </a:r>
            <a:endParaRPr lang="en-GB" sz="1100" b="1" dirty="0"/>
          </a:p>
          <a:p>
            <a:pPr lvl="0"/>
            <a:r>
              <a:rPr lang="en-GB" sz="1100" b="1" dirty="0"/>
              <a:t>Year 2:</a:t>
            </a:r>
          </a:p>
          <a:p>
            <a:pPr marL="171450" indent="-171450">
              <a:buFont typeface="Arial" panose="020B0604020202020204" pitchFamily="34" charset="0"/>
              <a:buChar char="•"/>
              <a:defRPr/>
            </a:pPr>
            <a:r>
              <a:rPr lang="en-GB" sz="1100" dirty="0"/>
              <a:t>identify and compare the suitability of a variety of everyday materials, including wood, metal, plastic, glass, brick, rock, paper and cardboard for particular uses </a:t>
            </a:r>
          </a:p>
          <a:p>
            <a:pPr marL="171450" indent="-171450">
              <a:buFont typeface="Arial" panose="020B0604020202020204" pitchFamily="34" charset="0"/>
              <a:buChar char="•"/>
              <a:defRPr/>
            </a:pPr>
            <a:r>
              <a:rPr lang="en-GB" sz="1100" dirty="0"/>
              <a:t>find out how the shapes of solid objects made from some materials can be changed by squashing, bending, twisting and stretching </a:t>
            </a:r>
            <a:endParaRPr lang="en-GB" sz="1100" b="1" dirty="0"/>
          </a:p>
          <a:p>
            <a:pPr>
              <a:defRPr/>
            </a:pPr>
            <a:r>
              <a:rPr lang="en-GB" sz="1100" b="1" dirty="0" smtClean="0"/>
              <a:t>Building towards:</a:t>
            </a:r>
            <a:endParaRPr lang="en-GB" sz="1100" b="1" dirty="0"/>
          </a:p>
        </p:txBody>
      </p:sp>
      <p:sp>
        <p:nvSpPr>
          <p:cNvPr id="18" name="Rectangle 17"/>
          <p:cNvSpPr/>
          <p:nvPr/>
        </p:nvSpPr>
        <p:spPr>
          <a:xfrm>
            <a:off x="6070909" y="4346929"/>
            <a:ext cx="5788527" cy="2462213"/>
          </a:xfrm>
          <a:prstGeom prst="rect">
            <a:avLst/>
          </a:prstGeom>
        </p:spPr>
        <p:txBody>
          <a:bodyPr wrap="square">
            <a:spAutoFit/>
          </a:bodyPr>
          <a:lstStyle/>
          <a:p>
            <a:pPr>
              <a:defRPr/>
            </a:pPr>
            <a:r>
              <a:rPr lang="en-GB" sz="1100" b="1" dirty="0" smtClean="0"/>
              <a:t>Year 5:</a:t>
            </a:r>
            <a:endParaRPr lang="en-GB" sz="1100" b="1" dirty="0"/>
          </a:p>
          <a:p>
            <a:pPr marL="171450" indent="-171450">
              <a:buFont typeface="Arial" panose="020B0604020202020204" pitchFamily="34" charset="0"/>
              <a:buChar char="•"/>
              <a:defRPr/>
            </a:pPr>
            <a:r>
              <a:rPr lang="en-GB" sz="1100" dirty="0"/>
              <a:t>compare and group together everyday materials based on evidence from comparative and fair tests, including their hardness, solubility, transparency, conductivity (electrical and thermal), and response to magnets.</a:t>
            </a:r>
          </a:p>
          <a:p>
            <a:pPr marL="171450" indent="-171450">
              <a:buFont typeface="Arial" panose="020B0604020202020204" pitchFamily="34" charset="0"/>
              <a:buChar char="•"/>
              <a:defRPr/>
            </a:pPr>
            <a:r>
              <a:rPr lang="en-GB" sz="1100" dirty="0">
                <a:solidFill>
                  <a:srgbClr val="000000"/>
                </a:solidFill>
              </a:rPr>
              <a:t>understand that some materials will dissolve in liquid to form a solution, and describe how to recover a substance from a solution.</a:t>
            </a:r>
          </a:p>
          <a:p>
            <a:pPr marL="171450" indent="-171450">
              <a:buFont typeface="Arial" panose="020B0604020202020204" pitchFamily="34" charset="0"/>
              <a:buChar char="•"/>
              <a:defRPr/>
            </a:pPr>
            <a:r>
              <a:rPr lang="en-GB" sz="1100" dirty="0">
                <a:solidFill>
                  <a:srgbClr val="000000"/>
                </a:solidFill>
              </a:rPr>
              <a:t>use knowledge of solids, liquids and gases to decide how mixtures might be separated, including through filtering, sieving and evaporating.</a:t>
            </a:r>
          </a:p>
          <a:p>
            <a:pPr marL="171450" indent="-171450">
              <a:buFont typeface="Arial" panose="020B0604020202020204" pitchFamily="34" charset="0"/>
              <a:buChar char="•"/>
              <a:defRPr/>
            </a:pPr>
            <a:r>
              <a:rPr lang="en-GB" sz="1100" dirty="0">
                <a:solidFill>
                  <a:srgbClr val="000000"/>
                </a:solidFill>
              </a:rPr>
              <a:t>give reasons, based on evidence from comparative and fair tests, for the particular uses of everyday materials, including metals, wood and plastic.</a:t>
            </a:r>
          </a:p>
          <a:p>
            <a:pPr marL="171450" indent="-171450">
              <a:buFont typeface="Arial" panose="020B0604020202020204" pitchFamily="34" charset="0"/>
              <a:buChar char="•"/>
              <a:defRPr/>
            </a:pPr>
            <a:r>
              <a:rPr lang="en-GB" sz="1100" dirty="0">
                <a:solidFill>
                  <a:srgbClr val="000000"/>
                </a:solidFill>
              </a:rPr>
              <a:t>demonstrate that dissolving, mixing and changes of state are reversible changes.</a:t>
            </a:r>
          </a:p>
          <a:p>
            <a:pPr marL="171450" indent="-171450">
              <a:buFont typeface="Arial" panose="020B0604020202020204" pitchFamily="34" charset="0"/>
              <a:buChar char="•"/>
              <a:defRPr/>
            </a:pPr>
            <a:r>
              <a:rPr lang="en-GB" sz="1100" dirty="0">
                <a:solidFill>
                  <a:srgbClr val="000000"/>
                </a:solidFill>
              </a:rPr>
              <a:t>explain that some changes result in the formation of new materials, and that this kind of change is not usually reversible, including changes associated with burning and the action of acid on bicarbonate of soda. </a:t>
            </a:r>
          </a:p>
        </p:txBody>
      </p:sp>
    </p:spTree>
    <p:extLst>
      <p:ext uri="{BB962C8B-B14F-4D97-AF65-F5344CB8AC3E}">
        <p14:creationId xmlns:p14="http://schemas.microsoft.com/office/powerpoint/2010/main" val="259248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92216" y="1550013"/>
            <a:ext cx="7784123" cy="4830669"/>
          </a:xfrm>
        </p:spPr>
        <p:txBody>
          <a:bodyPr>
            <a:noAutofit/>
          </a:bodyPr>
          <a:lstStyle/>
          <a:p>
            <a:pPr marL="0" indent="0">
              <a:buNone/>
            </a:pPr>
            <a:r>
              <a:rPr lang="en-GB" sz="1800" dirty="0"/>
              <a:t>Pupils should be taught to:</a:t>
            </a:r>
          </a:p>
          <a:p>
            <a:r>
              <a:rPr lang="en-GB" sz="1800" b="1" dirty="0"/>
              <a:t>identify how sounds are made, associating some of them with something vibrating </a:t>
            </a:r>
          </a:p>
          <a:p>
            <a:r>
              <a:rPr lang="en-GB" sz="1800" b="1" dirty="0"/>
              <a:t>recognise that vibrations from sounds travel through a medium to the ear </a:t>
            </a:r>
          </a:p>
          <a:p>
            <a:r>
              <a:rPr lang="en-GB" sz="1800" b="1" dirty="0"/>
              <a:t>find patterns between the pitch of a sound and features of the object that produced it </a:t>
            </a:r>
          </a:p>
          <a:p>
            <a:r>
              <a:rPr lang="en-GB" sz="1800" b="1" dirty="0"/>
              <a:t>find patterns between the volume of a sound and the strength of the vibrations that produced it </a:t>
            </a:r>
          </a:p>
          <a:p>
            <a:r>
              <a:rPr lang="en-GB" sz="1800" b="1" dirty="0"/>
              <a:t>recognise that sounds get fainter as the distance from the sound source increases. </a:t>
            </a:r>
          </a:p>
          <a:p>
            <a:pPr marL="0" indent="0">
              <a:buNone/>
            </a:pPr>
            <a:r>
              <a:rPr lang="en-GB" sz="1800" dirty="0"/>
              <a:t>	</a:t>
            </a:r>
          </a:p>
          <a:p>
            <a:pPr marL="0" indent="0">
              <a:buNone/>
            </a:pPr>
            <a:r>
              <a:rPr lang="en-GB" sz="1800" dirty="0"/>
              <a:t> </a:t>
            </a:r>
          </a:p>
        </p:txBody>
      </p:sp>
      <p:sp>
        <p:nvSpPr>
          <p:cNvPr id="4" name="Slide Number Placeholder 3"/>
          <p:cNvSpPr>
            <a:spLocks noGrp="1"/>
          </p:cNvSpPr>
          <p:nvPr>
            <p:ph type="sldNum" sz="quarter" idx="12"/>
          </p:nvPr>
        </p:nvSpPr>
        <p:spPr/>
        <p:txBody>
          <a:bodyPr/>
          <a:lstStyle/>
          <a:p>
            <a:fld id="{4FD46D95-6567-463F-9DB4-AB1C69D76A52}" type="slidenum">
              <a:rPr lang="en-GB" smtClean="0"/>
              <a:t>3</a:t>
            </a:fld>
            <a:endParaRPr lang="en-GB"/>
          </a:p>
        </p:txBody>
      </p:sp>
      <p:sp>
        <p:nvSpPr>
          <p:cNvPr id="5" name="Title 1"/>
          <p:cNvSpPr txBox="1">
            <a:spLocks/>
          </p:cNvSpPr>
          <p:nvPr/>
        </p:nvSpPr>
        <p:spPr>
          <a:xfrm>
            <a:off x="2152650" y="583685"/>
            <a:ext cx="7886700" cy="668867"/>
          </a:xfrm>
          <a:prstGeom prst="rect">
            <a:avLst/>
          </a:prstGeom>
          <a:solidFill>
            <a:srgbClr val="0070C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3200" spc="-150" dirty="0">
                <a:solidFill>
                  <a:schemeClr val="bg1"/>
                </a:solidFill>
              </a:rPr>
              <a:t>Year 4 </a:t>
            </a:r>
            <a:r>
              <a:rPr lang="en-GB" sz="3200" spc="-150" dirty="0" smtClean="0">
                <a:solidFill>
                  <a:schemeClr val="bg1"/>
                </a:solidFill>
              </a:rPr>
              <a:t>Sound </a:t>
            </a:r>
            <a:endParaRPr lang="en-GB" sz="3200" spc="-150" dirty="0">
              <a:solidFill>
                <a:schemeClr val="bg1"/>
              </a:solidFill>
            </a:endParaRPr>
          </a:p>
        </p:txBody>
      </p:sp>
      <p:pic>
        <p:nvPicPr>
          <p:cNvPr id="6" name="Picture 5"/>
          <p:cNvPicPr/>
          <p:nvPr/>
        </p:nvPicPr>
        <p:blipFill>
          <a:blip r:embed="rId2" cstate="print">
            <a:extLst>
              <a:ext uri="{28A0092B-C50C-407E-A947-70E740481C1C}">
                <a14:useLocalDpi xmlns:a14="http://schemas.microsoft.com/office/drawing/2010/main" val="0"/>
              </a:ext>
            </a:extLst>
          </a:blip>
          <a:stretch>
            <a:fillRect/>
          </a:stretch>
        </p:blipFill>
        <p:spPr>
          <a:xfrm>
            <a:off x="1262063" y="593249"/>
            <a:ext cx="628650" cy="634365"/>
          </a:xfrm>
          <a:prstGeom prst="rect">
            <a:avLst/>
          </a:prstGeom>
        </p:spPr>
      </p:pic>
    </p:spTree>
    <p:extLst>
      <p:ext uri="{BB962C8B-B14F-4D97-AF65-F5344CB8AC3E}">
        <p14:creationId xmlns:p14="http://schemas.microsoft.com/office/powerpoint/2010/main" val="3569244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299407" y="30562"/>
            <a:ext cx="628650" cy="634365"/>
          </a:xfrm>
          <a:prstGeom prst="rect">
            <a:avLst/>
          </a:prstGeom>
        </p:spPr>
      </p:pic>
      <p:sp>
        <p:nvSpPr>
          <p:cNvPr id="5" name="TextBox 4"/>
          <p:cNvSpPr txBox="1"/>
          <p:nvPr/>
        </p:nvSpPr>
        <p:spPr>
          <a:xfrm>
            <a:off x="1379913" y="163079"/>
            <a:ext cx="4716087" cy="369332"/>
          </a:xfrm>
          <a:prstGeom prst="rect">
            <a:avLst/>
          </a:prstGeom>
          <a:noFill/>
        </p:spPr>
        <p:txBody>
          <a:bodyPr wrap="square" rtlCol="0">
            <a:spAutoFit/>
          </a:bodyPr>
          <a:lstStyle/>
          <a:p>
            <a:r>
              <a:rPr lang="en-GB" u="sng" dirty="0" smtClean="0">
                <a:latin typeface="Arial" panose="020B0604020202020204" pitchFamily="34" charset="0"/>
                <a:cs typeface="Arial" panose="020B0604020202020204" pitchFamily="34" charset="0"/>
              </a:rPr>
              <a:t>Year 4 Unit Overview –Sound</a:t>
            </a:r>
            <a:endParaRPr lang="en-GB" u="sng" dirty="0">
              <a:latin typeface="Arial" panose="020B0604020202020204" pitchFamily="34" charset="0"/>
              <a:cs typeface="Arial" panose="020B0604020202020204" pitchFamily="34" charset="0"/>
            </a:endParaRPr>
          </a:p>
        </p:txBody>
      </p:sp>
      <p:sp>
        <p:nvSpPr>
          <p:cNvPr id="6" name="TextBox 5"/>
          <p:cNvSpPr txBox="1"/>
          <p:nvPr/>
        </p:nvSpPr>
        <p:spPr>
          <a:xfrm>
            <a:off x="455595" y="599101"/>
            <a:ext cx="5499234" cy="307777"/>
          </a:xfrm>
          <a:prstGeom prst="rect">
            <a:avLst/>
          </a:prstGeom>
          <a:solidFill>
            <a:schemeClr val="accent1"/>
          </a:solidFill>
        </p:spPr>
        <p:txBody>
          <a:bodyPr wrap="square" rtlCol="0">
            <a:spAutoFit/>
          </a:bodyPr>
          <a:lstStyle/>
          <a:p>
            <a:pPr algn="ctr"/>
            <a:r>
              <a:rPr lang="en-GB" sz="1400" dirty="0" smtClean="0">
                <a:latin typeface="Arial" panose="020B0604020202020204" pitchFamily="34" charset="0"/>
                <a:cs typeface="Arial" panose="020B0604020202020204" pitchFamily="34" charset="0"/>
              </a:rPr>
              <a:t>Outcomes:</a:t>
            </a:r>
            <a:endParaRPr lang="en-GB" sz="1400" dirty="0">
              <a:latin typeface="Arial" panose="020B0604020202020204" pitchFamily="34" charset="0"/>
              <a:cs typeface="Arial" panose="020B0604020202020204" pitchFamily="34" charset="0"/>
            </a:endParaRPr>
          </a:p>
        </p:txBody>
      </p:sp>
      <p:sp>
        <p:nvSpPr>
          <p:cNvPr id="3" name="Rectangle 2"/>
          <p:cNvSpPr/>
          <p:nvPr/>
        </p:nvSpPr>
        <p:spPr>
          <a:xfrm>
            <a:off x="421906" y="906878"/>
            <a:ext cx="5566611" cy="4195957"/>
          </a:xfrm>
          <a:prstGeom prst="rect">
            <a:avLst/>
          </a:prstGeom>
        </p:spPr>
        <p:txBody>
          <a:bodyPr wrap="square">
            <a:spAutoFit/>
          </a:bodyPr>
          <a:lstStyle/>
          <a:p>
            <a:pPr>
              <a:lnSpc>
                <a:spcPct val="107000"/>
              </a:lnSpc>
            </a:pPr>
            <a:r>
              <a:rPr lang="en-GB" sz="1200" b="1" dirty="0">
                <a:latin typeface="Arial" panose="020B0604020202020204" pitchFamily="34" charset="0"/>
                <a:cs typeface="Arial" panose="020B0604020202020204" pitchFamily="34" charset="0"/>
              </a:rPr>
              <a:t>By the end of this unit </a:t>
            </a:r>
            <a:r>
              <a:rPr lang="en-GB" sz="1200" b="1" u="sng" dirty="0">
                <a:latin typeface="Arial" panose="020B0604020202020204" pitchFamily="34" charset="0"/>
                <a:cs typeface="Arial" panose="020B0604020202020204" pitchFamily="34" charset="0"/>
              </a:rPr>
              <a:t>all</a:t>
            </a:r>
            <a:r>
              <a:rPr lang="en-GB" sz="1200" b="1" dirty="0">
                <a:latin typeface="Arial" panose="020B0604020202020204" pitchFamily="34" charset="0"/>
                <a:cs typeface="Arial" panose="020B0604020202020204" pitchFamily="34" charset="0"/>
              </a:rPr>
              <a:t> pupils should </a:t>
            </a:r>
            <a:r>
              <a:rPr lang="en-GB" sz="1200" b="1" dirty="0" smtClean="0">
                <a:latin typeface="Arial" panose="020B0604020202020204" pitchFamily="34" charset="0"/>
                <a:cs typeface="Arial" panose="020B0604020202020204" pitchFamily="34" charset="0"/>
              </a:rPr>
              <a:t>know:</a:t>
            </a:r>
          </a:p>
          <a:p>
            <a:pPr marL="171450" indent="-171450">
              <a:buFont typeface="Arial" panose="020B0604020202020204" pitchFamily="34" charset="0"/>
              <a:buChar char="•"/>
            </a:pPr>
            <a:r>
              <a:rPr lang="en-GB" sz="1100" dirty="0">
                <a:solidFill>
                  <a:srgbClr val="3C3C3C"/>
                </a:solidFill>
                <a:latin typeface="Arial" panose="020B0604020202020204" pitchFamily="34" charset="0"/>
                <a:cs typeface="Arial" panose="020B0604020202020204" pitchFamily="34" charset="0"/>
              </a:rPr>
              <a:t>A sound source vibrates to produce sound waves which travel through a medium from the source to our ears. </a:t>
            </a:r>
            <a:endParaRPr lang="en-GB" sz="1100" dirty="0" smtClean="0">
              <a:solidFill>
                <a:srgbClr val="3C3C3C"/>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sz="1100" dirty="0" smtClean="0">
                <a:solidFill>
                  <a:srgbClr val="3C3C3C"/>
                </a:solidFill>
                <a:latin typeface="Arial" panose="020B0604020202020204" pitchFamily="34" charset="0"/>
                <a:cs typeface="Arial" panose="020B0604020202020204" pitchFamily="34" charset="0"/>
              </a:rPr>
              <a:t>Different </a:t>
            </a:r>
            <a:r>
              <a:rPr lang="en-GB" sz="1100" dirty="0">
                <a:solidFill>
                  <a:srgbClr val="3C3C3C"/>
                </a:solidFill>
                <a:latin typeface="Arial" panose="020B0604020202020204" pitchFamily="34" charset="0"/>
                <a:cs typeface="Arial" panose="020B0604020202020204" pitchFamily="34" charset="0"/>
              </a:rPr>
              <a:t>mediums such as air or water or wood can carry sound but sound cannot travel through a vacuum (an area empty of matter). </a:t>
            </a:r>
            <a:r>
              <a:rPr lang="en-GB" sz="1100" dirty="0" smtClean="0">
                <a:solidFill>
                  <a:srgbClr val="3C3C3C"/>
                </a:solidFill>
                <a:latin typeface="Arial" panose="020B0604020202020204" pitchFamily="34" charset="0"/>
                <a:cs typeface="Arial" panose="020B0604020202020204" pitchFamily="34" charset="0"/>
              </a:rPr>
              <a:t>T</a:t>
            </a:r>
          </a:p>
          <a:p>
            <a:pPr marL="171450" indent="-171450">
              <a:buFont typeface="Arial" panose="020B0604020202020204" pitchFamily="34" charset="0"/>
              <a:buChar char="•"/>
            </a:pPr>
            <a:r>
              <a:rPr lang="en-GB" sz="1100" dirty="0" smtClean="0">
                <a:solidFill>
                  <a:srgbClr val="3C3C3C"/>
                </a:solidFill>
                <a:latin typeface="Arial" panose="020B0604020202020204" pitchFamily="34" charset="0"/>
                <a:cs typeface="Arial" panose="020B0604020202020204" pitchFamily="34" charset="0"/>
              </a:rPr>
              <a:t>he </a:t>
            </a:r>
            <a:r>
              <a:rPr lang="en-GB" sz="1100" dirty="0">
                <a:solidFill>
                  <a:srgbClr val="3C3C3C"/>
                </a:solidFill>
                <a:latin typeface="Arial" panose="020B0604020202020204" pitchFamily="34" charset="0"/>
                <a:cs typeface="Arial" panose="020B0604020202020204" pitchFamily="34" charset="0"/>
              </a:rPr>
              <a:t>sound waves cause parts of our body inside our ears to vibrate, allowing us to hear (sense) the sound.</a:t>
            </a:r>
          </a:p>
          <a:p>
            <a:pPr marL="171450" indent="-171450">
              <a:buFont typeface="Arial" panose="020B0604020202020204" pitchFamily="34" charset="0"/>
              <a:buChar char="•"/>
            </a:pPr>
            <a:r>
              <a:rPr lang="en-GB" sz="1100" dirty="0">
                <a:solidFill>
                  <a:srgbClr val="3C3C3C"/>
                </a:solidFill>
                <a:latin typeface="Arial" panose="020B0604020202020204" pitchFamily="34" charset="0"/>
                <a:cs typeface="Arial" panose="020B0604020202020204" pitchFamily="34" charset="0"/>
              </a:rPr>
              <a:t>The loudness (volume) of the sound depends on the amount of energy of vibrations how well they travel through the medium. Therefore bigger vibrations cause louder sounds and sounds decrease in volume the further they have to travel.</a:t>
            </a:r>
          </a:p>
          <a:p>
            <a:pPr marL="171450" indent="-171450">
              <a:buFont typeface="Arial" panose="020B0604020202020204" pitchFamily="34" charset="0"/>
              <a:buChar char="•"/>
            </a:pPr>
            <a:r>
              <a:rPr lang="en-GB" sz="1100" dirty="0">
                <a:solidFill>
                  <a:srgbClr val="3C3C3C"/>
                </a:solidFill>
                <a:latin typeface="Arial" panose="020B0604020202020204" pitchFamily="34" charset="0"/>
                <a:cs typeface="Arial" panose="020B0604020202020204" pitchFamily="34" charset="0"/>
              </a:rPr>
              <a:t>Pitch is the highness or lowness of a sound and is affected by features of objects producing the sounds. For example smaller objects usually produce higher pitch sounds</a:t>
            </a:r>
            <a:r>
              <a:rPr lang="en-GB" sz="1100" dirty="0" smtClean="0">
                <a:solidFill>
                  <a:srgbClr val="3C3C3C"/>
                </a:solidFill>
                <a:latin typeface="Arial" panose="020B0604020202020204" pitchFamily="34" charset="0"/>
                <a:cs typeface="Arial" panose="020B0604020202020204" pitchFamily="34" charset="0"/>
              </a:rPr>
              <a:t>.</a:t>
            </a:r>
          </a:p>
          <a:p>
            <a:pPr marL="171450" indent="-171450">
              <a:buFont typeface="Arial" panose="020B0604020202020204" pitchFamily="34" charset="0"/>
              <a:buChar char="•"/>
            </a:pPr>
            <a:endParaRPr lang="en-GB" sz="1100" dirty="0">
              <a:solidFill>
                <a:srgbClr val="3C3C3C"/>
              </a:solidFill>
              <a:latin typeface="Arial" panose="020B0604020202020204" pitchFamily="34" charset="0"/>
              <a:cs typeface="Arial" panose="020B0604020202020204" pitchFamily="34" charset="0"/>
            </a:endParaRPr>
          </a:p>
          <a:p>
            <a:r>
              <a:rPr lang="en-GB" sz="1200" b="1" dirty="0">
                <a:solidFill>
                  <a:srgbClr val="3C3C3C"/>
                </a:solidFill>
                <a:latin typeface="Arial" panose="020B0604020202020204" pitchFamily="34" charset="0"/>
                <a:cs typeface="Arial" panose="020B0604020202020204" pitchFamily="34" charset="0"/>
              </a:rPr>
              <a:t>Key Vocabulary</a:t>
            </a:r>
          </a:p>
          <a:p>
            <a:r>
              <a:rPr lang="en-GB" sz="1100" dirty="0">
                <a:solidFill>
                  <a:srgbClr val="3C3C3C"/>
                </a:solidFill>
                <a:latin typeface="Arial" panose="020B0604020202020204" pitchFamily="34" charset="0"/>
                <a:cs typeface="Arial" panose="020B0604020202020204" pitchFamily="34" charset="0"/>
              </a:rPr>
              <a:t>sound, source, vibrate, vibration, travel, pitch (high, low), volume, faint, loud, insulation</a:t>
            </a:r>
          </a:p>
          <a:p>
            <a:pPr>
              <a:lnSpc>
                <a:spcPct val="107000"/>
              </a:lnSpc>
            </a:pPr>
            <a:endParaRPr lang="en-GB" sz="1200" b="1" dirty="0" smtClean="0">
              <a:latin typeface="Arial" panose="020B0604020202020204" pitchFamily="34" charset="0"/>
              <a:cs typeface="Arial" panose="020B0604020202020204" pitchFamily="34" charset="0"/>
            </a:endParaRPr>
          </a:p>
          <a:p>
            <a:pPr>
              <a:lnSpc>
                <a:spcPct val="107000"/>
              </a:lnSpc>
            </a:pPr>
            <a:endParaRPr lang="en-GB" sz="1200" b="1" dirty="0" smtClean="0">
              <a:latin typeface="Arial" panose="020B0604020202020204" pitchFamily="34" charset="0"/>
              <a:cs typeface="Arial" panose="020B0604020202020204" pitchFamily="34" charset="0"/>
            </a:endParaRPr>
          </a:p>
          <a:p>
            <a:pPr>
              <a:lnSpc>
                <a:spcPct val="107000"/>
              </a:lnSpc>
            </a:pPr>
            <a:endParaRPr lang="en-GB" sz="1200" b="1" dirty="0" smtClean="0">
              <a:latin typeface="Arial" panose="020B0604020202020204" pitchFamily="34" charset="0"/>
              <a:cs typeface="Arial" panose="020B0604020202020204" pitchFamily="34" charset="0"/>
            </a:endParaRPr>
          </a:p>
          <a:p>
            <a:pPr>
              <a:lnSpc>
                <a:spcPct val="107000"/>
              </a:lnSpc>
            </a:pPr>
            <a:endParaRPr lang="en-US" sz="1200" dirty="0" smtClean="0">
              <a:latin typeface="Arial" panose="020B0604020202020204" pitchFamily="34" charset="0"/>
              <a:cs typeface="Arial" panose="020B0604020202020204" pitchFamily="34" charset="0"/>
            </a:endParaRPr>
          </a:p>
          <a:p>
            <a:pPr>
              <a:lnSpc>
                <a:spcPct val="107000"/>
              </a:lnSpc>
            </a:pPr>
            <a:endParaRPr lang="en-GB" sz="1200" dirty="0">
              <a:latin typeface="Arial" panose="020B0604020202020204" pitchFamily="34" charset="0"/>
              <a:ea typeface="Calibri" panose="020F0502020204030204" pitchFamily="34" charset="0"/>
              <a:cs typeface="Arial" panose="020B0604020202020204" pitchFamily="34" charset="0"/>
            </a:endParaRPr>
          </a:p>
          <a:p>
            <a:pPr>
              <a:lnSpc>
                <a:spcPct val="107000"/>
              </a:lnSpc>
            </a:pPr>
            <a:endParaRPr lang="en-GB" sz="1200" dirty="0">
              <a:solidFill>
                <a:srgbClr val="000000"/>
              </a:solidFill>
              <a:latin typeface="Arial" panose="020B0604020202020204" pitchFamily="34" charset="0"/>
              <a:ea typeface="Calibri"/>
              <a:cs typeface="Arial" panose="020B0604020202020204" pitchFamily="34" charset="0"/>
            </a:endParaRPr>
          </a:p>
          <a:p>
            <a:pPr marL="171450" indent="-171450">
              <a:lnSpc>
                <a:spcPct val="107000"/>
              </a:lnSpc>
              <a:spcAft>
                <a:spcPts val="0"/>
              </a:spcAft>
              <a:buFont typeface="Arial" panose="020B0604020202020204" pitchFamily="34" charset="0"/>
              <a:buChar char="•"/>
            </a:pPr>
            <a:endParaRPr lang="en-GB" sz="1200" dirty="0">
              <a:latin typeface="Arial" panose="020B0604020202020204" pitchFamily="34" charset="0"/>
              <a:ea typeface="Calibri"/>
              <a:cs typeface="Arial" panose="020B0604020202020204" pitchFamily="34" charset="0"/>
            </a:endParaRPr>
          </a:p>
        </p:txBody>
      </p:sp>
      <p:sp>
        <p:nvSpPr>
          <p:cNvPr id="15" name="Rectangle 3"/>
          <p:cNvSpPr>
            <a:spLocks noChangeArrowheads="1"/>
          </p:cNvSpPr>
          <p:nvPr/>
        </p:nvSpPr>
        <p:spPr bwMode="auto">
          <a:xfrm>
            <a:off x="5759450" y="3151873"/>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6" name="Rectangle 15"/>
          <p:cNvSpPr/>
          <p:nvPr/>
        </p:nvSpPr>
        <p:spPr>
          <a:xfrm>
            <a:off x="6178392" y="4109556"/>
            <a:ext cx="5718479" cy="646331"/>
          </a:xfrm>
          <a:prstGeom prst="rect">
            <a:avLst/>
          </a:prstGeom>
        </p:spPr>
        <p:txBody>
          <a:bodyPr wrap="square">
            <a:spAutoFit/>
          </a:bodyPr>
          <a:lstStyle/>
          <a:p>
            <a:pPr>
              <a:defRPr/>
            </a:pPr>
            <a:endParaRPr lang="en-GB" sz="1200" dirty="0">
              <a:latin typeface="Arial" panose="020B0604020202020204" pitchFamily="34" charset="0"/>
              <a:cs typeface="Arial" panose="020B0604020202020204" pitchFamily="34" charset="0"/>
            </a:endParaRPr>
          </a:p>
          <a:p>
            <a:pPr lvl="0"/>
            <a:endParaRPr lang="en-GB" sz="1200" dirty="0">
              <a:latin typeface="Arial" panose="020B0604020202020204" pitchFamily="34" charset="0"/>
              <a:cs typeface="Arial" panose="020B0604020202020204" pitchFamily="34" charset="0"/>
            </a:endParaRPr>
          </a:p>
          <a:p>
            <a:endParaRPr lang="en-GB" sz="1200" b="1" dirty="0" smtClean="0">
              <a:latin typeface="Arial" panose="020B0604020202020204" pitchFamily="34" charset="0"/>
              <a:cs typeface="Arial" panose="020B0604020202020204" pitchFamily="34" charset="0"/>
            </a:endParaRPr>
          </a:p>
        </p:txBody>
      </p:sp>
      <p:sp>
        <p:nvSpPr>
          <p:cNvPr id="17" name="Rectangle 16"/>
          <p:cNvSpPr/>
          <p:nvPr/>
        </p:nvSpPr>
        <p:spPr>
          <a:xfrm>
            <a:off x="6139893" y="5294855"/>
            <a:ext cx="5708274" cy="1080424"/>
          </a:xfrm>
          <a:prstGeom prst="rect">
            <a:avLst/>
          </a:prstGeom>
        </p:spPr>
        <p:txBody>
          <a:bodyPr wrap="square">
            <a:spAutoFit/>
          </a:bodyPr>
          <a:lstStyle/>
          <a:p>
            <a:pPr>
              <a:lnSpc>
                <a:spcPct val="107000"/>
              </a:lnSpc>
              <a:spcAft>
                <a:spcPts val="0"/>
              </a:spcAft>
            </a:pPr>
            <a:endParaRPr lang="en-US" sz="1200" u="sng" dirty="0" smtClean="0">
              <a:latin typeface="Arial" panose="020B0604020202020204" pitchFamily="34" charset="0"/>
              <a:ea typeface="Calibri"/>
              <a:cs typeface="Arial" panose="020B0604020202020204" pitchFamily="34" charset="0"/>
            </a:endParaRPr>
          </a:p>
          <a:p>
            <a:pPr marL="171450" indent="-171450">
              <a:lnSpc>
                <a:spcPct val="107000"/>
              </a:lnSpc>
              <a:spcAft>
                <a:spcPts val="0"/>
              </a:spcAft>
              <a:buFont typeface="Arial" panose="020B0604020202020204" pitchFamily="34" charset="0"/>
              <a:buChar char="•"/>
            </a:pPr>
            <a:endParaRPr lang="en-US" sz="1200" u="sng" dirty="0">
              <a:latin typeface="Arial" panose="020B0604020202020204" pitchFamily="34" charset="0"/>
              <a:ea typeface="Calibri"/>
              <a:cs typeface="Arial" panose="020B0604020202020204" pitchFamily="34" charset="0"/>
            </a:endParaRPr>
          </a:p>
          <a:p>
            <a:pPr marL="171450" indent="-171450">
              <a:lnSpc>
                <a:spcPct val="107000"/>
              </a:lnSpc>
              <a:spcAft>
                <a:spcPts val="0"/>
              </a:spcAft>
              <a:buFont typeface="Arial" panose="020B0604020202020204" pitchFamily="34" charset="0"/>
              <a:buChar char="•"/>
            </a:pPr>
            <a:endParaRPr lang="en-US" sz="1200" u="sng" dirty="0">
              <a:latin typeface="Arial" panose="020B0604020202020204" pitchFamily="34" charset="0"/>
              <a:ea typeface="Calibri"/>
              <a:cs typeface="Arial" panose="020B0604020202020204" pitchFamily="34" charset="0"/>
            </a:endParaRPr>
          </a:p>
          <a:p>
            <a:pPr marL="171450" indent="-171450">
              <a:lnSpc>
                <a:spcPct val="107000"/>
              </a:lnSpc>
              <a:spcAft>
                <a:spcPts val="0"/>
              </a:spcAft>
              <a:buFont typeface="Arial" panose="020B0604020202020204" pitchFamily="34" charset="0"/>
              <a:buChar char="•"/>
            </a:pPr>
            <a:endParaRPr lang="en-US" sz="1200" u="sng" dirty="0" smtClean="0">
              <a:latin typeface="Arial" panose="020B0604020202020204" pitchFamily="34" charset="0"/>
              <a:ea typeface="Calibri"/>
              <a:cs typeface="Arial" panose="020B0604020202020204" pitchFamily="34" charset="0"/>
            </a:endParaRPr>
          </a:p>
          <a:p>
            <a:pPr>
              <a:lnSpc>
                <a:spcPct val="107000"/>
              </a:lnSpc>
              <a:spcAft>
                <a:spcPts val="0"/>
              </a:spcAft>
            </a:pPr>
            <a:endParaRPr lang="en-GB" sz="1200" u="sng" dirty="0">
              <a:latin typeface="Arial" panose="020B0604020202020204" pitchFamily="34" charset="0"/>
              <a:ea typeface="Calibri"/>
              <a:cs typeface="Arial" panose="020B0604020202020204" pitchFamily="34" charset="0"/>
            </a:endParaRPr>
          </a:p>
        </p:txBody>
      </p:sp>
      <p:sp>
        <p:nvSpPr>
          <p:cNvPr id="10" name="Rectangle 1"/>
          <p:cNvSpPr>
            <a:spLocks noChangeArrowheads="1"/>
          </p:cNvSpPr>
          <p:nvPr/>
        </p:nvSpPr>
        <p:spPr bwMode="auto">
          <a:xfrm>
            <a:off x="-141171" y="5076138"/>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4" name="Rectangle 13"/>
          <p:cNvSpPr/>
          <p:nvPr/>
        </p:nvSpPr>
        <p:spPr>
          <a:xfrm>
            <a:off x="410173" y="3852770"/>
            <a:ext cx="5534008" cy="1677382"/>
          </a:xfrm>
          <a:prstGeom prst="rect">
            <a:avLst/>
          </a:prstGeom>
        </p:spPr>
        <p:txBody>
          <a:bodyPr wrap="square">
            <a:spAutoFit/>
          </a:bodyPr>
          <a:lstStyle/>
          <a:p>
            <a:r>
              <a:rPr lang="en-GB" sz="1200" b="1" dirty="0">
                <a:latin typeface="Arial" panose="020B0604020202020204" pitchFamily="34" charset="0"/>
                <a:cs typeface="Arial" panose="020B0604020202020204" pitchFamily="34" charset="0"/>
              </a:rPr>
              <a:t>By the end of this unit pupils should have developed the following working scientifically skills</a:t>
            </a:r>
            <a:r>
              <a:rPr lang="en-GB" sz="1200" b="1" dirty="0" smtClean="0">
                <a:latin typeface="Arial" panose="020B0604020202020204" pitchFamily="34" charset="0"/>
                <a:cs typeface="Arial" panose="020B0604020202020204" pitchFamily="34" charset="0"/>
              </a:rPr>
              <a:t>:</a:t>
            </a:r>
          </a:p>
          <a:p>
            <a:endParaRPr lang="en-GB" sz="1200" b="1" dirty="0" smtClean="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sz="1100" dirty="0" smtClean="0">
                <a:latin typeface="Arial" panose="020B0604020202020204" pitchFamily="34" charset="0"/>
                <a:cs typeface="Arial" panose="020B0604020202020204" pitchFamily="34" charset="0"/>
              </a:rPr>
              <a:t>Ask relevant questions and use different types of scientific enquiries to answer them. TAPS – Investigating pitch.</a:t>
            </a:r>
          </a:p>
          <a:p>
            <a:pPr marL="171450" indent="-171450">
              <a:buFont typeface="Arial" panose="020B0604020202020204" pitchFamily="34" charset="0"/>
              <a:buChar char="•"/>
            </a:pPr>
            <a:r>
              <a:rPr lang="en-GB" sz="1100" dirty="0">
                <a:latin typeface="Arial" panose="020B0604020202020204" pitchFamily="34" charset="0"/>
                <a:cs typeface="Arial" panose="020B0604020202020204" pitchFamily="34" charset="0"/>
              </a:rPr>
              <a:t>Report on findings from enquiries including oral and written explanations, displays or presentations of results and conclusions. Identify differences, similarities or changes related to simple scientific ideas and processes. –</a:t>
            </a:r>
            <a:r>
              <a:rPr lang="en-GB" sz="1100" dirty="0" smtClean="0">
                <a:latin typeface="Arial" panose="020B0604020202020204" pitchFamily="34" charset="0"/>
                <a:cs typeface="Arial" panose="020B0604020202020204" pitchFamily="34" charset="0"/>
              </a:rPr>
              <a:t>TAPs String telephones</a:t>
            </a:r>
            <a:endParaRPr lang="en-GB" sz="1100" dirty="0">
              <a:latin typeface="Arial" panose="020B0604020202020204" pitchFamily="34" charset="0"/>
              <a:cs typeface="Arial" panose="020B0604020202020204" pitchFamily="34" charset="0"/>
            </a:endParaRPr>
          </a:p>
          <a:p>
            <a:endParaRPr lang="en-GB" sz="1200" b="1" dirty="0" smtClean="0">
              <a:latin typeface="Arial" panose="020B0604020202020204" pitchFamily="34" charset="0"/>
              <a:cs typeface="Arial" panose="020B0604020202020204" pitchFamily="34" charset="0"/>
            </a:endParaRPr>
          </a:p>
        </p:txBody>
      </p:sp>
      <p:sp>
        <p:nvSpPr>
          <p:cNvPr id="8" name="Rectangle 1"/>
          <p:cNvSpPr>
            <a:spLocks noChangeArrowheads="1"/>
          </p:cNvSpPr>
          <p:nvPr/>
        </p:nvSpPr>
        <p:spPr bwMode="auto">
          <a:xfrm>
            <a:off x="5759450" y="3151873"/>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8" name="TextBox 17"/>
          <p:cNvSpPr txBox="1"/>
          <p:nvPr/>
        </p:nvSpPr>
        <p:spPr>
          <a:xfrm>
            <a:off x="6096000" y="224634"/>
            <a:ext cx="5704574" cy="307777"/>
          </a:xfrm>
          <a:prstGeom prst="rect">
            <a:avLst/>
          </a:prstGeom>
          <a:solidFill>
            <a:schemeClr val="accent1"/>
          </a:solidFill>
        </p:spPr>
        <p:txBody>
          <a:bodyPr wrap="square" rtlCol="0">
            <a:spAutoFit/>
          </a:bodyPr>
          <a:lstStyle/>
          <a:p>
            <a:pPr algn="ctr"/>
            <a:r>
              <a:rPr lang="en-GB" sz="1400" dirty="0" smtClean="0">
                <a:latin typeface="Arial" panose="020B0604020202020204" pitchFamily="34" charset="0"/>
                <a:cs typeface="Arial" panose="020B0604020202020204" pitchFamily="34" charset="0"/>
              </a:rPr>
              <a:t>Progression :</a:t>
            </a:r>
            <a:endParaRPr lang="en-GB" sz="1400" dirty="0">
              <a:latin typeface="Arial" panose="020B0604020202020204" pitchFamily="34" charset="0"/>
              <a:cs typeface="Arial" panose="020B0604020202020204" pitchFamily="34" charset="0"/>
            </a:endParaRPr>
          </a:p>
        </p:txBody>
      </p:sp>
      <p:sp>
        <p:nvSpPr>
          <p:cNvPr id="9" name="Rectangle 8"/>
          <p:cNvSpPr/>
          <p:nvPr/>
        </p:nvSpPr>
        <p:spPr>
          <a:xfrm>
            <a:off x="6096000" y="608939"/>
            <a:ext cx="5545138" cy="3631763"/>
          </a:xfrm>
          <a:prstGeom prst="rect">
            <a:avLst/>
          </a:prstGeom>
        </p:spPr>
        <p:txBody>
          <a:bodyPr wrap="square">
            <a:spAutoFit/>
          </a:bodyPr>
          <a:lstStyle/>
          <a:p>
            <a:r>
              <a:rPr lang="en-GB" sz="1200" b="1" dirty="0" smtClean="0"/>
              <a:t>Prior learning:</a:t>
            </a:r>
          </a:p>
          <a:p>
            <a:r>
              <a:rPr lang="en-GB" sz="1100" b="1" dirty="0" smtClean="0">
                <a:latin typeface="Arial" panose="020B0604020202020204" pitchFamily="34" charset="0"/>
                <a:cs typeface="Arial" panose="020B0604020202020204" pitchFamily="34" charset="0"/>
              </a:rPr>
              <a:t>Year 1:</a:t>
            </a:r>
          </a:p>
          <a:p>
            <a:pPr marL="285750" indent="-285750">
              <a:buFont typeface="Arial" panose="020B0604020202020204" pitchFamily="34" charset="0"/>
              <a:buChar char="•"/>
            </a:pPr>
            <a:r>
              <a:rPr lang="en-GB" sz="1100" dirty="0" smtClean="0">
                <a:latin typeface="Arial" panose="020B0604020202020204" pitchFamily="34" charset="0"/>
                <a:cs typeface="Arial" panose="020B0604020202020204" pitchFamily="34" charset="0"/>
              </a:rPr>
              <a:t>identify</a:t>
            </a:r>
            <a:r>
              <a:rPr lang="en-GB" sz="1100" dirty="0">
                <a:latin typeface="Arial" panose="020B0604020202020204" pitchFamily="34" charset="0"/>
                <a:cs typeface="Arial" panose="020B0604020202020204" pitchFamily="34" charset="0"/>
              </a:rPr>
              <a:t>, name, draw and label the basic parts of the human body and say which part of the body is associated with each sense. </a:t>
            </a:r>
            <a:endParaRPr lang="en-GB" sz="1100" dirty="0" smtClean="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GB" sz="1100" dirty="0">
              <a:latin typeface="Arial" panose="020B0604020202020204" pitchFamily="34" charset="0"/>
              <a:cs typeface="Arial" panose="020B0604020202020204" pitchFamily="34" charset="0"/>
            </a:endParaRPr>
          </a:p>
          <a:p>
            <a:r>
              <a:rPr lang="en-GB" sz="1100" b="1" dirty="0" smtClean="0">
                <a:latin typeface="Arial" panose="020B0604020202020204" pitchFamily="34" charset="0"/>
                <a:cs typeface="Arial" panose="020B0604020202020204" pitchFamily="34" charset="0"/>
              </a:rPr>
              <a:t>Building towards:</a:t>
            </a:r>
          </a:p>
          <a:p>
            <a:r>
              <a:rPr lang="en-GB" sz="1100" dirty="0" smtClean="0"/>
              <a:t>NOTE: during </a:t>
            </a:r>
            <a:r>
              <a:rPr lang="en-GB" sz="1100" dirty="0"/>
              <a:t>the remainder of Key Stage 2 the children are not expected to revisit or extend their knowledge of Sound</a:t>
            </a:r>
            <a:r>
              <a:rPr lang="en-GB" sz="1100" dirty="0" smtClean="0"/>
              <a:t>.</a:t>
            </a:r>
          </a:p>
          <a:p>
            <a:r>
              <a:rPr lang="en-GB" sz="1000" b="1" dirty="0"/>
              <a:t>Waves Key Stage 3</a:t>
            </a:r>
          </a:p>
          <a:p>
            <a:r>
              <a:rPr lang="en-GB" sz="1000" b="1" dirty="0"/>
              <a:t>Observed waves </a:t>
            </a:r>
          </a:p>
          <a:p>
            <a:r>
              <a:rPr lang="en-GB" sz="1000" dirty="0"/>
              <a:t> waves on water as undulations which travel through water with transverse motion; these waves can be reflected, and add or cancel – superposition. </a:t>
            </a:r>
          </a:p>
          <a:p>
            <a:r>
              <a:rPr lang="en-GB" sz="1000" b="1" dirty="0"/>
              <a:t>Sound waves</a:t>
            </a:r>
          </a:p>
          <a:p>
            <a:r>
              <a:rPr lang="en-GB" sz="1000" dirty="0"/>
              <a:t> frequencies of sound waves, measured in hertz (Hz); echoes, reflection and absorption of sound </a:t>
            </a:r>
          </a:p>
          <a:p>
            <a:r>
              <a:rPr lang="en-GB" sz="1000" dirty="0"/>
              <a:t>sound needs a medium to travel, the speed of sound in air, in water, in solids</a:t>
            </a:r>
          </a:p>
          <a:p>
            <a:r>
              <a:rPr lang="en-GB" sz="1000" dirty="0"/>
              <a:t> sound produced by vibrations of objects, in loud speakers, detected by their effects on microphone diaphragm and the ear drum; sound waves are longitudinal</a:t>
            </a:r>
          </a:p>
          <a:p>
            <a:r>
              <a:rPr lang="en-GB" sz="1000" dirty="0"/>
              <a:t> auditory range of humans and animals. </a:t>
            </a:r>
          </a:p>
          <a:p>
            <a:r>
              <a:rPr lang="en-GB" sz="1000" b="1" dirty="0"/>
              <a:t>Energy and waves</a:t>
            </a:r>
          </a:p>
          <a:p>
            <a:r>
              <a:rPr lang="en-GB" sz="1000" dirty="0"/>
              <a:t>pressure waves transferring energy; use for cleaning and physiotherapy by ultra-sound; </a:t>
            </a:r>
          </a:p>
          <a:p>
            <a:r>
              <a:rPr lang="en-GB" sz="1000" dirty="0"/>
              <a:t>waves transferring information for conversion to electrical signals by microphone.</a:t>
            </a:r>
          </a:p>
          <a:p>
            <a:endParaRPr lang="en-GB" sz="11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522292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GB" sz="2000" dirty="0"/>
              <a:t>Pupils should be taught to: </a:t>
            </a:r>
          </a:p>
          <a:p>
            <a:endParaRPr lang="en-GB" sz="2000" dirty="0"/>
          </a:p>
          <a:p>
            <a:r>
              <a:rPr lang="en-GB" sz="2000" dirty="0"/>
              <a:t>identify common appliances that run on electricity </a:t>
            </a:r>
          </a:p>
          <a:p>
            <a:r>
              <a:rPr lang="en-GB" sz="2000" dirty="0"/>
              <a:t>construct a simple series electrical circuit, identifying and naming its basic parts, including cells, wires, bulbs, switches and buzzers </a:t>
            </a:r>
          </a:p>
          <a:p>
            <a:r>
              <a:rPr lang="en-GB" sz="2000" dirty="0"/>
              <a:t>identify whether or not a lamp will light in a simple series circuit, based on whether or not the lamp is part of a complete loop with a battery </a:t>
            </a:r>
          </a:p>
          <a:p>
            <a:r>
              <a:rPr lang="en-GB" sz="2000" dirty="0"/>
              <a:t>recognise that a switch opens and closes a circuit and associate this with whether or not a lamp lights in a simple series circuit </a:t>
            </a:r>
          </a:p>
          <a:p>
            <a:r>
              <a:rPr lang="en-GB" sz="2000" dirty="0"/>
              <a:t>recognise some common conductors and insulators, and associate metals with being good conductors.</a:t>
            </a:r>
          </a:p>
        </p:txBody>
      </p:sp>
      <p:sp>
        <p:nvSpPr>
          <p:cNvPr id="4" name="Title 1"/>
          <p:cNvSpPr txBox="1">
            <a:spLocks noGrp="1"/>
          </p:cNvSpPr>
          <p:nvPr>
            <p:ph type="title"/>
          </p:nvPr>
        </p:nvSpPr>
        <p:spPr>
          <a:xfrm>
            <a:off x="2329314" y="365125"/>
            <a:ext cx="8518358" cy="857283"/>
          </a:xfrm>
          <a:prstGeom prst="rect">
            <a:avLst/>
          </a:prstGeom>
          <a:solidFill>
            <a:srgbClr val="0070C0"/>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3200" spc="-150" dirty="0" smtClean="0">
                <a:solidFill>
                  <a:schemeClr val="bg1"/>
                </a:solidFill>
              </a:rPr>
              <a:t>Year 4 Electricity </a:t>
            </a:r>
            <a:endParaRPr lang="en-GB" sz="3200" spc="-150" dirty="0">
              <a:solidFill>
                <a:schemeClr val="bg1"/>
              </a:solidFill>
            </a:endParaRPr>
          </a:p>
        </p:txBody>
      </p:sp>
      <p:pic>
        <p:nvPicPr>
          <p:cNvPr id="5" name="Picture 4"/>
          <p:cNvPicPr/>
          <p:nvPr/>
        </p:nvPicPr>
        <p:blipFill>
          <a:blip r:embed="rId2" cstate="print">
            <a:extLst>
              <a:ext uri="{28A0092B-C50C-407E-A947-70E740481C1C}">
                <a14:useLocalDpi xmlns:a14="http://schemas.microsoft.com/office/drawing/2010/main" val="0"/>
              </a:ext>
            </a:extLst>
          </a:blip>
          <a:stretch>
            <a:fillRect/>
          </a:stretch>
        </p:blipFill>
        <p:spPr>
          <a:xfrm>
            <a:off x="1376413" y="476583"/>
            <a:ext cx="716430" cy="745825"/>
          </a:xfrm>
          <a:prstGeom prst="rect">
            <a:avLst/>
          </a:prstGeom>
        </p:spPr>
      </p:pic>
    </p:spTree>
    <p:extLst>
      <p:ext uri="{BB962C8B-B14F-4D97-AF65-F5344CB8AC3E}">
        <p14:creationId xmlns:p14="http://schemas.microsoft.com/office/powerpoint/2010/main" val="3618761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299407" y="30562"/>
            <a:ext cx="628650" cy="634365"/>
          </a:xfrm>
          <a:prstGeom prst="rect">
            <a:avLst/>
          </a:prstGeom>
        </p:spPr>
      </p:pic>
      <p:sp>
        <p:nvSpPr>
          <p:cNvPr id="5" name="TextBox 4"/>
          <p:cNvSpPr txBox="1"/>
          <p:nvPr/>
        </p:nvSpPr>
        <p:spPr>
          <a:xfrm>
            <a:off x="1379913" y="163079"/>
            <a:ext cx="4716087" cy="369332"/>
          </a:xfrm>
          <a:prstGeom prst="rect">
            <a:avLst/>
          </a:prstGeom>
          <a:noFill/>
        </p:spPr>
        <p:txBody>
          <a:bodyPr wrap="square" rtlCol="0">
            <a:spAutoFit/>
          </a:bodyPr>
          <a:lstStyle/>
          <a:p>
            <a:r>
              <a:rPr lang="en-GB" u="sng" dirty="0" smtClean="0">
                <a:latin typeface="Arial" panose="020B0604020202020204" pitchFamily="34" charset="0"/>
                <a:cs typeface="Arial" panose="020B0604020202020204" pitchFamily="34" charset="0"/>
              </a:rPr>
              <a:t>Year 4 Unit Overview –Electricity</a:t>
            </a:r>
            <a:endParaRPr lang="en-GB" u="sng" dirty="0">
              <a:latin typeface="Arial" panose="020B0604020202020204" pitchFamily="34" charset="0"/>
              <a:cs typeface="Arial" panose="020B0604020202020204" pitchFamily="34" charset="0"/>
            </a:endParaRPr>
          </a:p>
        </p:txBody>
      </p:sp>
      <p:sp>
        <p:nvSpPr>
          <p:cNvPr id="6" name="TextBox 5"/>
          <p:cNvSpPr txBox="1"/>
          <p:nvPr/>
        </p:nvSpPr>
        <p:spPr>
          <a:xfrm>
            <a:off x="444947" y="665024"/>
            <a:ext cx="5499234" cy="307777"/>
          </a:xfrm>
          <a:prstGeom prst="rect">
            <a:avLst/>
          </a:prstGeom>
          <a:solidFill>
            <a:schemeClr val="accent1"/>
          </a:solidFill>
        </p:spPr>
        <p:txBody>
          <a:bodyPr wrap="square" rtlCol="0">
            <a:spAutoFit/>
          </a:bodyPr>
          <a:lstStyle/>
          <a:p>
            <a:pPr algn="ctr"/>
            <a:r>
              <a:rPr lang="en-GB" sz="1400" dirty="0" smtClean="0">
                <a:latin typeface="Arial" panose="020B0604020202020204" pitchFamily="34" charset="0"/>
                <a:cs typeface="Arial" panose="020B0604020202020204" pitchFamily="34" charset="0"/>
              </a:rPr>
              <a:t>Outcomes:</a:t>
            </a:r>
            <a:endParaRPr lang="en-GB" sz="1400" dirty="0">
              <a:latin typeface="Arial" panose="020B0604020202020204" pitchFamily="34" charset="0"/>
              <a:cs typeface="Arial" panose="020B0604020202020204" pitchFamily="34" charset="0"/>
            </a:endParaRPr>
          </a:p>
        </p:txBody>
      </p:sp>
      <p:sp>
        <p:nvSpPr>
          <p:cNvPr id="3" name="Rectangle 2"/>
          <p:cNvSpPr/>
          <p:nvPr/>
        </p:nvSpPr>
        <p:spPr>
          <a:xfrm>
            <a:off x="431641" y="1105414"/>
            <a:ext cx="5566611" cy="5071132"/>
          </a:xfrm>
          <a:prstGeom prst="rect">
            <a:avLst/>
          </a:prstGeom>
        </p:spPr>
        <p:txBody>
          <a:bodyPr wrap="square">
            <a:spAutoFit/>
          </a:bodyPr>
          <a:lstStyle/>
          <a:p>
            <a:pPr>
              <a:lnSpc>
                <a:spcPct val="107000"/>
              </a:lnSpc>
            </a:pPr>
            <a:r>
              <a:rPr lang="en-GB" sz="1200" b="1" dirty="0">
                <a:latin typeface="Arial" panose="020B0604020202020204" pitchFamily="34" charset="0"/>
                <a:cs typeface="Arial" panose="020B0604020202020204" pitchFamily="34" charset="0"/>
              </a:rPr>
              <a:t>By the end of this unit </a:t>
            </a:r>
            <a:r>
              <a:rPr lang="en-GB" sz="1200" b="1" u="sng" dirty="0">
                <a:latin typeface="Arial" panose="020B0604020202020204" pitchFamily="34" charset="0"/>
                <a:cs typeface="Arial" panose="020B0604020202020204" pitchFamily="34" charset="0"/>
              </a:rPr>
              <a:t>all</a:t>
            </a:r>
            <a:r>
              <a:rPr lang="en-GB" sz="1200" b="1" dirty="0">
                <a:latin typeface="Arial" panose="020B0604020202020204" pitchFamily="34" charset="0"/>
                <a:cs typeface="Arial" panose="020B0604020202020204" pitchFamily="34" charset="0"/>
              </a:rPr>
              <a:t> pupils should </a:t>
            </a:r>
            <a:r>
              <a:rPr lang="en-GB" sz="1200" b="1" dirty="0" smtClean="0">
                <a:latin typeface="Arial" panose="020B0604020202020204" pitchFamily="34" charset="0"/>
                <a:cs typeface="Arial" panose="020B0604020202020204" pitchFamily="34" charset="0"/>
              </a:rPr>
              <a:t>know:</a:t>
            </a:r>
          </a:p>
          <a:p>
            <a:pPr marL="171450" indent="-171450">
              <a:lnSpc>
                <a:spcPct val="115000"/>
              </a:lnSpc>
              <a:spcAft>
                <a:spcPts val="0"/>
              </a:spcAft>
              <a:buFont typeface="Arial" panose="020B0604020202020204" pitchFamily="34" charset="0"/>
              <a:buChar char="•"/>
            </a:pPr>
            <a:r>
              <a:rPr lang="en-GB" sz="1200" dirty="0">
                <a:latin typeface="Calibri" panose="020F0502020204030204" pitchFamily="34" charset="0"/>
                <a:ea typeface="Times New Roman" panose="02020603050405020304" pitchFamily="18" charset="0"/>
                <a:cs typeface="Arial" panose="020B0604020202020204" pitchFamily="34" charset="0"/>
              </a:rPr>
              <a:t>Many household devices and appliances run on electricity. </a:t>
            </a:r>
            <a:endParaRPr lang="en-GB" sz="1200" dirty="0" smtClean="0">
              <a:latin typeface="Calibri" panose="020F0502020204030204" pitchFamily="34" charset="0"/>
              <a:ea typeface="Times New Roman" panose="02020603050405020304" pitchFamily="18" charset="0"/>
              <a:cs typeface="Arial" panose="020B0604020202020204" pitchFamily="34" charset="0"/>
            </a:endParaRPr>
          </a:p>
          <a:p>
            <a:pPr marL="171450" indent="-171450">
              <a:lnSpc>
                <a:spcPct val="115000"/>
              </a:lnSpc>
              <a:spcAft>
                <a:spcPts val="0"/>
              </a:spcAft>
              <a:buFont typeface="Arial" panose="020B0604020202020204" pitchFamily="34" charset="0"/>
              <a:buChar char="•"/>
            </a:pPr>
            <a:r>
              <a:rPr lang="en-GB" sz="1200" dirty="0" smtClean="0">
                <a:latin typeface="Calibri" panose="020F0502020204030204" pitchFamily="34" charset="0"/>
                <a:ea typeface="Times New Roman" panose="02020603050405020304" pitchFamily="18" charset="0"/>
                <a:cs typeface="Arial" panose="020B0604020202020204" pitchFamily="34" charset="0"/>
              </a:rPr>
              <a:t>Some </a:t>
            </a:r>
            <a:r>
              <a:rPr lang="en-GB" sz="1200" dirty="0">
                <a:latin typeface="Calibri" panose="020F0502020204030204" pitchFamily="34" charset="0"/>
                <a:ea typeface="Times New Roman" panose="02020603050405020304" pitchFamily="18" charset="0"/>
                <a:cs typeface="Arial" panose="020B0604020202020204" pitchFamily="34" charset="0"/>
              </a:rPr>
              <a:t>plug in to the mains and others run on batteries. </a:t>
            </a:r>
            <a:endParaRPr lang="en-GB" sz="1200" dirty="0" smtClean="0">
              <a:latin typeface="Calibri" panose="020F0502020204030204" pitchFamily="34" charset="0"/>
              <a:ea typeface="Times New Roman" panose="02020603050405020304" pitchFamily="18" charset="0"/>
              <a:cs typeface="Arial" panose="020B0604020202020204" pitchFamily="34" charset="0"/>
            </a:endParaRPr>
          </a:p>
          <a:p>
            <a:pPr marL="171450" indent="-171450">
              <a:lnSpc>
                <a:spcPct val="115000"/>
              </a:lnSpc>
              <a:spcAft>
                <a:spcPts val="0"/>
              </a:spcAft>
              <a:buFont typeface="Arial" panose="020B0604020202020204" pitchFamily="34" charset="0"/>
              <a:buChar char="•"/>
            </a:pPr>
            <a:r>
              <a:rPr lang="en-GB" sz="1200" dirty="0" smtClean="0">
                <a:latin typeface="Calibri" panose="020F0502020204030204" pitchFamily="34" charset="0"/>
                <a:ea typeface="Times New Roman" panose="02020603050405020304" pitchFamily="18" charset="0"/>
                <a:cs typeface="Arial" panose="020B0604020202020204" pitchFamily="34" charset="0"/>
              </a:rPr>
              <a:t>An </a:t>
            </a:r>
            <a:r>
              <a:rPr lang="en-GB" sz="1200" dirty="0">
                <a:latin typeface="Calibri" panose="020F0502020204030204" pitchFamily="34" charset="0"/>
                <a:ea typeface="Times New Roman" panose="02020603050405020304" pitchFamily="18" charset="0"/>
                <a:cs typeface="Arial" panose="020B0604020202020204" pitchFamily="34" charset="0"/>
              </a:rPr>
              <a:t>electrical circuit consists of a cell or battery connected to a component using wires. </a:t>
            </a:r>
            <a:endParaRPr lang="en-GB" sz="1200" dirty="0" smtClean="0">
              <a:latin typeface="Calibri" panose="020F0502020204030204" pitchFamily="34" charset="0"/>
              <a:ea typeface="Times New Roman" panose="02020603050405020304" pitchFamily="18" charset="0"/>
              <a:cs typeface="Arial" panose="020B0604020202020204" pitchFamily="34" charset="0"/>
            </a:endParaRPr>
          </a:p>
          <a:p>
            <a:pPr marL="171450" indent="-171450">
              <a:lnSpc>
                <a:spcPct val="115000"/>
              </a:lnSpc>
              <a:spcAft>
                <a:spcPts val="0"/>
              </a:spcAft>
              <a:buFont typeface="Arial" panose="020B0604020202020204" pitchFamily="34" charset="0"/>
              <a:buChar char="•"/>
            </a:pPr>
            <a:r>
              <a:rPr lang="en-GB" sz="1200" dirty="0" smtClean="0">
                <a:latin typeface="Calibri" panose="020F0502020204030204" pitchFamily="34" charset="0"/>
                <a:ea typeface="Times New Roman" panose="02020603050405020304" pitchFamily="18" charset="0"/>
                <a:cs typeface="Arial" panose="020B0604020202020204" pitchFamily="34" charset="0"/>
              </a:rPr>
              <a:t>If </a:t>
            </a:r>
            <a:r>
              <a:rPr lang="en-GB" sz="1200" dirty="0">
                <a:latin typeface="Calibri" panose="020F0502020204030204" pitchFamily="34" charset="0"/>
                <a:ea typeface="Times New Roman" panose="02020603050405020304" pitchFamily="18" charset="0"/>
                <a:cs typeface="Arial" panose="020B0604020202020204" pitchFamily="34" charset="0"/>
              </a:rPr>
              <a:t>there is a break in the circuit, a loose connection or a short circuit the component will not work. </a:t>
            </a:r>
            <a:endParaRPr lang="en-GB" sz="1200" dirty="0" smtClean="0">
              <a:latin typeface="Calibri" panose="020F0502020204030204" pitchFamily="34" charset="0"/>
              <a:ea typeface="Times New Roman" panose="02020603050405020304" pitchFamily="18" charset="0"/>
              <a:cs typeface="Arial" panose="020B0604020202020204" pitchFamily="34" charset="0"/>
            </a:endParaRPr>
          </a:p>
          <a:p>
            <a:pPr marL="171450" indent="-171450">
              <a:lnSpc>
                <a:spcPct val="115000"/>
              </a:lnSpc>
              <a:spcAft>
                <a:spcPts val="0"/>
              </a:spcAft>
              <a:buFont typeface="Arial" panose="020B0604020202020204" pitchFamily="34" charset="0"/>
              <a:buChar char="•"/>
            </a:pPr>
            <a:r>
              <a:rPr lang="en-GB" sz="1200" dirty="0" smtClean="0">
                <a:latin typeface="Calibri" panose="020F0502020204030204" pitchFamily="34" charset="0"/>
                <a:ea typeface="Times New Roman" panose="02020603050405020304" pitchFamily="18" charset="0"/>
                <a:cs typeface="Arial" panose="020B0604020202020204" pitchFamily="34" charset="0"/>
              </a:rPr>
              <a:t>A </a:t>
            </a:r>
            <a:r>
              <a:rPr lang="en-GB" sz="1200" dirty="0">
                <a:latin typeface="Calibri" panose="020F0502020204030204" pitchFamily="34" charset="0"/>
                <a:ea typeface="Times New Roman" panose="02020603050405020304" pitchFamily="18" charset="0"/>
                <a:cs typeface="Arial" panose="020B0604020202020204" pitchFamily="34" charset="0"/>
              </a:rPr>
              <a:t>switch can be added to the circuit to turn the component on and </a:t>
            </a:r>
            <a:r>
              <a:rPr lang="en-GB" sz="1200" dirty="0" smtClean="0">
                <a:latin typeface="Calibri" panose="020F0502020204030204" pitchFamily="34" charset="0"/>
                <a:ea typeface="Times New Roman" panose="02020603050405020304" pitchFamily="18" charset="0"/>
                <a:cs typeface="Arial" panose="020B0604020202020204" pitchFamily="34" charset="0"/>
              </a:rPr>
              <a:t>off</a:t>
            </a:r>
            <a:r>
              <a:rPr lang="en-GB" sz="1200" dirty="0">
                <a:latin typeface="Calibri" panose="020F0502020204030204" pitchFamily="34" charset="0"/>
                <a:ea typeface="Times New Roman" panose="02020603050405020304" pitchFamily="18" charset="0"/>
                <a:cs typeface="Arial" panose="020B0604020202020204" pitchFamily="34" charset="0"/>
              </a:rPr>
              <a:t>. </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marL="171450" indent="-171450">
              <a:lnSpc>
                <a:spcPct val="115000"/>
              </a:lnSpc>
              <a:spcAft>
                <a:spcPts val="0"/>
              </a:spcAft>
              <a:buFont typeface="Arial" panose="020B0604020202020204" pitchFamily="34" charset="0"/>
              <a:buChar char="•"/>
            </a:pPr>
            <a:r>
              <a:rPr lang="en-GB" sz="1200" dirty="0">
                <a:latin typeface="Calibri" panose="020F0502020204030204" pitchFamily="34" charset="0"/>
                <a:ea typeface="Times New Roman" panose="02020603050405020304" pitchFamily="18" charset="0"/>
                <a:cs typeface="Arial" panose="020B0604020202020204" pitchFamily="34" charset="0"/>
              </a:rPr>
              <a:t>Metals are good conductors so they can be used as wires in a circuit</a:t>
            </a:r>
            <a:r>
              <a:rPr lang="en-GB" sz="1200" dirty="0" smtClean="0">
                <a:latin typeface="Calibri" panose="020F0502020204030204" pitchFamily="34" charset="0"/>
                <a:ea typeface="Times New Roman" panose="02020603050405020304" pitchFamily="18" charset="0"/>
                <a:cs typeface="Arial" panose="020B0604020202020204" pitchFamily="34" charset="0"/>
              </a:rPr>
              <a:t>.</a:t>
            </a:r>
          </a:p>
          <a:p>
            <a:pPr marL="171450" indent="-171450">
              <a:lnSpc>
                <a:spcPct val="115000"/>
              </a:lnSpc>
              <a:spcAft>
                <a:spcPts val="0"/>
              </a:spcAft>
              <a:buFont typeface="Arial" panose="020B0604020202020204" pitchFamily="34" charset="0"/>
              <a:buChar char="•"/>
            </a:pPr>
            <a:r>
              <a:rPr lang="en-GB" sz="1200" dirty="0" smtClean="0">
                <a:latin typeface="Calibri" panose="020F0502020204030204" pitchFamily="34" charset="0"/>
                <a:ea typeface="Times New Roman" panose="02020603050405020304" pitchFamily="18" charset="0"/>
                <a:cs typeface="Arial" panose="020B0604020202020204" pitchFamily="34" charset="0"/>
              </a:rPr>
              <a:t> </a:t>
            </a:r>
            <a:r>
              <a:rPr lang="en-GB" sz="1200" dirty="0">
                <a:latin typeface="Calibri" panose="020F0502020204030204" pitchFamily="34" charset="0"/>
                <a:ea typeface="Times New Roman" panose="02020603050405020304" pitchFamily="18" charset="0"/>
                <a:cs typeface="Arial" panose="020B0604020202020204" pitchFamily="34" charset="0"/>
              </a:rPr>
              <a:t>Non-metallic solids are insulators except for graphite (pencil lead).  </a:t>
            </a:r>
            <a:endParaRPr lang="en-GB" sz="1200" dirty="0" smtClean="0">
              <a:latin typeface="Calibri" panose="020F0502020204030204" pitchFamily="34" charset="0"/>
              <a:ea typeface="Times New Roman" panose="02020603050405020304" pitchFamily="18" charset="0"/>
              <a:cs typeface="Arial" panose="020B0604020202020204" pitchFamily="34" charset="0"/>
            </a:endParaRPr>
          </a:p>
          <a:p>
            <a:pPr marL="171450" indent="-171450">
              <a:lnSpc>
                <a:spcPct val="115000"/>
              </a:lnSpc>
              <a:spcAft>
                <a:spcPts val="0"/>
              </a:spcAft>
              <a:buFont typeface="Arial" panose="020B0604020202020204" pitchFamily="34" charset="0"/>
              <a:buChar char="•"/>
            </a:pPr>
            <a:r>
              <a:rPr lang="en-GB" sz="1200" dirty="0" smtClean="0">
                <a:latin typeface="Calibri" panose="020F0502020204030204" pitchFamily="34" charset="0"/>
                <a:ea typeface="Times New Roman" panose="02020603050405020304" pitchFamily="18" charset="0"/>
                <a:cs typeface="Arial" panose="020B0604020202020204" pitchFamily="34" charset="0"/>
              </a:rPr>
              <a:t>Water</a:t>
            </a:r>
            <a:r>
              <a:rPr lang="en-GB" sz="1200" dirty="0">
                <a:latin typeface="Calibri" panose="020F0502020204030204" pitchFamily="34" charset="0"/>
                <a:ea typeface="Times New Roman" panose="02020603050405020304" pitchFamily="18" charset="0"/>
                <a:cs typeface="Arial" panose="020B0604020202020204" pitchFamily="34" charset="0"/>
              </a:rPr>
              <a:t>, if not completely pure, also conducts electricity</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sz="1200" b="1" dirty="0">
                <a:latin typeface="Calibri" panose="020F0502020204030204" pitchFamily="34" charset="0"/>
                <a:ea typeface="Times New Roman" panose="02020603050405020304" pitchFamily="18" charset="0"/>
                <a:cs typeface="Arial" panose="020B0604020202020204" pitchFamily="34" charset="0"/>
              </a:rPr>
              <a:t>Key Vocabulary</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sz="1200" dirty="0">
                <a:latin typeface="Calibri" panose="020F0502020204030204" pitchFamily="34" charset="0"/>
                <a:ea typeface="Times New Roman" panose="02020603050405020304" pitchFamily="18" charset="0"/>
                <a:cs typeface="Arial" panose="020B0604020202020204" pitchFamily="34" charset="0"/>
              </a:rPr>
              <a:t>Electricity, electrical appliance/device, mains, plug, electrical circuit, complete circuit, component, cell, battery, positive, negative, connect/connections, loose connection, short circuit, crocodile clip, bulb, switch, buzzer, motor, conductor, insulator, metal, non-metal, symbol</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GB" sz="1200" dirty="0">
                <a:latin typeface="Calibri" panose="020F0502020204030204" pitchFamily="34" charset="0"/>
                <a:ea typeface="Times New Roman" panose="02020603050405020304" pitchFamily="18" charset="0"/>
                <a:cs typeface="Arial" panose="020B0604020202020204" pitchFamily="34" charset="0"/>
              </a:rPr>
              <a:t>N.B. Children in year 4 do not ned to use standard symbols as this is taught in year 6</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endParaRPr lang="en-GB" sz="1200" b="1" dirty="0" smtClean="0">
              <a:latin typeface="Arial" panose="020B0604020202020204" pitchFamily="34" charset="0"/>
              <a:cs typeface="Arial" panose="020B0604020202020204" pitchFamily="34" charset="0"/>
            </a:endParaRPr>
          </a:p>
          <a:p>
            <a:pPr>
              <a:lnSpc>
                <a:spcPct val="107000"/>
              </a:lnSpc>
            </a:pPr>
            <a:endParaRPr lang="en-GB" sz="1200" b="1" dirty="0" smtClean="0">
              <a:latin typeface="Arial" panose="020B0604020202020204" pitchFamily="34" charset="0"/>
              <a:cs typeface="Arial" panose="020B0604020202020204" pitchFamily="34" charset="0"/>
            </a:endParaRPr>
          </a:p>
          <a:p>
            <a:pPr>
              <a:lnSpc>
                <a:spcPct val="107000"/>
              </a:lnSpc>
            </a:pPr>
            <a:endParaRPr lang="en-GB" sz="1200" b="1" dirty="0" smtClean="0">
              <a:latin typeface="Arial" panose="020B0604020202020204" pitchFamily="34" charset="0"/>
              <a:cs typeface="Arial" panose="020B0604020202020204" pitchFamily="34" charset="0"/>
            </a:endParaRPr>
          </a:p>
          <a:p>
            <a:pPr>
              <a:lnSpc>
                <a:spcPct val="107000"/>
              </a:lnSpc>
            </a:pPr>
            <a:endParaRPr lang="en-US" sz="1200" dirty="0" smtClean="0">
              <a:latin typeface="Arial" panose="020B0604020202020204" pitchFamily="34" charset="0"/>
              <a:cs typeface="Arial" panose="020B0604020202020204" pitchFamily="34" charset="0"/>
            </a:endParaRPr>
          </a:p>
          <a:p>
            <a:pPr>
              <a:lnSpc>
                <a:spcPct val="107000"/>
              </a:lnSpc>
            </a:pPr>
            <a:endParaRPr lang="en-GB" sz="1200" dirty="0">
              <a:latin typeface="Arial" panose="020B0604020202020204" pitchFamily="34" charset="0"/>
              <a:ea typeface="Calibri" panose="020F0502020204030204" pitchFamily="34" charset="0"/>
              <a:cs typeface="Arial" panose="020B0604020202020204" pitchFamily="34" charset="0"/>
            </a:endParaRPr>
          </a:p>
          <a:p>
            <a:pPr>
              <a:lnSpc>
                <a:spcPct val="107000"/>
              </a:lnSpc>
            </a:pPr>
            <a:endParaRPr lang="en-GB" sz="1200" dirty="0">
              <a:solidFill>
                <a:srgbClr val="000000"/>
              </a:solidFill>
              <a:latin typeface="Arial" panose="020B0604020202020204" pitchFamily="34" charset="0"/>
              <a:ea typeface="Calibri"/>
              <a:cs typeface="Arial" panose="020B0604020202020204" pitchFamily="34" charset="0"/>
            </a:endParaRPr>
          </a:p>
          <a:p>
            <a:pPr marL="171450" indent="-171450">
              <a:lnSpc>
                <a:spcPct val="107000"/>
              </a:lnSpc>
              <a:spcAft>
                <a:spcPts val="0"/>
              </a:spcAft>
              <a:buFont typeface="Arial" panose="020B0604020202020204" pitchFamily="34" charset="0"/>
              <a:buChar char="•"/>
            </a:pPr>
            <a:endParaRPr lang="en-GB" sz="1200" dirty="0">
              <a:latin typeface="Arial" panose="020B0604020202020204" pitchFamily="34" charset="0"/>
              <a:ea typeface="Calibri"/>
              <a:cs typeface="Arial" panose="020B0604020202020204" pitchFamily="34" charset="0"/>
            </a:endParaRPr>
          </a:p>
        </p:txBody>
      </p:sp>
      <p:sp>
        <p:nvSpPr>
          <p:cNvPr id="15" name="Rectangle 3"/>
          <p:cNvSpPr>
            <a:spLocks noChangeArrowheads="1"/>
          </p:cNvSpPr>
          <p:nvPr/>
        </p:nvSpPr>
        <p:spPr bwMode="auto">
          <a:xfrm>
            <a:off x="5759450" y="3151873"/>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6" name="Rectangle 15"/>
          <p:cNvSpPr/>
          <p:nvPr/>
        </p:nvSpPr>
        <p:spPr>
          <a:xfrm>
            <a:off x="6178392" y="4109556"/>
            <a:ext cx="5718479" cy="646331"/>
          </a:xfrm>
          <a:prstGeom prst="rect">
            <a:avLst/>
          </a:prstGeom>
        </p:spPr>
        <p:txBody>
          <a:bodyPr wrap="square">
            <a:spAutoFit/>
          </a:bodyPr>
          <a:lstStyle/>
          <a:p>
            <a:pPr>
              <a:defRPr/>
            </a:pPr>
            <a:endParaRPr lang="en-GB" sz="1200" dirty="0">
              <a:latin typeface="Arial" panose="020B0604020202020204" pitchFamily="34" charset="0"/>
              <a:cs typeface="Arial" panose="020B0604020202020204" pitchFamily="34" charset="0"/>
            </a:endParaRPr>
          </a:p>
          <a:p>
            <a:pPr lvl="0"/>
            <a:endParaRPr lang="en-GB" sz="1200" dirty="0">
              <a:latin typeface="Arial" panose="020B0604020202020204" pitchFamily="34" charset="0"/>
              <a:cs typeface="Arial" panose="020B0604020202020204" pitchFamily="34" charset="0"/>
            </a:endParaRPr>
          </a:p>
          <a:p>
            <a:endParaRPr lang="en-GB" sz="1200" b="1" dirty="0" smtClean="0">
              <a:latin typeface="Arial" panose="020B0604020202020204" pitchFamily="34" charset="0"/>
              <a:cs typeface="Arial" panose="020B0604020202020204" pitchFamily="34" charset="0"/>
            </a:endParaRPr>
          </a:p>
        </p:txBody>
      </p:sp>
      <p:sp>
        <p:nvSpPr>
          <p:cNvPr id="17" name="Rectangle 16"/>
          <p:cNvSpPr/>
          <p:nvPr/>
        </p:nvSpPr>
        <p:spPr>
          <a:xfrm>
            <a:off x="6139893" y="5294855"/>
            <a:ext cx="5708274" cy="1080424"/>
          </a:xfrm>
          <a:prstGeom prst="rect">
            <a:avLst/>
          </a:prstGeom>
        </p:spPr>
        <p:txBody>
          <a:bodyPr wrap="square">
            <a:spAutoFit/>
          </a:bodyPr>
          <a:lstStyle/>
          <a:p>
            <a:pPr>
              <a:lnSpc>
                <a:spcPct val="107000"/>
              </a:lnSpc>
              <a:spcAft>
                <a:spcPts val="0"/>
              </a:spcAft>
            </a:pPr>
            <a:endParaRPr lang="en-US" sz="1200" u="sng" dirty="0" smtClean="0">
              <a:latin typeface="Arial" panose="020B0604020202020204" pitchFamily="34" charset="0"/>
              <a:ea typeface="Calibri"/>
              <a:cs typeface="Arial" panose="020B0604020202020204" pitchFamily="34" charset="0"/>
            </a:endParaRPr>
          </a:p>
          <a:p>
            <a:pPr marL="171450" indent="-171450">
              <a:lnSpc>
                <a:spcPct val="107000"/>
              </a:lnSpc>
              <a:spcAft>
                <a:spcPts val="0"/>
              </a:spcAft>
              <a:buFont typeface="Arial" panose="020B0604020202020204" pitchFamily="34" charset="0"/>
              <a:buChar char="•"/>
            </a:pPr>
            <a:endParaRPr lang="en-US" sz="1200" u="sng" dirty="0">
              <a:latin typeface="Arial" panose="020B0604020202020204" pitchFamily="34" charset="0"/>
              <a:ea typeface="Calibri"/>
              <a:cs typeface="Arial" panose="020B0604020202020204" pitchFamily="34" charset="0"/>
            </a:endParaRPr>
          </a:p>
          <a:p>
            <a:pPr marL="171450" indent="-171450">
              <a:lnSpc>
                <a:spcPct val="107000"/>
              </a:lnSpc>
              <a:spcAft>
                <a:spcPts val="0"/>
              </a:spcAft>
              <a:buFont typeface="Arial" panose="020B0604020202020204" pitchFamily="34" charset="0"/>
              <a:buChar char="•"/>
            </a:pPr>
            <a:endParaRPr lang="en-US" sz="1200" u="sng" dirty="0">
              <a:latin typeface="Arial" panose="020B0604020202020204" pitchFamily="34" charset="0"/>
              <a:ea typeface="Calibri"/>
              <a:cs typeface="Arial" panose="020B0604020202020204" pitchFamily="34" charset="0"/>
            </a:endParaRPr>
          </a:p>
          <a:p>
            <a:pPr marL="171450" indent="-171450">
              <a:lnSpc>
                <a:spcPct val="107000"/>
              </a:lnSpc>
              <a:spcAft>
                <a:spcPts val="0"/>
              </a:spcAft>
              <a:buFont typeface="Arial" panose="020B0604020202020204" pitchFamily="34" charset="0"/>
              <a:buChar char="•"/>
            </a:pPr>
            <a:endParaRPr lang="en-US" sz="1200" u="sng" dirty="0" smtClean="0">
              <a:latin typeface="Arial" panose="020B0604020202020204" pitchFamily="34" charset="0"/>
              <a:ea typeface="Calibri"/>
              <a:cs typeface="Arial" panose="020B0604020202020204" pitchFamily="34" charset="0"/>
            </a:endParaRPr>
          </a:p>
          <a:p>
            <a:pPr>
              <a:lnSpc>
                <a:spcPct val="107000"/>
              </a:lnSpc>
              <a:spcAft>
                <a:spcPts val="0"/>
              </a:spcAft>
            </a:pPr>
            <a:endParaRPr lang="en-GB" sz="1200" u="sng" dirty="0">
              <a:latin typeface="Arial" panose="020B0604020202020204" pitchFamily="34" charset="0"/>
              <a:ea typeface="Calibri"/>
              <a:cs typeface="Arial" panose="020B0604020202020204" pitchFamily="34" charset="0"/>
            </a:endParaRPr>
          </a:p>
        </p:txBody>
      </p:sp>
      <p:sp>
        <p:nvSpPr>
          <p:cNvPr id="2" name="Rectangle 1"/>
          <p:cNvSpPr/>
          <p:nvPr/>
        </p:nvSpPr>
        <p:spPr>
          <a:xfrm>
            <a:off x="6151503" y="320908"/>
            <a:ext cx="5867623" cy="5275931"/>
          </a:xfrm>
          <a:prstGeom prst="rect">
            <a:avLst/>
          </a:prstGeom>
        </p:spPr>
        <p:txBody>
          <a:bodyPr wrap="square">
            <a:spAutoFit/>
          </a:bodyPr>
          <a:lstStyle/>
          <a:p>
            <a:pPr marL="171450" indent="-171450">
              <a:lnSpc>
                <a:spcPct val="107000"/>
              </a:lnSpc>
              <a:buFont typeface="Arial" panose="020B0604020202020204" pitchFamily="34" charset="0"/>
              <a:buChar char="•"/>
            </a:pPr>
            <a:r>
              <a:rPr lang="en-GB" sz="1200" b="1" dirty="0">
                <a:latin typeface="Arial" panose="020B0604020202020204" pitchFamily="34" charset="0"/>
                <a:cs typeface="Arial" panose="020B0604020202020204" pitchFamily="34" charset="0"/>
              </a:rPr>
              <a:t>By the end of this unit all pupils should have had the opportunity to</a:t>
            </a:r>
            <a:r>
              <a:rPr lang="en-GB" sz="1200" b="1" dirty="0" smtClean="0">
                <a:latin typeface="Arial" panose="020B0604020202020204" pitchFamily="34" charset="0"/>
                <a:cs typeface="Arial" panose="020B0604020202020204" pitchFamily="34" charset="0"/>
              </a:rPr>
              <a:t>:</a:t>
            </a:r>
          </a:p>
          <a:p>
            <a:pPr>
              <a:lnSpc>
                <a:spcPct val="115000"/>
              </a:lnSpc>
              <a:spcAft>
                <a:spcPts val="0"/>
              </a:spcAft>
            </a:pPr>
            <a:r>
              <a:rPr lang="en-GB" sz="1200" dirty="0">
                <a:latin typeface="Calibri" panose="020F0502020204030204" pitchFamily="34" charset="0"/>
                <a:ea typeface="Times New Roman" panose="02020603050405020304" pitchFamily="18" charset="0"/>
                <a:cs typeface="Arial" panose="020B0604020202020204" pitchFamily="34" charset="0"/>
              </a:rPr>
              <a:t>Construct a range of circuits</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marL="171450" indent="-171450">
              <a:lnSpc>
                <a:spcPct val="115000"/>
              </a:lnSpc>
              <a:spcAft>
                <a:spcPts val="0"/>
              </a:spcAft>
              <a:buFont typeface="Arial" panose="020B0604020202020204" pitchFamily="34" charset="0"/>
              <a:buChar char="•"/>
            </a:pPr>
            <a:r>
              <a:rPr lang="en-GB" sz="1200" dirty="0">
                <a:latin typeface="Calibri" panose="020F0502020204030204" pitchFamily="34" charset="0"/>
                <a:ea typeface="Times New Roman" panose="02020603050405020304" pitchFamily="18" charset="0"/>
                <a:cs typeface="Arial" panose="020B0604020202020204" pitchFamily="34" charset="0"/>
              </a:rPr>
              <a:t>Explore which materials can be used instead of wires to make a circuit</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marL="171450" indent="-171450">
              <a:lnSpc>
                <a:spcPct val="115000"/>
              </a:lnSpc>
              <a:spcAft>
                <a:spcPts val="0"/>
              </a:spcAft>
              <a:buFont typeface="Arial" panose="020B0604020202020204" pitchFamily="34" charset="0"/>
              <a:buChar char="•"/>
            </a:pPr>
            <a:r>
              <a:rPr lang="en-GB" sz="1200" dirty="0">
                <a:latin typeface="Calibri" panose="020F0502020204030204" pitchFamily="34" charset="0"/>
                <a:ea typeface="Times New Roman" panose="02020603050405020304" pitchFamily="18" charset="0"/>
                <a:cs typeface="Arial" panose="020B0604020202020204" pitchFamily="34" charset="0"/>
              </a:rPr>
              <a:t>Classify the materials that were suitable/not suitable for wires</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marL="171450" indent="-171450">
              <a:lnSpc>
                <a:spcPct val="115000"/>
              </a:lnSpc>
              <a:spcAft>
                <a:spcPts val="0"/>
              </a:spcAft>
              <a:buFont typeface="Arial" panose="020B0604020202020204" pitchFamily="34" charset="0"/>
              <a:buChar char="•"/>
            </a:pPr>
            <a:r>
              <a:rPr lang="en-GB" sz="1200" dirty="0">
                <a:latin typeface="Calibri" panose="020F0502020204030204" pitchFamily="34" charset="0"/>
                <a:ea typeface="Times New Roman" panose="02020603050405020304" pitchFamily="18" charset="0"/>
                <a:cs typeface="Arial" panose="020B0604020202020204" pitchFamily="34" charset="0"/>
              </a:rPr>
              <a:t>Explore how to connect a range of different switches and investigate how they function in different ways</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marL="171450" indent="-171450">
              <a:lnSpc>
                <a:spcPct val="115000"/>
              </a:lnSpc>
              <a:spcAft>
                <a:spcPts val="0"/>
              </a:spcAft>
              <a:buFont typeface="Arial" panose="020B0604020202020204" pitchFamily="34" charset="0"/>
              <a:buChar char="•"/>
            </a:pPr>
            <a:r>
              <a:rPr lang="en-GB" sz="1200" dirty="0">
                <a:latin typeface="Calibri" panose="020F0502020204030204" pitchFamily="34" charset="0"/>
                <a:ea typeface="Times New Roman" panose="02020603050405020304" pitchFamily="18" charset="0"/>
                <a:cs typeface="Arial" panose="020B0604020202020204" pitchFamily="34" charset="0"/>
              </a:rPr>
              <a:t>Choose switches to add to circuits to solve particular problems such as a pressure switch for a burglar alarm</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marL="171450" indent="-171450">
              <a:lnSpc>
                <a:spcPct val="115000"/>
              </a:lnSpc>
              <a:spcAft>
                <a:spcPts val="0"/>
              </a:spcAft>
              <a:buFont typeface="Arial" panose="020B0604020202020204" pitchFamily="34" charset="0"/>
              <a:buChar char="•"/>
            </a:pPr>
            <a:r>
              <a:rPr lang="en-GB" sz="1200" dirty="0">
                <a:latin typeface="Calibri" panose="020F0502020204030204" pitchFamily="34" charset="0"/>
                <a:ea typeface="Times New Roman" panose="02020603050405020304" pitchFamily="18" charset="0"/>
                <a:cs typeface="Arial" panose="020B0604020202020204" pitchFamily="34" charset="0"/>
              </a:rPr>
              <a:t>Apply their knowledge of conductors and insulators to design and make different types of switch</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marL="171450" indent="-171450">
              <a:lnSpc>
                <a:spcPct val="115000"/>
              </a:lnSpc>
              <a:spcAft>
                <a:spcPts val="0"/>
              </a:spcAft>
              <a:buFont typeface="Arial" panose="020B0604020202020204" pitchFamily="34" charset="0"/>
              <a:buChar char="•"/>
            </a:pPr>
            <a:r>
              <a:rPr lang="en-GB" sz="1200" dirty="0">
                <a:latin typeface="Calibri" panose="020F0502020204030204" pitchFamily="34" charset="0"/>
                <a:ea typeface="Times New Roman" panose="02020603050405020304" pitchFamily="18" charset="0"/>
                <a:cs typeface="Arial" panose="020B0604020202020204" pitchFamily="34" charset="0"/>
              </a:rPr>
              <a:t>Make circuits that can be controlled as part of a D&amp;T project</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en-US" sz="1200" dirty="0">
                <a:latin typeface="Calibri" panose="020F0502020204030204" pitchFamily="34" charset="0"/>
                <a:ea typeface="Times New Roman" panose="02020603050405020304" pitchFamily="18" charset="0"/>
                <a:cs typeface="Arial" panose="020B0604020202020204" pitchFamily="34" charset="0"/>
              </a:rPr>
              <a:t> </a:t>
            </a:r>
            <a:r>
              <a:rPr lang="en-US" sz="1200" dirty="0" smtClean="0">
                <a:latin typeface="Calibri" panose="020F0502020204030204" pitchFamily="34" charset="0"/>
                <a:ea typeface="Times New Roman" panose="02020603050405020304" pitchFamily="18" charset="0"/>
                <a:cs typeface="Arial" panose="020B0604020202020204" pitchFamily="34" charset="0"/>
              </a:rPr>
              <a:t>N.B</a:t>
            </a:r>
            <a:r>
              <a:rPr lang="en-US" sz="1200" dirty="0">
                <a:latin typeface="Calibri" panose="020F0502020204030204" pitchFamily="34" charset="0"/>
                <a:ea typeface="Times New Roman" panose="02020603050405020304" pitchFamily="18" charset="0"/>
                <a:cs typeface="Arial" panose="020B0604020202020204" pitchFamily="34" charset="0"/>
              </a:rPr>
              <a:t>. Children should be given one component at a time to add to circuits.</a:t>
            </a:r>
            <a:endParaRPr lang="en-GB" sz="1200" dirty="0">
              <a:latin typeface="Calibri" panose="020F0502020204030204" pitchFamily="34" charset="0"/>
              <a:ea typeface="Calibri" panose="020F0502020204030204" pitchFamily="34" charset="0"/>
              <a:cs typeface="Times New Roman" panose="02020603050405020304" pitchFamily="18" charset="0"/>
            </a:endParaRPr>
          </a:p>
          <a:p>
            <a:pPr marL="171450" indent="-171450">
              <a:lnSpc>
                <a:spcPct val="107000"/>
              </a:lnSpc>
              <a:buFont typeface="Arial" panose="020B0604020202020204" pitchFamily="34" charset="0"/>
              <a:buChar char="•"/>
            </a:pPr>
            <a:endParaRPr lang="en-GB" sz="1200" b="1" dirty="0" smtClean="0">
              <a:latin typeface="Arial" panose="020B0604020202020204" pitchFamily="34" charset="0"/>
              <a:cs typeface="Arial" panose="020B0604020202020204" pitchFamily="34" charset="0"/>
            </a:endParaRPr>
          </a:p>
          <a:p>
            <a:pPr marL="171450" indent="-171450">
              <a:lnSpc>
                <a:spcPct val="107000"/>
              </a:lnSpc>
              <a:buFont typeface="Arial" panose="020B0604020202020204" pitchFamily="34" charset="0"/>
              <a:buChar char="•"/>
            </a:pPr>
            <a:endParaRPr lang="en-GB" sz="1200" b="1" dirty="0">
              <a:latin typeface="Arial" panose="020B0604020202020204" pitchFamily="34" charset="0"/>
              <a:cs typeface="Arial" panose="020B0604020202020204" pitchFamily="34" charset="0"/>
            </a:endParaRPr>
          </a:p>
          <a:p>
            <a:pPr marL="285750" indent="-285750">
              <a:lnSpc>
                <a:spcPct val="107000"/>
              </a:lnSpc>
              <a:buFont typeface="Arial" panose="020B0604020202020204" pitchFamily="34" charset="0"/>
              <a:buChar char="•"/>
            </a:pPr>
            <a:endParaRPr lang="en-GB" b="1" dirty="0" smtClean="0">
              <a:latin typeface="Arial" panose="020B0604020202020204" pitchFamily="34" charset="0"/>
              <a:cs typeface="Arial" panose="020B0604020202020204" pitchFamily="34" charset="0"/>
            </a:endParaRPr>
          </a:p>
          <a:p>
            <a:endParaRPr lang="en-GB" b="1" dirty="0">
              <a:latin typeface="Arial" panose="020B0604020202020204" pitchFamily="34" charset="0"/>
              <a:cs typeface="Arial" panose="020B0604020202020204" pitchFamily="34" charset="0"/>
            </a:endParaRPr>
          </a:p>
          <a:p>
            <a:r>
              <a:rPr lang="en-GB" sz="1200" b="1" dirty="0" smtClean="0">
                <a:latin typeface="Arial" panose="020B0604020202020204" pitchFamily="34" charset="0"/>
                <a:cs typeface="Arial" panose="020B0604020202020204" pitchFamily="34" charset="0"/>
              </a:rPr>
              <a:t>Building towards:</a:t>
            </a:r>
          </a:p>
          <a:p>
            <a:r>
              <a:rPr lang="en-GB" sz="1200" b="1" dirty="0" smtClean="0">
                <a:latin typeface="Arial" panose="020B0604020202020204" pitchFamily="34" charset="0"/>
                <a:cs typeface="Arial" panose="020B0604020202020204" pitchFamily="34" charset="0"/>
              </a:rPr>
              <a:t>Year 6:</a:t>
            </a:r>
          </a:p>
          <a:p>
            <a:pPr marL="285750" indent="-285750">
              <a:buFont typeface="Arial" panose="020B0604020202020204" pitchFamily="34" charset="0"/>
              <a:buChar char="•"/>
            </a:pPr>
            <a:r>
              <a:rPr lang="en-GB" sz="1100" dirty="0" smtClean="0">
                <a:latin typeface="Arial" panose="020B0604020202020204" pitchFamily="34" charset="0"/>
                <a:cs typeface="Arial" panose="020B0604020202020204" pitchFamily="34" charset="0"/>
              </a:rPr>
              <a:t>associate </a:t>
            </a:r>
            <a:r>
              <a:rPr lang="en-GB" sz="1100" dirty="0">
                <a:latin typeface="Arial" panose="020B0604020202020204" pitchFamily="34" charset="0"/>
                <a:cs typeface="Arial" panose="020B0604020202020204" pitchFamily="34" charset="0"/>
              </a:rPr>
              <a:t>the brightness of a lamp or the volume of a buzzer with the number and voltage of cells used in the </a:t>
            </a:r>
            <a:r>
              <a:rPr lang="en-GB" sz="1100" dirty="0" smtClean="0">
                <a:latin typeface="Arial" panose="020B0604020202020204" pitchFamily="34" charset="0"/>
                <a:cs typeface="Arial" panose="020B0604020202020204" pitchFamily="34" charset="0"/>
              </a:rPr>
              <a:t>circuit</a:t>
            </a:r>
            <a:r>
              <a:rPr lang="en-GB" sz="1100" dirty="0">
                <a:latin typeface="Arial" panose="020B0604020202020204" pitchFamily="34" charset="0"/>
                <a:cs typeface="Arial" panose="020B0604020202020204" pitchFamily="34" charset="0"/>
              </a:rPr>
              <a:t>.</a:t>
            </a:r>
          </a:p>
          <a:p>
            <a:pPr marL="171450" indent="-171450">
              <a:buFont typeface="Arial" panose="020B0604020202020204" pitchFamily="34" charset="0"/>
              <a:buChar char="•"/>
            </a:pPr>
            <a:r>
              <a:rPr lang="en-GB" sz="1100" dirty="0">
                <a:latin typeface="Arial" panose="020B0604020202020204" pitchFamily="34" charset="0"/>
                <a:cs typeface="Arial" panose="020B0604020202020204" pitchFamily="34" charset="0"/>
              </a:rPr>
              <a:t>compare and give reasons for variations in how components function, including the brightness of bulbs, the loudness of buzzers and the on/off position of switches.</a:t>
            </a:r>
          </a:p>
          <a:p>
            <a:pPr marL="171450" indent="-171450">
              <a:buFont typeface="Arial" panose="020B0604020202020204" pitchFamily="34" charset="0"/>
              <a:buChar char="•"/>
            </a:pPr>
            <a:r>
              <a:rPr lang="en-GB" sz="1100" dirty="0">
                <a:latin typeface="Arial" panose="020B0604020202020204" pitchFamily="34" charset="0"/>
                <a:cs typeface="Arial" panose="020B0604020202020204" pitchFamily="34" charset="0"/>
              </a:rPr>
              <a:t>use recognised symbols when representing a simple circuit in a diagram.</a:t>
            </a:r>
          </a:p>
          <a:p>
            <a:pPr marL="285750" indent="-285750">
              <a:lnSpc>
                <a:spcPct val="107000"/>
              </a:lnSpc>
              <a:buFont typeface="Arial" panose="020B0604020202020204" pitchFamily="34" charset="0"/>
              <a:buChar char="•"/>
            </a:pPr>
            <a:endParaRPr lang="en-GB" b="1" dirty="0">
              <a:latin typeface="Arial" panose="020B0604020202020204" pitchFamily="34" charset="0"/>
              <a:cs typeface="Arial" panose="020B0604020202020204" pitchFamily="34" charset="0"/>
            </a:endParaRPr>
          </a:p>
        </p:txBody>
      </p:sp>
      <p:sp>
        <p:nvSpPr>
          <p:cNvPr id="10" name="Rectangle 1"/>
          <p:cNvSpPr>
            <a:spLocks noChangeArrowheads="1"/>
          </p:cNvSpPr>
          <p:nvPr/>
        </p:nvSpPr>
        <p:spPr bwMode="auto">
          <a:xfrm>
            <a:off x="-141171" y="5076138"/>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4" name="Rectangle 13"/>
          <p:cNvSpPr/>
          <p:nvPr/>
        </p:nvSpPr>
        <p:spPr>
          <a:xfrm>
            <a:off x="427560" y="4960722"/>
            <a:ext cx="5534008" cy="1523494"/>
          </a:xfrm>
          <a:prstGeom prst="rect">
            <a:avLst/>
          </a:prstGeom>
        </p:spPr>
        <p:txBody>
          <a:bodyPr wrap="square">
            <a:spAutoFit/>
          </a:bodyPr>
          <a:lstStyle/>
          <a:p>
            <a:r>
              <a:rPr lang="en-GB" sz="1200" b="1" dirty="0">
                <a:latin typeface="Arial" panose="020B0604020202020204" pitchFamily="34" charset="0"/>
                <a:cs typeface="Arial" panose="020B0604020202020204" pitchFamily="34" charset="0"/>
              </a:rPr>
              <a:t>By the end of this unit pupils should have developed the following working scientifically skills</a:t>
            </a:r>
            <a:r>
              <a:rPr lang="en-GB" sz="1200" b="1" dirty="0" smtClean="0">
                <a:latin typeface="Arial" panose="020B0604020202020204" pitchFamily="34" charset="0"/>
                <a:cs typeface="Arial" panose="020B0604020202020204" pitchFamily="34" charset="0"/>
              </a:rPr>
              <a:t>:</a:t>
            </a:r>
          </a:p>
          <a:p>
            <a:endParaRPr lang="en-GB" sz="1200" b="1" dirty="0" smtClean="0">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GB" sz="1100" dirty="0" smtClean="0">
                <a:latin typeface="Arial" panose="020B0604020202020204" pitchFamily="34" charset="0"/>
                <a:cs typeface="Arial" panose="020B0604020202020204" pitchFamily="34" charset="0"/>
              </a:rPr>
              <a:t>Report on findings from enquiries including oral and written explanations, displays or presentations of results and conclusions. Identify differences, similarities or changes related to simple scientific ideas and processes. –TAPs Conductors</a:t>
            </a:r>
          </a:p>
          <a:p>
            <a:endParaRPr lang="en-GB" sz="1200" b="1" dirty="0" smtClean="0">
              <a:latin typeface="Arial" panose="020B0604020202020204" pitchFamily="34" charset="0"/>
              <a:cs typeface="Arial" panose="020B0604020202020204" pitchFamily="34" charset="0"/>
            </a:endParaRPr>
          </a:p>
          <a:p>
            <a:endParaRPr lang="en-GB" sz="1200" b="1" dirty="0" smtClean="0">
              <a:latin typeface="Arial" panose="020B0604020202020204" pitchFamily="34" charset="0"/>
              <a:cs typeface="Arial" panose="020B0604020202020204" pitchFamily="34" charset="0"/>
            </a:endParaRPr>
          </a:p>
        </p:txBody>
      </p:sp>
      <p:sp>
        <p:nvSpPr>
          <p:cNvPr id="18" name="TextBox 17"/>
          <p:cNvSpPr txBox="1"/>
          <p:nvPr/>
        </p:nvSpPr>
        <p:spPr>
          <a:xfrm>
            <a:off x="6178392" y="3275111"/>
            <a:ext cx="5704574" cy="307777"/>
          </a:xfrm>
          <a:prstGeom prst="rect">
            <a:avLst/>
          </a:prstGeom>
          <a:solidFill>
            <a:schemeClr val="accent1"/>
          </a:solidFill>
        </p:spPr>
        <p:txBody>
          <a:bodyPr wrap="square" rtlCol="0">
            <a:spAutoFit/>
          </a:bodyPr>
          <a:lstStyle/>
          <a:p>
            <a:pPr algn="ctr"/>
            <a:r>
              <a:rPr lang="en-GB" sz="1400" dirty="0" smtClean="0">
                <a:latin typeface="Arial" panose="020B0604020202020204" pitchFamily="34" charset="0"/>
                <a:cs typeface="Arial" panose="020B0604020202020204" pitchFamily="34" charset="0"/>
              </a:rPr>
              <a:t>Progression :</a:t>
            </a:r>
            <a:endParaRPr lang="en-GB" sz="1400" dirty="0">
              <a:latin typeface="Arial" panose="020B0604020202020204" pitchFamily="34" charset="0"/>
              <a:cs typeface="Arial" panose="020B0604020202020204" pitchFamily="34" charset="0"/>
            </a:endParaRPr>
          </a:p>
        </p:txBody>
      </p:sp>
      <p:sp>
        <p:nvSpPr>
          <p:cNvPr id="11" name="Rectangle 1"/>
          <p:cNvSpPr>
            <a:spLocks noChangeArrowheads="1"/>
          </p:cNvSpPr>
          <p:nvPr/>
        </p:nvSpPr>
        <p:spPr bwMode="auto">
          <a:xfrm>
            <a:off x="5664200" y="299561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72700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3507A82-1714-4203-895C-36A892B539FC}"/>
              </a:ext>
            </a:extLst>
          </p:cNvPr>
          <p:cNvSpPr>
            <a:spLocks noGrp="1"/>
          </p:cNvSpPr>
          <p:nvPr>
            <p:ph idx="1"/>
          </p:nvPr>
        </p:nvSpPr>
        <p:spPr/>
        <p:txBody>
          <a:bodyPr>
            <a:normAutofit/>
          </a:bodyPr>
          <a:lstStyle/>
          <a:p>
            <a:pPr marL="0" indent="0">
              <a:buNone/>
              <a:defRPr/>
            </a:pPr>
            <a:r>
              <a:rPr lang="en-GB" dirty="0"/>
              <a:t>Pupils should be taught to: </a:t>
            </a:r>
          </a:p>
          <a:p>
            <a:pPr>
              <a:defRPr/>
            </a:pPr>
            <a:r>
              <a:rPr lang="en-GB" b="1" dirty="0"/>
              <a:t>describe the simple functions of the basic parts of the digestive system in humans </a:t>
            </a:r>
          </a:p>
          <a:p>
            <a:pPr>
              <a:defRPr/>
            </a:pPr>
            <a:r>
              <a:rPr lang="en-GB" b="1" dirty="0"/>
              <a:t>identify the different types of teeth in humans and their simple functions </a:t>
            </a:r>
          </a:p>
          <a:p>
            <a:pPr>
              <a:defRPr/>
            </a:pPr>
            <a:r>
              <a:rPr lang="en-GB" dirty="0"/>
              <a:t>construct and interpret a variety of food chains, identifying producers, predators and prey </a:t>
            </a:r>
          </a:p>
        </p:txBody>
      </p:sp>
      <p:sp>
        <p:nvSpPr>
          <p:cNvPr id="11268"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08CEBA9-239F-46CD-8A9A-ABF07580BBFF}" type="slidenum">
              <a:rPr lang="en-US" altLang="en-US" sz="1200">
                <a:solidFill>
                  <a:srgbClr val="898989"/>
                </a:solidFill>
              </a:rPr>
              <a:pPr>
                <a:spcBef>
                  <a:spcPct val="0"/>
                </a:spcBef>
                <a:buFontTx/>
                <a:buNone/>
              </a:pPr>
              <a:t>7</a:t>
            </a:fld>
            <a:endParaRPr lang="en-US" altLang="en-US" sz="1200">
              <a:solidFill>
                <a:srgbClr val="898989"/>
              </a:solidFill>
            </a:endParaRPr>
          </a:p>
        </p:txBody>
      </p:sp>
      <p:sp>
        <p:nvSpPr>
          <p:cNvPr id="5" name="Title 1">
            <a:extLst>
              <a:ext uri="{FF2B5EF4-FFF2-40B4-BE49-F238E27FC236}">
                <a16:creationId xmlns:a16="http://schemas.microsoft.com/office/drawing/2014/main" id="{4173B5A1-4210-435D-8751-9003DF2FE66C}"/>
              </a:ext>
            </a:extLst>
          </p:cNvPr>
          <p:cNvSpPr txBox="1">
            <a:spLocks/>
          </p:cNvSpPr>
          <p:nvPr/>
        </p:nvSpPr>
        <p:spPr>
          <a:xfrm>
            <a:off x="2152650" y="576264"/>
            <a:ext cx="7886700" cy="668337"/>
          </a:xfrm>
          <a:prstGeom prst="rect">
            <a:avLst/>
          </a:prstGeom>
          <a:solidFill>
            <a:srgbClr val="0070C0"/>
          </a:solidFill>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GB" sz="3200" spc="-150" dirty="0">
                <a:solidFill>
                  <a:schemeClr val="bg1"/>
                </a:solidFill>
              </a:rPr>
              <a:t>Year 4 </a:t>
            </a:r>
            <a:r>
              <a:rPr lang="en-GB" sz="3200" spc="-150" dirty="0" smtClean="0">
                <a:solidFill>
                  <a:schemeClr val="bg1"/>
                </a:solidFill>
              </a:rPr>
              <a:t>Animals Including Humans -Teeth</a:t>
            </a:r>
            <a:endParaRPr lang="en-GB" sz="3200" spc="-150" dirty="0">
              <a:solidFill>
                <a:schemeClr val="bg1"/>
              </a:solidFill>
            </a:endParaRPr>
          </a:p>
        </p:txBody>
      </p:sp>
      <p:pic>
        <p:nvPicPr>
          <p:cNvPr id="7" name="Picture 6"/>
          <p:cNvPicPr/>
          <p:nvPr/>
        </p:nvPicPr>
        <p:blipFill>
          <a:blip r:embed="rId2" cstate="print">
            <a:extLst>
              <a:ext uri="{28A0092B-C50C-407E-A947-70E740481C1C}">
                <a14:useLocalDpi xmlns:a14="http://schemas.microsoft.com/office/drawing/2010/main" val="0"/>
              </a:ext>
            </a:extLst>
          </a:blip>
          <a:stretch>
            <a:fillRect/>
          </a:stretch>
        </p:blipFill>
        <p:spPr>
          <a:xfrm>
            <a:off x="1262063" y="593249"/>
            <a:ext cx="628650" cy="634365"/>
          </a:xfrm>
          <a:prstGeom prst="rect">
            <a:avLst/>
          </a:prstGeom>
        </p:spPr>
      </p:pic>
    </p:spTree>
    <p:extLst>
      <p:ext uri="{BB962C8B-B14F-4D97-AF65-F5344CB8AC3E}">
        <p14:creationId xmlns:p14="http://schemas.microsoft.com/office/powerpoint/2010/main" val="8976530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550863" y="130192"/>
            <a:ext cx="628650" cy="634365"/>
          </a:xfrm>
          <a:prstGeom prst="rect">
            <a:avLst/>
          </a:prstGeom>
        </p:spPr>
      </p:pic>
      <p:sp>
        <p:nvSpPr>
          <p:cNvPr id="5" name="TextBox 4"/>
          <p:cNvSpPr txBox="1"/>
          <p:nvPr/>
        </p:nvSpPr>
        <p:spPr>
          <a:xfrm>
            <a:off x="1379913" y="163079"/>
            <a:ext cx="4716087" cy="646331"/>
          </a:xfrm>
          <a:prstGeom prst="rect">
            <a:avLst/>
          </a:prstGeom>
          <a:noFill/>
        </p:spPr>
        <p:txBody>
          <a:bodyPr wrap="square" rtlCol="0">
            <a:spAutoFit/>
          </a:bodyPr>
          <a:lstStyle/>
          <a:p>
            <a:r>
              <a:rPr lang="en-GB" u="sng" dirty="0" smtClean="0">
                <a:latin typeface="Arial" panose="020B0604020202020204" pitchFamily="34" charset="0"/>
                <a:cs typeface="Arial" panose="020B0604020202020204" pitchFamily="34" charset="0"/>
              </a:rPr>
              <a:t>Year 4 Unit Overview –Animals Including Humans (teeth)</a:t>
            </a:r>
            <a:endParaRPr lang="en-GB" u="sng" dirty="0">
              <a:latin typeface="Arial" panose="020B0604020202020204" pitchFamily="34" charset="0"/>
              <a:cs typeface="Arial" panose="020B0604020202020204" pitchFamily="34" charset="0"/>
            </a:endParaRPr>
          </a:p>
        </p:txBody>
      </p:sp>
      <p:sp>
        <p:nvSpPr>
          <p:cNvPr id="6" name="TextBox 5"/>
          <p:cNvSpPr txBox="1"/>
          <p:nvPr/>
        </p:nvSpPr>
        <p:spPr>
          <a:xfrm>
            <a:off x="421906" y="853628"/>
            <a:ext cx="5499234" cy="307777"/>
          </a:xfrm>
          <a:prstGeom prst="rect">
            <a:avLst/>
          </a:prstGeom>
          <a:solidFill>
            <a:schemeClr val="accent1"/>
          </a:solidFill>
        </p:spPr>
        <p:txBody>
          <a:bodyPr wrap="square" rtlCol="0">
            <a:spAutoFit/>
          </a:bodyPr>
          <a:lstStyle/>
          <a:p>
            <a:pPr algn="ctr"/>
            <a:r>
              <a:rPr lang="en-GB" sz="1400" dirty="0" smtClean="0">
                <a:latin typeface="Arial" panose="020B0604020202020204" pitchFamily="34" charset="0"/>
                <a:cs typeface="Arial" panose="020B0604020202020204" pitchFamily="34" charset="0"/>
              </a:rPr>
              <a:t>Outcomes:</a:t>
            </a:r>
            <a:endParaRPr lang="en-GB" sz="1400" dirty="0">
              <a:latin typeface="Arial" panose="020B0604020202020204" pitchFamily="34" charset="0"/>
              <a:cs typeface="Arial" panose="020B0604020202020204" pitchFamily="34" charset="0"/>
            </a:endParaRPr>
          </a:p>
        </p:txBody>
      </p:sp>
      <p:sp>
        <p:nvSpPr>
          <p:cNvPr id="3" name="Rectangle 2"/>
          <p:cNvSpPr/>
          <p:nvPr/>
        </p:nvSpPr>
        <p:spPr>
          <a:xfrm>
            <a:off x="421906" y="1205624"/>
            <a:ext cx="5566611" cy="5162054"/>
          </a:xfrm>
          <a:prstGeom prst="rect">
            <a:avLst/>
          </a:prstGeom>
        </p:spPr>
        <p:txBody>
          <a:bodyPr wrap="square">
            <a:spAutoFit/>
          </a:bodyPr>
          <a:lstStyle/>
          <a:p>
            <a:pPr>
              <a:lnSpc>
                <a:spcPct val="107000"/>
              </a:lnSpc>
            </a:pPr>
            <a:r>
              <a:rPr lang="en-GB" sz="1200" b="1" dirty="0">
                <a:latin typeface="Arial" panose="020B0604020202020204" pitchFamily="34" charset="0"/>
                <a:cs typeface="Arial" panose="020B0604020202020204" pitchFamily="34" charset="0"/>
              </a:rPr>
              <a:t>By the end of this unit </a:t>
            </a:r>
            <a:r>
              <a:rPr lang="en-GB" sz="1200" b="1" u="sng" dirty="0">
                <a:latin typeface="Arial" panose="020B0604020202020204" pitchFamily="34" charset="0"/>
                <a:cs typeface="Arial" panose="020B0604020202020204" pitchFamily="34" charset="0"/>
              </a:rPr>
              <a:t>all</a:t>
            </a:r>
            <a:r>
              <a:rPr lang="en-GB" sz="1200" b="1" dirty="0">
                <a:latin typeface="Arial" panose="020B0604020202020204" pitchFamily="34" charset="0"/>
                <a:cs typeface="Arial" panose="020B0604020202020204" pitchFamily="34" charset="0"/>
              </a:rPr>
              <a:t> pupils should </a:t>
            </a:r>
            <a:r>
              <a:rPr lang="en-GB" sz="1200" b="1" dirty="0" smtClean="0">
                <a:latin typeface="Arial" panose="020B0604020202020204" pitchFamily="34" charset="0"/>
                <a:cs typeface="Arial" panose="020B0604020202020204" pitchFamily="34" charset="0"/>
              </a:rPr>
              <a:t>know:</a:t>
            </a:r>
          </a:p>
          <a:p>
            <a:pPr marL="171450" indent="-171450">
              <a:lnSpc>
                <a:spcPct val="115000"/>
              </a:lnSpc>
              <a:spcAft>
                <a:spcPts val="0"/>
              </a:spcAft>
              <a:buFont typeface="Arial" panose="020B0604020202020204" pitchFamily="34" charset="0"/>
              <a:buChar char="•"/>
            </a:pPr>
            <a:r>
              <a:rPr lang="en-GB" sz="1100" dirty="0">
                <a:latin typeface="Arial" panose="020B0604020202020204" pitchFamily="34" charset="0"/>
                <a:cs typeface="Arial" panose="020B0604020202020204" pitchFamily="34" charset="0"/>
              </a:rPr>
              <a:t>Food enters the body through the mouth. Digestion starts when the teeth start to break the food down. Saliva is added and the tongue rolls the food into a ball. The food is swallowed and passes down the oesophagus to the stomach. Here the food is broken down further by being churned around and other chemicals are added. The food passes into the small intestine. Here nutrients are removed from the food and leave the digestive system to be used elsewhere in the body. The rest of the food then passes into the large intestine. Here the water is removed for use elsewhere in the body. What is left is then stored in the rectum until it leaves the body through the anus when you go to the toilet. </a:t>
            </a:r>
          </a:p>
          <a:p>
            <a:pPr marL="171450" indent="-171450">
              <a:lnSpc>
                <a:spcPct val="115000"/>
              </a:lnSpc>
              <a:spcAft>
                <a:spcPts val="0"/>
              </a:spcAft>
              <a:buFont typeface="Arial" panose="020B0604020202020204" pitchFamily="34" charset="0"/>
              <a:buChar char="•"/>
            </a:pPr>
            <a:r>
              <a:rPr lang="en-GB" sz="1100" dirty="0">
                <a:latin typeface="Arial" panose="020B0604020202020204" pitchFamily="34" charset="0"/>
                <a:cs typeface="Arial" panose="020B0604020202020204" pitchFamily="34" charset="0"/>
              </a:rPr>
              <a:t>Humans have four types of teeth - incisors for cutting, canines for tearing, molars and premolars for grinding (chewing).</a:t>
            </a:r>
          </a:p>
          <a:p>
            <a:pPr marL="171450" indent="-171450">
              <a:lnSpc>
                <a:spcPct val="115000"/>
              </a:lnSpc>
              <a:spcAft>
                <a:spcPts val="0"/>
              </a:spcAft>
              <a:buFont typeface="Arial" panose="020B0604020202020204" pitchFamily="34" charset="0"/>
              <a:buChar char="•"/>
            </a:pPr>
            <a:r>
              <a:rPr lang="en-GB" sz="1100" dirty="0">
                <a:latin typeface="Arial" panose="020B0604020202020204" pitchFamily="34" charset="0"/>
                <a:cs typeface="Arial" panose="020B0604020202020204" pitchFamily="34" charset="0"/>
              </a:rPr>
              <a:t>Living things can be classified as producers, predators and prey according to their place in the food chain. </a:t>
            </a:r>
            <a:endParaRPr lang="en-GB" sz="1100" dirty="0" smtClean="0">
              <a:latin typeface="Arial" panose="020B0604020202020204" pitchFamily="34" charset="0"/>
              <a:cs typeface="Arial" panose="020B0604020202020204" pitchFamily="34" charset="0"/>
            </a:endParaRPr>
          </a:p>
          <a:p>
            <a:pPr marL="171450" indent="-171450">
              <a:lnSpc>
                <a:spcPct val="115000"/>
              </a:lnSpc>
              <a:spcAft>
                <a:spcPts val="0"/>
              </a:spcAft>
              <a:buFont typeface="Arial" panose="020B0604020202020204" pitchFamily="34" charset="0"/>
              <a:buChar char="•"/>
            </a:pPr>
            <a:endParaRPr lang="en-GB" sz="1100" dirty="0">
              <a:latin typeface="Arial" panose="020B0604020202020204" pitchFamily="34" charset="0"/>
              <a:cs typeface="Arial" panose="020B0604020202020204" pitchFamily="34" charset="0"/>
            </a:endParaRPr>
          </a:p>
          <a:p>
            <a:pPr>
              <a:lnSpc>
                <a:spcPct val="115000"/>
              </a:lnSpc>
              <a:spcAft>
                <a:spcPts val="0"/>
              </a:spcAft>
            </a:pPr>
            <a:r>
              <a:rPr lang="en-GB" sz="1200" b="1" dirty="0">
                <a:latin typeface="Arial" panose="020B0604020202020204" pitchFamily="34" charset="0"/>
                <a:cs typeface="Arial" panose="020B0604020202020204" pitchFamily="34" charset="0"/>
              </a:rPr>
              <a:t>Key vocabulary</a:t>
            </a:r>
          </a:p>
          <a:p>
            <a:pPr>
              <a:lnSpc>
                <a:spcPct val="115000"/>
              </a:lnSpc>
              <a:spcAft>
                <a:spcPts val="0"/>
              </a:spcAft>
            </a:pPr>
            <a:r>
              <a:rPr lang="en-GB" sz="1100" dirty="0">
                <a:latin typeface="Arial" panose="020B0604020202020204" pitchFamily="34" charset="0"/>
                <a:cs typeface="Arial" panose="020B0604020202020204" pitchFamily="34" charset="0"/>
              </a:rPr>
              <a:t>Digestive system, digestion, mouth, teeth, saliva, oesophagus, stomach, small intestine, nutrients, large intestine, rectum, anus, teeth, incisor, canine, molar, premolars, herbivore, carnivore, omnivore, producer, predator, prey, food chain</a:t>
            </a:r>
            <a:endParaRPr lang="en-GB" sz="1100" dirty="0">
              <a:latin typeface="Arial" panose="020B0604020202020204" pitchFamily="34" charset="0"/>
              <a:ea typeface="Calibri" panose="020F0502020204030204" pitchFamily="34" charset="0"/>
              <a:cs typeface="Arial" panose="020B0604020202020204" pitchFamily="34" charset="0"/>
            </a:endParaRPr>
          </a:p>
          <a:p>
            <a:pPr>
              <a:lnSpc>
                <a:spcPct val="107000"/>
              </a:lnSpc>
            </a:pPr>
            <a:endParaRPr lang="en-GB" sz="1100" b="1" dirty="0" smtClean="0">
              <a:latin typeface="Arial" panose="020B0604020202020204" pitchFamily="34" charset="0"/>
              <a:cs typeface="Arial" panose="020B0604020202020204" pitchFamily="34" charset="0"/>
            </a:endParaRPr>
          </a:p>
          <a:p>
            <a:pPr>
              <a:lnSpc>
                <a:spcPct val="107000"/>
              </a:lnSpc>
            </a:pPr>
            <a:endParaRPr lang="en-GB" sz="1100" b="1" dirty="0" smtClean="0">
              <a:latin typeface="Arial" panose="020B0604020202020204" pitchFamily="34" charset="0"/>
              <a:cs typeface="Arial" panose="020B0604020202020204" pitchFamily="34" charset="0"/>
            </a:endParaRPr>
          </a:p>
          <a:p>
            <a:pPr>
              <a:lnSpc>
                <a:spcPct val="107000"/>
              </a:lnSpc>
            </a:pPr>
            <a:endParaRPr lang="en-GB" sz="1200" b="1" dirty="0" smtClean="0">
              <a:latin typeface="Arial" panose="020B0604020202020204" pitchFamily="34" charset="0"/>
              <a:cs typeface="Arial" panose="020B0604020202020204" pitchFamily="34" charset="0"/>
            </a:endParaRPr>
          </a:p>
          <a:p>
            <a:pPr>
              <a:lnSpc>
                <a:spcPct val="107000"/>
              </a:lnSpc>
            </a:pPr>
            <a:endParaRPr lang="en-US" sz="1200" dirty="0" smtClean="0">
              <a:latin typeface="Arial" panose="020B0604020202020204" pitchFamily="34" charset="0"/>
              <a:cs typeface="Arial" panose="020B0604020202020204" pitchFamily="34" charset="0"/>
            </a:endParaRPr>
          </a:p>
          <a:p>
            <a:pPr>
              <a:lnSpc>
                <a:spcPct val="107000"/>
              </a:lnSpc>
            </a:pPr>
            <a:endParaRPr lang="en-GB" sz="1200" dirty="0">
              <a:latin typeface="Arial" panose="020B0604020202020204" pitchFamily="34" charset="0"/>
              <a:ea typeface="Calibri" panose="020F0502020204030204" pitchFamily="34" charset="0"/>
              <a:cs typeface="Arial" panose="020B0604020202020204" pitchFamily="34" charset="0"/>
            </a:endParaRPr>
          </a:p>
          <a:p>
            <a:pPr>
              <a:lnSpc>
                <a:spcPct val="107000"/>
              </a:lnSpc>
            </a:pPr>
            <a:endParaRPr lang="en-GB" sz="1200" dirty="0">
              <a:solidFill>
                <a:srgbClr val="000000"/>
              </a:solidFill>
              <a:latin typeface="Arial" panose="020B0604020202020204" pitchFamily="34" charset="0"/>
              <a:ea typeface="Calibri"/>
              <a:cs typeface="Arial" panose="020B0604020202020204" pitchFamily="34" charset="0"/>
            </a:endParaRPr>
          </a:p>
          <a:p>
            <a:pPr marL="171450" indent="-171450">
              <a:lnSpc>
                <a:spcPct val="107000"/>
              </a:lnSpc>
              <a:spcAft>
                <a:spcPts val="0"/>
              </a:spcAft>
              <a:buFont typeface="Arial" panose="020B0604020202020204" pitchFamily="34" charset="0"/>
              <a:buChar char="•"/>
            </a:pPr>
            <a:endParaRPr lang="en-GB" sz="1200" dirty="0">
              <a:latin typeface="Arial" panose="020B0604020202020204" pitchFamily="34" charset="0"/>
              <a:ea typeface="Calibri"/>
              <a:cs typeface="Arial" panose="020B0604020202020204" pitchFamily="34" charset="0"/>
            </a:endParaRPr>
          </a:p>
        </p:txBody>
      </p:sp>
      <p:sp>
        <p:nvSpPr>
          <p:cNvPr id="15" name="Rectangle 3"/>
          <p:cNvSpPr>
            <a:spLocks noChangeArrowheads="1"/>
          </p:cNvSpPr>
          <p:nvPr/>
        </p:nvSpPr>
        <p:spPr bwMode="auto">
          <a:xfrm>
            <a:off x="5759450" y="3151873"/>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6" name="Rectangle 15"/>
          <p:cNvSpPr/>
          <p:nvPr/>
        </p:nvSpPr>
        <p:spPr>
          <a:xfrm>
            <a:off x="6178392" y="4109556"/>
            <a:ext cx="5718479" cy="646331"/>
          </a:xfrm>
          <a:prstGeom prst="rect">
            <a:avLst/>
          </a:prstGeom>
        </p:spPr>
        <p:txBody>
          <a:bodyPr wrap="square">
            <a:spAutoFit/>
          </a:bodyPr>
          <a:lstStyle/>
          <a:p>
            <a:pPr>
              <a:defRPr/>
            </a:pPr>
            <a:endParaRPr lang="en-GB" sz="1200" dirty="0">
              <a:latin typeface="Arial" panose="020B0604020202020204" pitchFamily="34" charset="0"/>
              <a:cs typeface="Arial" panose="020B0604020202020204" pitchFamily="34" charset="0"/>
            </a:endParaRPr>
          </a:p>
          <a:p>
            <a:pPr lvl="0"/>
            <a:endParaRPr lang="en-GB" sz="1200" dirty="0">
              <a:latin typeface="Arial" panose="020B0604020202020204" pitchFamily="34" charset="0"/>
              <a:cs typeface="Arial" panose="020B0604020202020204" pitchFamily="34" charset="0"/>
            </a:endParaRPr>
          </a:p>
          <a:p>
            <a:endParaRPr lang="en-GB" sz="1200" b="1" dirty="0" smtClean="0">
              <a:latin typeface="Arial" panose="020B0604020202020204" pitchFamily="34" charset="0"/>
              <a:cs typeface="Arial" panose="020B0604020202020204" pitchFamily="34" charset="0"/>
            </a:endParaRPr>
          </a:p>
        </p:txBody>
      </p:sp>
      <p:sp>
        <p:nvSpPr>
          <p:cNvPr id="17" name="Rectangle 16"/>
          <p:cNvSpPr/>
          <p:nvPr/>
        </p:nvSpPr>
        <p:spPr>
          <a:xfrm>
            <a:off x="6139893" y="5294855"/>
            <a:ext cx="5708274" cy="1080424"/>
          </a:xfrm>
          <a:prstGeom prst="rect">
            <a:avLst/>
          </a:prstGeom>
        </p:spPr>
        <p:txBody>
          <a:bodyPr wrap="square">
            <a:spAutoFit/>
          </a:bodyPr>
          <a:lstStyle/>
          <a:p>
            <a:pPr>
              <a:lnSpc>
                <a:spcPct val="107000"/>
              </a:lnSpc>
              <a:spcAft>
                <a:spcPts val="0"/>
              </a:spcAft>
            </a:pPr>
            <a:endParaRPr lang="en-US" sz="1200" u="sng" dirty="0" smtClean="0">
              <a:latin typeface="Arial" panose="020B0604020202020204" pitchFamily="34" charset="0"/>
              <a:ea typeface="Calibri"/>
              <a:cs typeface="Arial" panose="020B0604020202020204" pitchFamily="34" charset="0"/>
            </a:endParaRPr>
          </a:p>
          <a:p>
            <a:pPr marL="171450" indent="-171450">
              <a:lnSpc>
                <a:spcPct val="107000"/>
              </a:lnSpc>
              <a:spcAft>
                <a:spcPts val="0"/>
              </a:spcAft>
              <a:buFont typeface="Arial" panose="020B0604020202020204" pitchFamily="34" charset="0"/>
              <a:buChar char="•"/>
            </a:pPr>
            <a:endParaRPr lang="en-US" sz="1200" u="sng" dirty="0">
              <a:latin typeface="Arial" panose="020B0604020202020204" pitchFamily="34" charset="0"/>
              <a:ea typeface="Calibri"/>
              <a:cs typeface="Arial" panose="020B0604020202020204" pitchFamily="34" charset="0"/>
            </a:endParaRPr>
          </a:p>
          <a:p>
            <a:pPr marL="171450" indent="-171450">
              <a:lnSpc>
                <a:spcPct val="107000"/>
              </a:lnSpc>
              <a:spcAft>
                <a:spcPts val="0"/>
              </a:spcAft>
              <a:buFont typeface="Arial" panose="020B0604020202020204" pitchFamily="34" charset="0"/>
              <a:buChar char="•"/>
            </a:pPr>
            <a:endParaRPr lang="en-US" sz="1200" u="sng" dirty="0">
              <a:latin typeface="Arial" panose="020B0604020202020204" pitchFamily="34" charset="0"/>
              <a:ea typeface="Calibri"/>
              <a:cs typeface="Arial" panose="020B0604020202020204" pitchFamily="34" charset="0"/>
            </a:endParaRPr>
          </a:p>
          <a:p>
            <a:pPr marL="171450" indent="-171450">
              <a:lnSpc>
                <a:spcPct val="107000"/>
              </a:lnSpc>
              <a:spcAft>
                <a:spcPts val="0"/>
              </a:spcAft>
              <a:buFont typeface="Arial" panose="020B0604020202020204" pitchFamily="34" charset="0"/>
              <a:buChar char="•"/>
            </a:pPr>
            <a:endParaRPr lang="en-US" sz="1200" u="sng" dirty="0" smtClean="0">
              <a:latin typeface="Arial" panose="020B0604020202020204" pitchFamily="34" charset="0"/>
              <a:ea typeface="Calibri"/>
              <a:cs typeface="Arial" panose="020B0604020202020204" pitchFamily="34" charset="0"/>
            </a:endParaRPr>
          </a:p>
          <a:p>
            <a:pPr>
              <a:lnSpc>
                <a:spcPct val="107000"/>
              </a:lnSpc>
              <a:spcAft>
                <a:spcPts val="0"/>
              </a:spcAft>
            </a:pPr>
            <a:endParaRPr lang="en-GB" sz="1200" u="sng" dirty="0">
              <a:latin typeface="Arial" panose="020B0604020202020204" pitchFamily="34" charset="0"/>
              <a:ea typeface="Calibri"/>
              <a:cs typeface="Arial" panose="020B0604020202020204" pitchFamily="34" charset="0"/>
            </a:endParaRPr>
          </a:p>
        </p:txBody>
      </p:sp>
      <p:sp>
        <p:nvSpPr>
          <p:cNvPr id="2" name="Rectangle 1"/>
          <p:cNvSpPr/>
          <p:nvPr/>
        </p:nvSpPr>
        <p:spPr>
          <a:xfrm>
            <a:off x="6151503" y="320908"/>
            <a:ext cx="5867623" cy="6654770"/>
          </a:xfrm>
          <a:prstGeom prst="rect">
            <a:avLst/>
          </a:prstGeom>
        </p:spPr>
        <p:txBody>
          <a:bodyPr wrap="square">
            <a:spAutoFit/>
          </a:bodyPr>
          <a:lstStyle/>
          <a:p>
            <a:pPr marL="171450" indent="-171450">
              <a:lnSpc>
                <a:spcPct val="107000"/>
              </a:lnSpc>
              <a:buFont typeface="Arial" panose="020B0604020202020204" pitchFamily="34" charset="0"/>
              <a:buChar char="•"/>
            </a:pPr>
            <a:r>
              <a:rPr lang="en-GB" sz="1200" b="1" dirty="0">
                <a:latin typeface="Arial" panose="020B0604020202020204" pitchFamily="34" charset="0"/>
                <a:cs typeface="Arial" panose="020B0604020202020204" pitchFamily="34" charset="0"/>
              </a:rPr>
              <a:t>By the end of this unit all pupils should have had the opportunity to</a:t>
            </a:r>
            <a:r>
              <a:rPr lang="en-GB" sz="1200" b="1" dirty="0" smtClean="0">
                <a:latin typeface="Arial" panose="020B0604020202020204" pitchFamily="34" charset="0"/>
                <a:cs typeface="Arial" panose="020B0604020202020204" pitchFamily="34" charset="0"/>
              </a:rPr>
              <a:t>:</a:t>
            </a:r>
          </a:p>
          <a:p>
            <a:pPr marL="171450" indent="-171450">
              <a:lnSpc>
                <a:spcPct val="115000"/>
              </a:lnSpc>
              <a:spcAft>
                <a:spcPts val="0"/>
              </a:spcAft>
              <a:buFont typeface="Arial" panose="020B0604020202020204" pitchFamily="34" charset="0"/>
              <a:buChar char="•"/>
            </a:pPr>
            <a:r>
              <a:rPr lang="en-GB" sz="1200" dirty="0">
                <a:latin typeface="Arial" panose="020B0604020202020204" pitchFamily="34" charset="0"/>
                <a:cs typeface="Arial" panose="020B0604020202020204" pitchFamily="34" charset="0"/>
              </a:rPr>
              <a:t>Research the function of the parts of the digestive system</a:t>
            </a:r>
          </a:p>
          <a:p>
            <a:pPr marL="171450" indent="-171450">
              <a:lnSpc>
                <a:spcPct val="115000"/>
              </a:lnSpc>
              <a:spcAft>
                <a:spcPts val="0"/>
              </a:spcAft>
              <a:buFont typeface="Arial" panose="020B0604020202020204" pitchFamily="34" charset="0"/>
              <a:buChar char="•"/>
            </a:pPr>
            <a:r>
              <a:rPr lang="en-GB" sz="1200" dirty="0">
                <a:latin typeface="Arial" panose="020B0604020202020204" pitchFamily="34" charset="0"/>
                <a:cs typeface="Arial" panose="020B0604020202020204" pitchFamily="34" charset="0"/>
              </a:rPr>
              <a:t>Create a model of the digestive system using household objects </a:t>
            </a:r>
          </a:p>
          <a:p>
            <a:pPr marL="171450" indent="-171450">
              <a:lnSpc>
                <a:spcPct val="115000"/>
              </a:lnSpc>
              <a:spcAft>
                <a:spcPts val="0"/>
              </a:spcAft>
              <a:buFont typeface="Arial" panose="020B0604020202020204" pitchFamily="34" charset="0"/>
              <a:buChar char="•"/>
            </a:pPr>
            <a:r>
              <a:rPr lang="en-GB" sz="1200" dirty="0">
                <a:latin typeface="Arial" panose="020B0604020202020204" pitchFamily="34" charset="0"/>
                <a:cs typeface="Arial" panose="020B0604020202020204" pitchFamily="34" charset="0"/>
              </a:rPr>
              <a:t>Explore eating different types of food, to identify which teeth are being used for cutting, tearing and grinding (chewing)  </a:t>
            </a:r>
          </a:p>
          <a:p>
            <a:pPr marL="171450" indent="-171450">
              <a:lnSpc>
                <a:spcPct val="115000"/>
              </a:lnSpc>
              <a:spcAft>
                <a:spcPts val="0"/>
              </a:spcAft>
              <a:buFont typeface="Arial" panose="020B0604020202020204" pitchFamily="34" charset="0"/>
              <a:buChar char="•"/>
            </a:pPr>
            <a:r>
              <a:rPr lang="en-GB" sz="1200" dirty="0">
                <a:latin typeface="Arial" panose="020B0604020202020204" pitchFamily="34" charset="0"/>
                <a:cs typeface="Arial" panose="020B0604020202020204" pitchFamily="34" charset="0"/>
              </a:rPr>
              <a:t>Classify animals as herbivores, carnivores or omnivores according to the type of teeth they have in their skulls</a:t>
            </a:r>
          </a:p>
          <a:p>
            <a:pPr marL="171450" indent="-171450">
              <a:lnSpc>
                <a:spcPct val="115000"/>
              </a:lnSpc>
              <a:spcAft>
                <a:spcPts val="0"/>
              </a:spcAft>
              <a:buFont typeface="Arial" panose="020B0604020202020204" pitchFamily="34" charset="0"/>
              <a:buChar char="•"/>
            </a:pPr>
            <a:r>
              <a:rPr lang="en-GB" sz="1200" dirty="0">
                <a:latin typeface="Arial" panose="020B0604020202020204" pitchFamily="34" charset="0"/>
                <a:cs typeface="Arial" panose="020B0604020202020204" pitchFamily="34" charset="0"/>
              </a:rPr>
              <a:t>Use food chains to identify producers, predators and prey within a habitat</a:t>
            </a:r>
          </a:p>
          <a:p>
            <a:pPr marL="171450" indent="-171450">
              <a:lnSpc>
                <a:spcPct val="115000"/>
              </a:lnSpc>
              <a:spcAft>
                <a:spcPts val="0"/>
              </a:spcAft>
              <a:buFont typeface="Arial" panose="020B0604020202020204" pitchFamily="34" charset="0"/>
              <a:buChar char="•"/>
            </a:pPr>
            <a:r>
              <a:rPr lang="en-GB" sz="1200" dirty="0">
                <a:latin typeface="Arial" panose="020B0604020202020204" pitchFamily="34" charset="0"/>
                <a:cs typeface="Arial" panose="020B0604020202020204" pitchFamily="34" charset="0"/>
              </a:rPr>
              <a:t>Use secondary sources to identify animals in a habitat and find out what they eat</a:t>
            </a:r>
            <a:endParaRPr lang="en-GB" sz="1200" dirty="0">
              <a:latin typeface="Arial" panose="020B0604020202020204" pitchFamily="34" charset="0"/>
              <a:ea typeface="Calibri" panose="020F0502020204030204" pitchFamily="34" charset="0"/>
              <a:cs typeface="Arial" panose="020B0604020202020204" pitchFamily="34" charset="0"/>
            </a:endParaRPr>
          </a:p>
          <a:p>
            <a:pPr marL="171450" indent="-171450">
              <a:lnSpc>
                <a:spcPct val="107000"/>
              </a:lnSpc>
              <a:buFont typeface="Arial" panose="020B0604020202020204" pitchFamily="34" charset="0"/>
              <a:buChar char="•"/>
            </a:pPr>
            <a:endParaRPr lang="en-GB" sz="1200" b="1" dirty="0" smtClean="0">
              <a:latin typeface="Arial" panose="020B0604020202020204" pitchFamily="34" charset="0"/>
              <a:cs typeface="Arial" panose="020B0604020202020204" pitchFamily="34" charset="0"/>
            </a:endParaRPr>
          </a:p>
          <a:p>
            <a:pPr marL="171450" indent="-171450">
              <a:lnSpc>
                <a:spcPct val="107000"/>
              </a:lnSpc>
              <a:buFont typeface="Arial" panose="020B0604020202020204" pitchFamily="34" charset="0"/>
              <a:buChar char="•"/>
            </a:pPr>
            <a:endParaRPr lang="en-GB" sz="1200" b="1" dirty="0">
              <a:latin typeface="Arial" panose="020B0604020202020204" pitchFamily="34" charset="0"/>
              <a:cs typeface="Arial" panose="020B0604020202020204" pitchFamily="34" charset="0"/>
            </a:endParaRPr>
          </a:p>
          <a:p>
            <a:pPr marL="285750" indent="-285750">
              <a:lnSpc>
                <a:spcPct val="107000"/>
              </a:lnSpc>
              <a:buFont typeface="Arial" panose="020B0604020202020204" pitchFamily="34" charset="0"/>
              <a:buChar char="•"/>
            </a:pPr>
            <a:endParaRPr lang="en-GB" b="1" dirty="0" smtClean="0">
              <a:latin typeface="Arial" panose="020B0604020202020204" pitchFamily="34" charset="0"/>
              <a:cs typeface="Arial" panose="020B0604020202020204" pitchFamily="34" charset="0"/>
            </a:endParaRPr>
          </a:p>
          <a:p>
            <a:r>
              <a:rPr lang="en-GB" sz="1100" b="1" dirty="0" smtClean="0">
                <a:latin typeface="Arial" panose="020B0604020202020204" pitchFamily="34" charset="0"/>
                <a:cs typeface="Arial" panose="020B0604020202020204" pitchFamily="34" charset="0"/>
              </a:rPr>
              <a:t>Prior Learning:</a:t>
            </a:r>
          </a:p>
          <a:p>
            <a:r>
              <a:rPr lang="en-GB" sz="1100" b="1" dirty="0" smtClean="0">
                <a:latin typeface="Arial" panose="020B0604020202020204" pitchFamily="34" charset="0"/>
                <a:cs typeface="Arial" panose="020B0604020202020204" pitchFamily="34" charset="0"/>
              </a:rPr>
              <a:t>Year 2</a:t>
            </a:r>
          </a:p>
          <a:p>
            <a:pPr marL="171450" indent="-171450">
              <a:buFont typeface="Arial" panose="020B0604020202020204" pitchFamily="34" charset="0"/>
              <a:buChar char="•"/>
              <a:defRPr/>
            </a:pPr>
            <a:r>
              <a:rPr lang="en-GB" sz="1100" dirty="0">
                <a:latin typeface="Arial" panose="020B0604020202020204" pitchFamily="34" charset="0"/>
                <a:cs typeface="Arial" panose="020B0604020202020204" pitchFamily="34" charset="0"/>
              </a:rPr>
              <a:t>notice that animals, including humans, have offspring which grow into adults </a:t>
            </a:r>
          </a:p>
          <a:p>
            <a:pPr marL="171450" indent="-171450">
              <a:buFont typeface="Arial" panose="020B0604020202020204" pitchFamily="34" charset="0"/>
              <a:buChar char="•"/>
              <a:defRPr/>
            </a:pPr>
            <a:r>
              <a:rPr lang="en-GB" sz="1100" dirty="0">
                <a:latin typeface="Arial" panose="020B0604020202020204" pitchFamily="34" charset="0"/>
                <a:cs typeface="Arial" panose="020B0604020202020204" pitchFamily="34" charset="0"/>
              </a:rPr>
              <a:t>find out about and describe the basic needs of animals, including humans, for survival (water, food and air) </a:t>
            </a:r>
          </a:p>
          <a:p>
            <a:pPr marL="171450" indent="-171450">
              <a:buFont typeface="Arial" panose="020B0604020202020204" pitchFamily="34" charset="0"/>
              <a:buChar char="•"/>
              <a:defRPr/>
            </a:pPr>
            <a:r>
              <a:rPr lang="en-GB" sz="1100" dirty="0">
                <a:latin typeface="Arial" panose="020B0604020202020204" pitchFamily="34" charset="0"/>
                <a:cs typeface="Arial" panose="020B0604020202020204" pitchFamily="34" charset="0"/>
              </a:rPr>
              <a:t>describe the importance for humans of exercise, eating the right amounts of different types of food, and </a:t>
            </a:r>
            <a:r>
              <a:rPr lang="en-GB" sz="1100" dirty="0" smtClean="0">
                <a:latin typeface="Arial" panose="020B0604020202020204" pitchFamily="34" charset="0"/>
                <a:cs typeface="Arial" panose="020B0604020202020204" pitchFamily="34" charset="0"/>
              </a:rPr>
              <a:t>hygiene</a:t>
            </a:r>
          </a:p>
          <a:p>
            <a:pPr>
              <a:defRPr/>
            </a:pPr>
            <a:r>
              <a:rPr lang="en-GB" sz="1100" b="1" dirty="0" smtClean="0"/>
              <a:t>Year 3:</a:t>
            </a:r>
          </a:p>
          <a:p>
            <a:pPr marL="171450" indent="-171450">
              <a:buFont typeface="Arial" panose="020B0604020202020204" pitchFamily="34" charset="0"/>
              <a:buChar char="•"/>
              <a:defRPr/>
            </a:pPr>
            <a:r>
              <a:rPr lang="en-GB" sz="1100" dirty="0">
                <a:latin typeface="Arial" panose="020B0604020202020204" pitchFamily="34" charset="0"/>
                <a:cs typeface="Arial" panose="020B0604020202020204" pitchFamily="34" charset="0"/>
              </a:rPr>
              <a:t>identify that animals, including humans, need the right types and amount of nutrition, and that they cannot make their own food; they get nutrition from what they eat </a:t>
            </a:r>
          </a:p>
          <a:p>
            <a:pPr marL="171450" indent="-171450">
              <a:buFont typeface="Arial" panose="020B0604020202020204" pitchFamily="34" charset="0"/>
              <a:buChar char="•"/>
              <a:defRPr/>
            </a:pPr>
            <a:r>
              <a:rPr lang="en-GB" sz="1100" dirty="0">
                <a:latin typeface="Arial" panose="020B0604020202020204" pitchFamily="34" charset="0"/>
                <a:cs typeface="Arial" panose="020B0604020202020204" pitchFamily="34" charset="0"/>
              </a:rPr>
              <a:t>identify that humans and some other animals have skeletons and muscles for support, protection and movement</a:t>
            </a:r>
          </a:p>
          <a:p>
            <a:pPr>
              <a:defRPr/>
            </a:pPr>
            <a:endParaRPr lang="en-GB" sz="1100" b="1" dirty="0"/>
          </a:p>
          <a:p>
            <a:r>
              <a:rPr lang="en-GB" sz="1200" b="1" dirty="0" smtClean="0">
                <a:latin typeface="Arial" panose="020B0604020202020204" pitchFamily="34" charset="0"/>
                <a:cs typeface="Arial" panose="020B0604020202020204" pitchFamily="34" charset="0"/>
              </a:rPr>
              <a:t>Building towards:</a:t>
            </a:r>
          </a:p>
          <a:p>
            <a:pPr>
              <a:defRPr/>
            </a:pPr>
            <a:r>
              <a:rPr lang="en-GB" sz="1100" b="1" dirty="0" smtClean="0">
                <a:latin typeface="Arial" panose="020B0604020202020204" pitchFamily="34" charset="0"/>
                <a:cs typeface="Arial" panose="020B0604020202020204" pitchFamily="34" charset="0"/>
              </a:rPr>
              <a:t>Year 5:</a:t>
            </a:r>
            <a:endParaRPr lang="en-GB" sz="1100" b="1" dirty="0">
              <a:latin typeface="Arial" panose="020B0604020202020204" pitchFamily="34" charset="0"/>
              <a:cs typeface="Arial" panose="020B0604020202020204" pitchFamily="34" charset="0"/>
            </a:endParaRPr>
          </a:p>
          <a:p>
            <a:pPr>
              <a:defRPr/>
            </a:pPr>
            <a:r>
              <a:rPr lang="en-GB" sz="1100" dirty="0">
                <a:solidFill>
                  <a:srgbClr val="000000"/>
                </a:solidFill>
                <a:latin typeface="Arial" panose="020B0604020202020204" pitchFamily="34" charset="0"/>
                <a:cs typeface="Arial" panose="020B0604020202020204" pitchFamily="34" charset="0"/>
              </a:rPr>
              <a:t>describe the changes as humans develop from birth to old age</a:t>
            </a:r>
          </a:p>
          <a:p>
            <a:pPr>
              <a:defRPr/>
            </a:pPr>
            <a:r>
              <a:rPr lang="en-GB" sz="1100" b="1" dirty="0" smtClean="0">
                <a:latin typeface="Arial" panose="020B0604020202020204" pitchFamily="34" charset="0"/>
                <a:cs typeface="Arial" panose="020B0604020202020204" pitchFamily="34" charset="0"/>
              </a:rPr>
              <a:t>Year 6:</a:t>
            </a:r>
            <a:endParaRPr lang="en-GB" sz="1100" b="1" dirty="0">
              <a:solidFill>
                <a:srgbClr val="000000"/>
              </a:solidFill>
              <a:latin typeface="Arial" panose="020B0604020202020204" pitchFamily="34" charset="0"/>
              <a:cs typeface="Arial" panose="020B0604020202020204" pitchFamily="34" charset="0"/>
            </a:endParaRPr>
          </a:p>
          <a:p>
            <a:pPr>
              <a:defRPr/>
            </a:pPr>
            <a:r>
              <a:rPr lang="en-GB" sz="1100" dirty="0">
                <a:latin typeface="Arial" panose="020B0604020202020204" pitchFamily="34" charset="0"/>
                <a:cs typeface="Arial" panose="020B0604020202020204" pitchFamily="34" charset="0"/>
              </a:rPr>
              <a:t>identify and name the main parts of the human circulatory system, and explain the functions of the heart, blood vessels and blood</a:t>
            </a:r>
          </a:p>
          <a:p>
            <a:endParaRPr lang="en-GB" sz="1100" b="1" dirty="0" smtClean="0">
              <a:latin typeface="Arial" panose="020B0604020202020204" pitchFamily="34" charset="0"/>
              <a:cs typeface="Arial" panose="020B0604020202020204" pitchFamily="34" charset="0"/>
            </a:endParaRPr>
          </a:p>
          <a:p>
            <a:endParaRPr lang="en-GB" sz="1200" b="1" dirty="0" smtClean="0">
              <a:latin typeface="Arial" panose="020B0604020202020204" pitchFamily="34" charset="0"/>
              <a:cs typeface="Arial" panose="020B0604020202020204" pitchFamily="34" charset="0"/>
            </a:endParaRPr>
          </a:p>
          <a:p>
            <a:pPr marL="285750" indent="-285750">
              <a:lnSpc>
                <a:spcPct val="107000"/>
              </a:lnSpc>
              <a:buFont typeface="Arial" panose="020B0604020202020204" pitchFamily="34" charset="0"/>
              <a:buChar char="•"/>
            </a:pPr>
            <a:endParaRPr lang="en-GB" b="1" dirty="0">
              <a:latin typeface="Arial" panose="020B0604020202020204" pitchFamily="34" charset="0"/>
              <a:cs typeface="Arial" panose="020B0604020202020204" pitchFamily="34" charset="0"/>
            </a:endParaRPr>
          </a:p>
        </p:txBody>
      </p:sp>
      <p:sp>
        <p:nvSpPr>
          <p:cNvPr id="10" name="Rectangle 1"/>
          <p:cNvSpPr>
            <a:spLocks noChangeArrowheads="1"/>
          </p:cNvSpPr>
          <p:nvPr/>
        </p:nvSpPr>
        <p:spPr bwMode="auto">
          <a:xfrm>
            <a:off x="-141171" y="5076138"/>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4" name="Rectangle 13"/>
          <p:cNvSpPr/>
          <p:nvPr/>
        </p:nvSpPr>
        <p:spPr>
          <a:xfrm>
            <a:off x="317807" y="5422221"/>
            <a:ext cx="5534008" cy="1754326"/>
          </a:xfrm>
          <a:prstGeom prst="rect">
            <a:avLst/>
          </a:prstGeom>
        </p:spPr>
        <p:txBody>
          <a:bodyPr wrap="square">
            <a:spAutoFit/>
          </a:bodyPr>
          <a:lstStyle/>
          <a:p>
            <a:r>
              <a:rPr lang="en-GB" sz="1200" b="1" dirty="0">
                <a:latin typeface="Arial" panose="020B0604020202020204" pitchFamily="34" charset="0"/>
                <a:cs typeface="Arial" panose="020B0604020202020204" pitchFamily="34" charset="0"/>
              </a:rPr>
              <a:t>By the end of this unit pupils should have developed the following working scientifically skills</a:t>
            </a:r>
            <a:r>
              <a:rPr lang="en-GB" sz="1200" b="1" dirty="0" smtClean="0">
                <a:latin typeface="Arial" panose="020B0604020202020204" pitchFamily="34" charset="0"/>
                <a:cs typeface="Arial" panose="020B0604020202020204" pitchFamily="34" charset="0"/>
              </a:rPr>
              <a:t>:</a:t>
            </a:r>
          </a:p>
          <a:p>
            <a:pPr marL="171450" indent="-171450">
              <a:buFont typeface="Arial" panose="020B0604020202020204" pitchFamily="34" charset="0"/>
              <a:buChar char="•"/>
            </a:pPr>
            <a:r>
              <a:rPr lang="en-GB" sz="1100" dirty="0" smtClean="0">
                <a:latin typeface="Arial" panose="020B0604020202020204" pitchFamily="34" charset="0"/>
                <a:cs typeface="Arial" panose="020B0604020202020204" pitchFamily="34" charset="0"/>
              </a:rPr>
              <a:t>Use results to draw simple conclusions,, make predictions for new values, suggest improvements and raise further questions.</a:t>
            </a:r>
          </a:p>
          <a:p>
            <a:pPr marL="171450" indent="-171450">
              <a:buFont typeface="Arial" panose="020B0604020202020204" pitchFamily="34" charset="0"/>
              <a:buChar char="•"/>
            </a:pPr>
            <a:r>
              <a:rPr lang="en-GB" sz="1100" dirty="0" smtClean="0">
                <a:latin typeface="Arial" panose="020B0604020202020204" pitchFamily="34" charset="0"/>
                <a:cs typeface="Arial" panose="020B0604020202020204" pitchFamily="34" charset="0"/>
              </a:rPr>
              <a:t>Use straightforward scientific evidence to answer questions or to support their findings.  TAPS teeth (eggs) in liquids. </a:t>
            </a:r>
          </a:p>
          <a:p>
            <a:endParaRPr lang="en-GB" sz="1200" b="1" dirty="0" smtClean="0">
              <a:latin typeface="Arial" panose="020B0604020202020204" pitchFamily="34" charset="0"/>
              <a:cs typeface="Arial" panose="020B0604020202020204" pitchFamily="34" charset="0"/>
            </a:endParaRPr>
          </a:p>
          <a:p>
            <a:endParaRPr lang="en-GB" sz="1200" b="1" dirty="0" smtClean="0">
              <a:latin typeface="Arial" panose="020B0604020202020204" pitchFamily="34" charset="0"/>
              <a:cs typeface="Arial" panose="020B0604020202020204" pitchFamily="34" charset="0"/>
            </a:endParaRPr>
          </a:p>
          <a:p>
            <a:endParaRPr lang="en-GB" sz="1200" b="1" dirty="0" smtClean="0">
              <a:latin typeface="Arial" panose="020B0604020202020204" pitchFamily="34" charset="0"/>
              <a:cs typeface="Arial" panose="020B0604020202020204" pitchFamily="34" charset="0"/>
            </a:endParaRPr>
          </a:p>
        </p:txBody>
      </p:sp>
      <p:sp>
        <p:nvSpPr>
          <p:cNvPr id="18" name="TextBox 17"/>
          <p:cNvSpPr txBox="1"/>
          <p:nvPr/>
        </p:nvSpPr>
        <p:spPr>
          <a:xfrm>
            <a:off x="6139893" y="2531577"/>
            <a:ext cx="5704574" cy="307777"/>
          </a:xfrm>
          <a:prstGeom prst="rect">
            <a:avLst/>
          </a:prstGeom>
          <a:solidFill>
            <a:schemeClr val="accent1"/>
          </a:solidFill>
        </p:spPr>
        <p:txBody>
          <a:bodyPr wrap="square" rtlCol="0">
            <a:spAutoFit/>
          </a:bodyPr>
          <a:lstStyle/>
          <a:p>
            <a:pPr algn="ctr"/>
            <a:r>
              <a:rPr lang="en-GB" sz="1400" dirty="0" smtClean="0">
                <a:latin typeface="Arial" panose="020B0604020202020204" pitchFamily="34" charset="0"/>
                <a:cs typeface="Arial" panose="020B0604020202020204" pitchFamily="34" charset="0"/>
              </a:rPr>
              <a:t>Progression :</a:t>
            </a:r>
            <a:endParaRPr lang="en-GB" sz="1400" dirty="0">
              <a:latin typeface="Arial" panose="020B0604020202020204" pitchFamily="34" charset="0"/>
              <a:cs typeface="Arial" panose="020B0604020202020204" pitchFamily="34" charset="0"/>
            </a:endParaRPr>
          </a:p>
        </p:txBody>
      </p:sp>
      <p:sp>
        <p:nvSpPr>
          <p:cNvPr id="11" name="Rectangle 1"/>
          <p:cNvSpPr>
            <a:spLocks noChangeArrowheads="1"/>
          </p:cNvSpPr>
          <p:nvPr/>
        </p:nvSpPr>
        <p:spPr bwMode="auto">
          <a:xfrm>
            <a:off x="5664200" y="299561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8" name="Rectangle 1"/>
          <p:cNvSpPr>
            <a:spLocks noChangeArrowheads="1"/>
          </p:cNvSpPr>
          <p:nvPr/>
        </p:nvSpPr>
        <p:spPr bwMode="auto">
          <a:xfrm>
            <a:off x="5676899" y="2618473"/>
            <a:ext cx="57080727"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chemeClr val="tx1"/>
                </a:solidFill>
                <a:effectLst/>
                <a:latin typeface="Arial" panose="020B0604020202020204" pitchFamily="34" charset="0"/>
              </a:rPr>
              <a:t/>
            </a:r>
            <a:br>
              <a:rPr kumimoji="0" lang="en-US" altLang="en-US" sz="1800" b="0" i="0" u="none" strike="noStrike" cap="none" normalizeH="0" baseline="0" smtClean="0">
                <a:ln>
                  <a:noFill/>
                </a:ln>
                <a:solidFill>
                  <a:schemeClr val="tx1"/>
                </a:solidFill>
                <a:effectLst/>
                <a:latin typeface="Arial" panose="020B0604020202020204" pitchFamily="34" charset="0"/>
              </a:rPr>
            </a:b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88434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66D9CC2-39AD-4EE1-8632-6A59EF9B956E}"/>
              </a:ext>
            </a:extLst>
          </p:cNvPr>
          <p:cNvSpPr>
            <a:spLocks noGrp="1"/>
          </p:cNvSpPr>
          <p:nvPr>
            <p:ph idx="1"/>
          </p:nvPr>
        </p:nvSpPr>
        <p:spPr>
          <a:xfrm>
            <a:off x="838200" y="1815465"/>
            <a:ext cx="10515600" cy="4351338"/>
          </a:xfrm>
        </p:spPr>
        <p:txBody>
          <a:bodyPr>
            <a:normAutofit/>
          </a:bodyPr>
          <a:lstStyle/>
          <a:p>
            <a:pPr marL="0" indent="0">
              <a:buNone/>
              <a:defRPr/>
            </a:pPr>
            <a:r>
              <a:rPr lang="en-GB" dirty="0"/>
              <a:t>Pupils should be taught to: </a:t>
            </a:r>
          </a:p>
          <a:p>
            <a:pPr>
              <a:defRPr/>
            </a:pPr>
            <a:r>
              <a:rPr lang="en-GB" dirty="0"/>
              <a:t>recognise that living things can be grouped in a variety of ways </a:t>
            </a:r>
          </a:p>
          <a:p>
            <a:pPr>
              <a:defRPr/>
            </a:pPr>
            <a:r>
              <a:rPr lang="en-GB" dirty="0"/>
              <a:t>explore and use classification keys to help group, identify and name a variety of living things in their local and wider environment </a:t>
            </a:r>
          </a:p>
          <a:p>
            <a:pPr>
              <a:defRPr/>
            </a:pPr>
            <a:r>
              <a:rPr lang="en-GB" dirty="0"/>
              <a:t>recognise that environments can change and that this can sometimes pose dangers to living things</a:t>
            </a:r>
          </a:p>
        </p:txBody>
      </p:sp>
      <p:sp>
        <p:nvSpPr>
          <p:cNvPr id="11268"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26B0B10A-D259-4DFE-8332-5D585573C3B5}" type="slidenum">
              <a:rPr lang="en-US" altLang="en-US" sz="1200">
                <a:solidFill>
                  <a:srgbClr val="898989"/>
                </a:solidFill>
              </a:rPr>
              <a:pPr>
                <a:spcBef>
                  <a:spcPct val="0"/>
                </a:spcBef>
                <a:buFontTx/>
                <a:buNone/>
              </a:pPr>
              <a:t>9</a:t>
            </a:fld>
            <a:endParaRPr lang="en-US" altLang="en-US" sz="1200">
              <a:solidFill>
                <a:srgbClr val="898989"/>
              </a:solidFill>
            </a:endParaRPr>
          </a:p>
        </p:txBody>
      </p:sp>
      <p:sp>
        <p:nvSpPr>
          <p:cNvPr id="5" name="Title 1">
            <a:extLst>
              <a:ext uri="{FF2B5EF4-FFF2-40B4-BE49-F238E27FC236}">
                <a16:creationId xmlns:a16="http://schemas.microsoft.com/office/drawing/2014/main" id="{0E1CA1E4-D117-483A-B491-78267F8153A7}"/>
              </a:ext>
            </a:extLst>
          </p:cNvPr>
          <p:cNvSpPr txBox="1">
            <a:spLocks/>
          </p:cNvSpPr>
          <p:nvPr/>
        </p:nvSpPr>
        <p:spPr>
          <a:xfrm>
            <a:off x="2152650" y="626587"/>
            <a:ext cx="7886700" cy="668337"/>
          </a:xfrm>
          <a:prstGeom prst="rect">
            <a:avLst/>
          </a:prstGeom>
          <a:solidFill>
            <a:srgbClr val="0070C0"/>
          </a:solidFill>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GB" sz="3200" spc="-150" dirty="0">
                <a:solidFill>
                  <a:schemeClr val="bg1"/>
                </a:solidFill>
              </a:rPr>
              <a:t>Y4 </a:t>
            </a:r>
            <a:r>
              <a:rPr lang="en-GB" sz="3200" spc="-150" dirty="0" smtClean="0">
                <a:solidFill>
                  <a:schemeClr val="bg1"/>
                </a:solidFill>
              </a:rPr>
              <a:t> Living Thing &amp; Their Habitats</a:t>
            </a:r>
            <a:endParaRPr lang="en-GB" sz="3200" spc="-150" dirty="0">
              <a:solidFill>
                <a:schemeClr val="bg1"/>
              </a:solidFill>
            </a:endParaRPr>
          </a:p>
        </p:txBody>
      </p:sp>
      <p:pic>
        <p:nvPicPr>
          <p:cNvPr id="7" name="Picture 6"/>
          <p:cNvPicPr/>
          <p:nvPr/>
        </p:nvPicPr>
        <p:blipFill>
          <a:blip r:embed="rId2" cstate="print">
            <a:extLst>
              <a:ext uri="{28A0092B-C50C-407E-A947-70E740481C1C}">
                <a14:useLocalDpi xmlns:a14="http://schemas.microsoft.com/office/drawing/2010/main" val="0"/>
              </a:ext>
            </a:extLst>
          </a:blip>
          <a:stretch>
            <a:fillRect/>
          </a:stretch>
        </p:blipFill>
        <p:spPr>
          <a:xfrm>
            <a:off x="1132527" y="600076"/>
            <a:ext cx="787714" cy="684688"/>
          </a:xfrm>
          <a:prstGeom prst="rect">
            <a:avLst/>
          </a:prstGeom>
        </p:spPr>
      </p:pic>
    </p:spTree>
    <p:extLst>
      <p:ext uri="{BB962C8B-B14F-4D97-AF65-F5344CB8AC3E}">
        <p14:creationId xmlns:p14="http://schemas.microsoft.com/office/powerpoint/2010/main" val="25151701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0565AA1095A184AAFC3F875DF0BA190" ma:contentTypeVersion="9" ma:contentTypeDescription="Create a new document." ma:contentTypeScope="" ma:versionID="fe0336c4c5aac3413582deb3963dada9">
  <xsd:schema xmlns:xsd="http://www.w3.org/2001/XMLSchema" xmlns:xs="http://www.w3.org/2001/XMLSchema" xmlns:p="http://schemas.microsoft.com/office/2006/metadata/properties" xmlns:ns3="edb43b1d-ab7f-41fb-8030-1635a09fe534" targetNamespace="http://schemas.microsoft.com/office/2006/metadata/properties" ma:root="true" ma:fieldsID="35a0d3de8fac38f11aa7f4d6dce8ac62" ns3:_="">
    <xsd:import namespace="edb43b1d-ab7f-41fb-8030-1635a09fe53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db43b1d-ab7f-41fb-8030-1635a09fe53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0C761C2-5808-4C61-8001-44607861E1BB}">
  <ds:schemaRefs>
    <ds:schemaRef ds:uri="http://purl.org/dc/elements/1.1/"/>
    <ds:schemaRef ds:uri="http://schemas.microsoft.com/office/2006/metadata/properties"/>
    <ds:schemaRef ds:uri="http://purl.org/dc/terms/"/>
    <ds:schemaRef ds:uri="http://schemas.openxmlformats.org/package/2006/metadata/core-properties"/>
    <ds:schemaRef ds:uri="http://purl.org/dc/dcmitype/"/>
    <ds:schemaRef ds:uri="edb43b1d-ab7f-41fb-8030-1635a09fe534"/>
    <ds:schemaRef ds:uri="http://schemas.microsoft.com/office/2006/documentManagement/type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F71D3B5D-E0AD-42C1-96F6-111F63BC2A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db43b1d-ab7f-41fb-8030-1635a09fe5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6D99F9E-4EF7-4D48-B5A0-5C2E239D91E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329</TotalTime>
  <Words>3153</Words>
  <Application>Microsoft Office PowerPoint</Application>
  <PresentationFormat>Widescreen</PresentationFormat>
  <Paragraphs>288</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Year 4 Electricity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Eleanor.Rolf - SCH.351</dc:creator>
  <cp:lastModifiedBy>Claire Earp</cp:lastModifiedBy>
  <cp:revision>42</cp:revision>
  <dcterms:created xsi:type="dcterms:W3CDTF">2021-03-24T20:20:06Z</dcterms:created>
  <dcterms:modified xsi:type="dcterms:W3CDTF">2021-08-01T15:55:20Z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0x01010000565AA1095A184AAFC3F875DF0BA190</vt:lpwstr>
  </property>
</Properties>
</file>