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5"/>
  </p:notesMasterIdLst>
  <p:sldIdLst>
    <p:sldId id="292" r:id="rId5"/>
    <p:sldId id="276" r:id="rId6"/>
    <p:sldId id="291" r:id="rId7"/>
    <p:sldId id="290" r:id="rId8"/>
    <p:sldId id="289" r:id="rId9"/>
    <p:sldId id="288" r:id="rId10"/>
    <p:sldId id="287" r:id="rId11"/>
    <p:sldId id="286" r:id="rId12"/>
    <p:sldId id="285" r:id="rId13"/>
    <p:sldId id="284" r:id="rId14"/>
    <p:sldId id="283" r:id="rId15"/>
    <p:sldId id="282" r:id="rId16"/>
    <p:sldId id="281" r:id="rId17"/>
    <p:sldId id="280" r:id="rId18"/>
    <p:sldId id="279" r:id="rId19"/>
    <p:sldId id="278" r:id="rId20"/>
    <p:sldId id="277" r:id="rId21"/>
    <p:sldId id="298" r:id="rId22"/>
    <p:sldId id="297" r:id="rId23"/>
    <p:sldId id="296" r:id="rId24"/>
    <p:sldId id="295" r:id="rId25"/>
    <p:sldId id="308" r:id="rId26"/>
    <p:sldId id="293" r:id="rId27"/>
    <p:sldId id="299" r:id="rId28"/>
    <p:sldId id="303" r:id="rId29"/>
    <p:sldId id="302" r:id="rId30"/>
    <p:sldId id="301" r:id="rId31"/>
    <p:sldId id="307" r:id="rId32"/>
    <p:sldId id="306" r:id="rId33"/>
    <p:sldId id="305" r:id="rId34"/>
    <p:sldId id="309" r:id="rId35"/>
    <p:sldId id="312" r:id="rId36"/>
    <p:sldId id="311" r:id="rId37"/>
    <p:sldId id="310" r:id="rId38"/>
    <p:sldId id="304" r:id="rId39"/>
    <p:sldId id="300" r:id="rId40"/>
    <p:sldId id="316" r:id="rId41"/>
    <p:sldId id="315" r:id="rId42"/>
    <p:sldId id="314" r:id="rId43"/>
    <p:sldId id="320" r:id="rId44"/>
    <p:sldId id="319" r:id="rId45"/>
    <p:sldId id="318" r:id="rId46"/>
    <p:sldId id="317" r:id="rId47"/>
    <p:sldId id="313" r:id="rId48"/>
    <p:sldId id="325" r:id="rId49"/>
    <p:sldId id="324" r:id="rId50"/>
    <p:sldId id="323" r:id="rId51"/>
    <p:sldId id="322" r:id="rId52"/>
    <p:sldId id="321" r:id="rId53"/>
    <p:sldId id="329" r:id="rId54"/>
    <p:sldId id="328" r:id="rId55"/>
    <p:sldId id="327" r:id="rId56"/>
    <p:sldId id="326" r:id="rId57"/>
    <p:sldId id="334" r:id="rId58"/>
    <p:sldId id="333" r:id="rId59"/>
    <p:sldId id="332" r:id="rId60"/>
    <p:sldId id="331" r:id="rId61"/>
    <p:sldId id="336" r:id="rId62"/>
    <p:sldId id="335" r:id="rId63"/>
    <p:sldId id="330" r:id="rId64"/>
    <p:sldId id="339" r:id="rId65"/>
    <p:sldId id="338" r:id="rId66"/>
    <p:sldId id="341" r:id="rId67"/>
    <p:sldId id="340" r:id="rId68"/>
    <p:sldId id="337" r:id="rId69"/>
    <p:sldId id="344" r:id="rId70"/>
    <p:sldId id="343" r:id="rId71"/>
    <p:sldId id="342" r:id="rId72"/>
    <p:sldId id="348" r:id="rId73"/>
    <p:sldId id="346" r:id="rId74"/>
    <p:sldId id="350" r:id="rId75"/>
    <p:sldId id="349" r:id="rId76"/>
    <p:sldId id="345" r:id="rId77"/>
    <p:sldId id="354" r:id="rId78"/>
    <p:sldId id="353" r:id="rId79"/>
    <p:sldId id="352" r:id="rId80"/>
    <p:sldId id="351" r:id="rId81"/>
    <p:sldId id="356" r:id="rId82"/>
    <p:sldId id="355" r:id="rId83"/>
    <p:sldId id="357" r:id="rId84"/>
    <p:sldId id="360" r:id="rId85"/>
    <p:sldId id="359" r:id="rId86"/>
    <p:sldId id="362" r:id="rId87"/>
    <p:sldId id="361" r:id="rId88"/>
    <p:sldId id="358" r:id="rId89"/>
    <p:sldId id="367" r:id="rId90"/>
    <p:sldId id="368" r:id="rId91"/>
    <p:sldId id="369" r:id="rId92"/>
    <p:sldId id="366" r:id="rId93"/>
    <p:sldId id="365" r:id="rId94"/>
    <p:sldId id="364" r:id="rId95"/>
    <p:sldId id="375" r:id="rId96"/>
    <p:sldId id="374" r:id="rId97"/>
    <p:sldId id="373" r:id="rId98"/>
    <p:sldId id="378" r:id="rId99"/>
    <p:sldId id="377" r:id="rId100"/>
    <p:sldId id="376" r:id="rId101"/>
    <p:sldId id="372" r:id="rId102"/>
    <p:sldId id="371" r:id="rId103"/>
    <p:sldId id="370" r:id="rId10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A3"/>
    <a:srgbClr val="FFFFE5"/>
    <a:srgbClr val="FFFFCC"/>
    <a:srgbClr val="71D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07" Type="http://schemas.openxmlformats.org/officeDocument/2006/relationships/viewProps" Target="viewProps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102" Type="http://schemas.openxmlformats.org/officeDocument/2006/relationships/slide" Target="slides/slide98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slide" Target="slides/slide99.xml"/><Relationship Id="rId108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tableStyles" Target="tableStyles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8BFC1-214F-41C9-8AE9-4E7BD96A0291}" type="datetimeFigureOut">
              <a:rPr lang="en-GB" smtClean="0"/>
              <a:pPr/>
              <a:t>05/09/2022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242563-8814-41CE-9692-4FE1726880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009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42563-8814-41CE-9692-4FE17268800F}" type="slidenum">
              <a:rPr lang="en-GB" smtClean="0"/>
              <a:pPr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16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76BCB-605B-4098-AE1D-F3CF6FBAB683}" type="datetime1">
              <a:rPr lang="en-GB" smtClean="0"/>
              <a:pPr/>
              <a:t>05/09/2022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CD9BF-9175-4F88-92B9-B8687AB9F4C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4B640-437A-44F5-9CB0-75B403FAEFCF}" type="datetime1">
              <a:rPr lang="en-GB" smtClean="0"/>
              <a:pPr/>
              <a:t>05/09/2022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CD9BF-9175-4F88-92B9-B8687AB9F4C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BC157-CD4F-4050-81A8-F87278B4A4F1}" type="datetime1">
              <a:rPr lang="en-GB" smtClean="0"/>
              <a:pPr/>
              <a:t>05/09/2022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CD9BF-9175-4F88-92B9-B8687AB9F4C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1A270-9FBB-4B9F-BCDF-9E6BE1CBB633}" type="datetime1">
              <a:rPr lang="en-GB" smtClean="0"/>
              <a:pPr/>
              <a:t>05/09/2022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CD9BF-9175-4F88-92B9-B8687AB9F4C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5F7A6-F589-4916-972A-5699A7B2DA3C}" type="datetime1">
              <a:rPr lang="en-GB" smtClean="0"/>
              <a:pPr/>
              <a:t>05/09/2022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CD9BF-9175-4F88-92B9-B8687AB9F4C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ED48-90BB-45C9-879B-B88557CB3FF4}" type="datetime1">
              <a:rPr lang="en-GB" smtClean="0"/>
              <a:pPr/>
              <a:t>05/09/2022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CD9BF-9175-4F88-92B9-B8687AB9F4C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1D012-D51A-41DE-81D8-F05C6549D427}" type="datetime1">
              <a:rPr lang="en-GB" smtClean="0"/>
              <a:pPr/>
              <a:t>05/09/2022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CD9BF-9175-4F88-92B9-B8687AB9F4C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F56D3-0A81-41EA-B640-F50A08910E3F}" type="datetime1">
              <a:rPr lang="en-GB" smtClean="0"/>
              <a:pPr/>
              <a:t>05/09/2022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CD9BF-9175-4F88-92B9-B8687AB9F4C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5D2F3-C665-49EF-9619-BFF992378D4C}" type="datetime1">
              <a:rPr lang="en-GB" smtClean="0"/>
              <a:pPr/>
              <a:t>05/09/2022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CD9BF-9175-4F88-92B9-B8687AB9F4C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42791-142D-4463-89ED-8677ED13AE14}" type="datetime1">
              <a:rPr lang="en-GB" smtClean="0"/>
              <a:pPr/>
              <a:t>05/09/2022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CD9BF-9175-4F88-92B9-B8687AB9F4C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5597E-26B9-493E-A5D6-490C1D2AA4ED}" type="datetime1">
              <a:rPr lang="en-GB" smtClean="0"/>
              <a:pPr/>
              <a:t>05/09/2022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CD9BF-9175-4F88-92B9-B8687AB9F4C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EDFEA-1B18-483D-87DD-E06F11579FFE}" type="datetime1">
              <a:rPr lang="en-GB" smtClean="0"/>
              <a:pPr/>
              <a:t>05/09/2022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CD9BF-9175-4F88-92B9-B8687AB9F4C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wmf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47.wmf"/><Relationship Id="rId7" Type="http://schemas.openxmlformats.org/officeDocument/2006/relationships/image" Target="../media/image51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4.w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3" Type="http://schemas.openxmlformats.org/officeDocument/2006/relationships/image" Target="../media/image75.wmf"/><Relationship Id="rId7" Type="http://schemas.openxmlformats.org/officeDocument/2006/relationships/image" Target="../media/image79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wmf"/><Relationship Id="rId5" Type="http://schemas.openxmlformats.org/officeDocument/2006/relationships/image" Target="../media/image77.wmf"/><Relationship Id="rId4" Type="http://schemas.openxmlformats.org/officeDocument/2006/relationships/image" Target="../media/image76.wmf"/><Relationship Id="rId9" Type="http://schemas.openxmlformats.org/officeDocument/2006/relationships/image" Target="../media/image81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3" Type="http://schemas.openxmlformats.org/officeDocument/2006/relationships/image" Target="../media/image82.wmf"/><Relationship Id="rId7" Type="http://schemas.openxmlformats.org/officeDocument/2006/relationships/image" Target="../media/image86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wmf"/><Relationship Id="rId5" Type="http://schemas.openxmlformats.org/officeDocument/2006/relationships/image" Target="../media/image84.wmf"/><Relationship Id="rId10" Type="http://schemas.openxmlformats.org/officeDocument/2006/relationships/image" Target="../media/image89.wmf"/><Relationship Id="rId4" Type="http://schemas.openxmlformats.org/officeDocument/2006/relationships/image" Target="../media/image83.wmf"/><Relationship Id="rId9" Type="http://schemas.openxmlformats.org/officeDocument/2006/relationships/image" Target="../media/image88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1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4.wm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6.w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9.w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2.wmf"/><Relationship Id="rId4" Type="http://schemas.openxmlformats.org/officeDocument/2006/relationships/image" Target="../media/image10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w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w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w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8.wmf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0.w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4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6.jpe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wmf"/><Relationship Id="rId3" Type="http://schemas.openxmlformats.org/officeDocument/2006/relationships/image" Target="../media/image117.wmf"/><Relationship Id="rId7" Type="http://schemas.openxmlformats.org/officeDocument/2006/relationships/image" Target="../media/image121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wmf"/><Relationship Id="rId5" Type="http://schemas.openxmlformats.org/officeDocument/2006/relationships/image" Target="../media/image119.wmf"/><Relationship Id="rId4" Type="http://schemas.openxmlformats.org/officeDocument/2006/relationships/image" Target="../media/image118.w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5.wm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7.wmf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1.wmf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6.wmf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wmf"/><Relationship Id="rId3" Type="http://schemas.openxmlformats.org/officeDocument/2006/relationships/image" Target="../media/image141.wmf"/><Relationship Id="rId7" Type="http://schemas.openxmlformats.org/officeDocument/2006/relationships/image" Target="../media/image145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4.wmf"/><Relationship Id="rId5" Type="http://schemas.openxmlformats.org/officeDocument/2006/relationships/image" Target="../media/image143.wmf"/><Relationship Id="rId4" Type="http://schemas.openxmlformats.org/officeDocument/2006/relationships/image" Target="../media/image142.wmf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0.wmf"/><Relationship Id="rId2" Type="http://schemas.openxmlformats.org/officeDocument/2006/relationships/image" Target="../media/image9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9.png"/><Relationship Id="rId5" Type="http://schemas.openxmlformats.org/officeDocument/2006/relationships/image" Target="../media/image148.wmf"/><Relationship Id="rId4" Type="http://schemas.openxmlformats.org/officeDocument/2006/relationships/image" Target="../media/image14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971600" y="4869160"/>
            <a:ext cx="4032448" cy="1008112"/>
          </a:xfrm>
          <a:prstGeom prst="roundRect">
            <a:avLst/>
          </a:prstGeom>
          <a:solidFill>
            <a:srgbClr val="FFFF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548680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accommodate</a:t>
            </a:r>
            <a:endParaRPr lang="en-GB" sz="6600" b="1" dirty="0">
              <a:latin typeface="Comic Sans MS" pitchFamily="66" charset="0"/>
            </a:endParaRPr>
          </a:p>
        </p:txBody>
      </p:sp>
      <p:pic>
        <p:nvPicPr>
          <p:cNvPr id="1028" name="Picture 4" descr="C:\Users\Stephen\AppData\Local\Microsoft\Windows\Temporary Internet Files\Content.IE5\PCPZ36N9\MC90035209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79" y="3140968"/>
            <a:ext cx="3764711" cy="29369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71600" y="3645024"/>
            <a:ext cx="489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We checked in to our holiday accommodation.</a:t>
            </a:r>
            <a:endParaRPr lang="en-GB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27584" y="1844824"/>
            <a:ext cx="75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solidFill>
                  <a:srgbClr val="FF0000"/>
                </a:solidFill>
                <a:latin typeface="Comic Sans MS" pitchFamily="66" charset="0"/>
              </a:rPr>
              <a:t>accommodation</a:t>
            </a:r>
            <a:endParaRPr lang="en-GB" sz="6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600" y="4869160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Helpful hint:</a:t>
            </a:r>
          </a:p>
          <a:p>
            <a:r>
              <a:rPr lang="en-GB" dirty="0" smtClean="0"/>
              <a:t>It had </a:t>
            </a:r>
            <a:r>
              <a:rPr lang="en-GB" b="1" dirty="0" smtClean="0">
                <a:solidFill>
                  <a:srgbClr val="FF0000"/>
                </a:solidFill>
              </a:rPr>
              <a:t>A</a:t>
            </a:r>
            <a:r>
              <a:rPr lang="en-GB" dirty="0" smtClean="0"/>
              <a:t>ir </a:t>
            </a:r>
            <a:r>
              <a:rPr lang="en-GB" b="1" dirty="0" smtClean="0">
                <a:solidFill>
                  <a:srgbClr val="FF0000"/>
                </a:solidFill>
              </a:rPr>
              <a:t>C</a:t>
            </a:r>
            <a:r>
              <a:rPr lang="en-GB" dirty="0" smtClean="0"/>
              <a:t>onditioning; good </a:t>
            </a:r>
            <a:r>
              <a:rPr lang="en-GB" b="1" dirty="0" err="1" smtClean="0">
                <a:solidFill>
                  <a:srgbClr val="FF0000"/>
                </a:solidFill>
              </a:rPr>
              <a:t>com</a:t>
            </a:r>
            <a:r>
              <a:rPr lang="en-GB" dirty="0" err="1" smtClean="0"/>
              <a:t>s</a:t>
            </a:r>
            <a:r>
              <a:rPr lang="en-GB" dirty="0" smtClean="0"/>
              <a:t>(communications); and all </a:t>
            </a:r>
            <a:r>
              <a:rPr lang="en-GB" b="1" dirty="0" smtClean="0">
                <a:solidFill>
                  <a:srgbClr val="FF0000"/>
                </a:solidFill>
              </a:rPr>
              <a:t>mod</a:t>
            </a:r>
            <a:r>
              <a:rPr lang="en-GB" dirty="0" smtClean="0"/>
              <a:t> cons.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39552" y="4077072"/>
            <a:ext cx="1728192" cy="792088"/>
          </a:xfrm>
          <a:prstGeom prst="roundRect">
            <a:avLst/>
          </a:prstGeom>
          <a:solidFill>
            <a:srgbClr val="FFFF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2771800" y="4077072"/>
            <a:ext cx="2376264" cy="792088"/>
          </a:xfrm>
          <a:prstGeom prst="roundRect">
            <a:avLst/>
          </a:prstGeom>
          <a:solidFill>
            <a:srgbClr val="FFFF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5652120" y="4077072"/>
            <a:ext cx="2952328" cy="720080"/>
          </a:xfrm>
          <a:prstGeom prst="roundRect">
            <a:avLst/>
          </a:prstGeom>
          <a:solidFill>
            <a:srgbClr val="FFFF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3688" y="836712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attached</a:t>
            </a:r>
            <a:endParaRPr lang="en-GB" sz="6600" b="1" dirty="0">
              <a:latin typeface="Comic Sans MS" pitchFamily="66" charset="0"/>
            </a:endParaRPr>
          </a:p>
        </p:txBody>
      </p:sp>
      <p:pic>
        <p:nvPicPr>
          <p:cNvPr id="7171" name="Picture 3" descr="C:\Users\Stephen\AppData\Local\Microsoft\Windows\Temporary Internet Files\Content.IE5\34LSYE0S\MC90043260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0"/>
            <a:ext cx="2520280" cy="25202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3528" y="4077072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omic Sans MS" pitchFamily="66" charset="0"/>
              </a:rPr>
              <a:t>attach   attached   attachment</a:t>
            </a:r>
            <a:endParaRPr lang="en-GB" sz="4000" b="1" dirty="0">
              <a:latin typeface="Comic Sans MS" pitchFamily="66" charset="0"/>
            </a:endParaRPr>
          </a:p>
        </p:txBody>
      </p:sp>
      <p:pic>
        <p:nvPicPr>
          <p:cNvPr id="13" name="Picture 5" descr="C:\Users\Stephen\AppData\Local\Microsoft\Windows\Temporary Internet Files\Content.IE5\729R5FZK\MC90039116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854119">
            <a:off x="5173383" y="4269915"/>
            <a:ext cx="461794" cy="466581"/>
          </a:xfrm>
          <a:prstGeom prst="rect">
            <a:avLst/>
          </a:prstGeom>
          <a:noFill/>
        </p:spPr>
      </p:pic>
      <p:pic>
        <p:nvPicPr>
          <p:cNvPr id="14" name="Picture 5" descr="C:\Users\Stephen\AppData\Local\Microsoft\Windows\Temporary Internet Files\Content.IE5\729R5FZK\MC90039116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854119">
            <a:off x="2293063" y="4269917"/>
            <a:ext cx="461793" cy="4665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4066511" y="5038343"/>
            <a:ext cx="4824536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51520" y="1844824"/>
            <a:ext cx="3096344" cy="64633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188640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yacht</a:t>
            </a:r>
            <a:endParaRPr lang="en-GB" sz="6600" b="1" dirty="0">
              <a:latin typeface="Comic Sans MS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384330"/>
            <a:ext cx="3888432" cy="34192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9512" y="184482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Did you know that </a:t>
            </a:r>
            <a:r>
              <a:rPr lang="en-US" b="1" i="1" dirty="0" smtClean="0">
                <a:solidFill>
                  <a:srgbClr val="FF0000"/>
                </a:solidFill>
              </a:rPr>
              <a:t>yacht</a:t>
            </a:r>
            <a:r>
              <a:rPr lang="en-US" dirty="0" smtClean="0"/>
              <a:t> comes from an old Dutch word?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67944" y="5020949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often misspelt as ‘</a:t>
            </a:r>
            <a:r>
              <a:rPr lang="en-US" i="1" dirty="0" err="1" smtClean="0"/>
              <a:t>yatch</a:t>
            </a:r>
            <a:r>
              <a:rPr lang="en-US" dirty="0" smtClean="0"/>
              <a:t>’ because ‘</a:t>
            </a:r>
            <a:r>
              <a:rPr lang="en-US" i="1" dirty="0" err="1" smtClean="0"/>
              <a:t>tch</a:t>
            </a:r>
            <a:r>
              <a:rPr lang="en-US" dirty="0" smtClean="0"/>
              <a:t>’ is a common letter string. Just remember that it ends in a /</a:t>
            </a:r>
            <a:r>
              <a:rPr lang="en-US" b="1" dirty="0" smtClean="0">
                <a:solidFill>
                  <a:srgbClr val="FF0000"/>
                </a:solidFill>
              </a:rPr>
              <a:t>t</a:t>
            </a:r>
            <a:r>
              <a:rPr lang="en-US" dirty="0" smtClean="0"/>
              <a:t>/ sound, and is an unusual word, so it’s ‘</a:t>
            </a:r>
            <a:r>
              <a:rPr lang="en-US" b="1" i="1" dirty="0" err="1" smtClean="0">
                <a:solidFill>
                  <a:srgbClr val="FF0000"/>
                </a:solidFill>
              </a:rPr>
              <a:t>cht</a:t>
            </a:r>
            <a:r>
              <a:rPr lang="en-US" dirty="0" smtClean="0"/>
              <a:t>’.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55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411760" y="5157192"/>
            <a:ext cx="4320480" cy="1152128"/>
          </a:xfrm>
          <a:prstGeom prst="roundRect">
            <a:avLst/>
          </a:prstGeom>
          <a:solidFill>
            <a:srgbClr val="FFFF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loud 4"/>
          <p:cNvSpPr/>
          <p:nvPr/>
        </p:nvSpPr>
        <p:spPr>
          <a:xfrm>
            <a:off x="1187624" y="548680"/>
            <a:ext cx="1872208" cy="936104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1268760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available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3563888" y="2492896"/>
            <a:ext cx="1728192" cy="1152128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loud 7"/>
          <p:cNvSpPr/>
          <p:nvPr/>
        </p:nvSpPr>
        <p:spPr>
          <a:xfrm>
            <a:off x="6372200" y="188640"/>
            <a:ext cx="2520280" cy="1296144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615695" y="2825060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latin typeface="Comic Sans MS" pitchFamily="66" charset="0"/>
              </a:rPr>
              <a:t>obtainable</a:t>
            </a:r>
            <a:endParaRPr lang="en-GB" sz="2000" b="1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752510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latin typeface="Comic Sans MS" pitchFamily="66" charset="0"/>
              </a:rPr>
              <a:t>accessible</a:t>
            </a:r>
            <a:endParaRPr lang="en-GB" sz="2000" b="1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60132" y="610525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latin typeface="Comic Sans MS" pitchFamily="66" charset="0"/>
              </a:rPr>
              <a:t>at one’s disposal</a:t>
            </a:r>
            <a:endParaRPr lang="en-GB" sz="2000" b="1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91680" y="3717032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itchFamily="66" charset="0"/>
              </a:rPr>
              <a:t>availability</a:t>
            </a:r>
            <a:endParaRPr lang="en-GB" sz="6600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95736" y="5157192"/>
            <a:ext cx="4752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antonyms</a:t>
            </a:r>
          </a:p>
          <a:p>
            <a:pPr algn="ctr"/>
            <a:endParaRPr lang="en-GB" sz="800" b="1" dirty="0" smtClean="0"/>
          </a:p>
          <a:p>
            <a:pPr algn="ctr"/>
            <a:r>
              <a:rPr lang="en-GB" sz="2400" b="1" i="1" dirty="0" smtClean="0">
                <a:solidFill>
                  <a:srgbClr val="FF0000"/>
                </a:solidFill>
              </a:rPr>
              <a:t>available       </a:t>
            </a:r>
            <a:r>
              <a:rPr lang="en-GB" sz="2400" b="1" dirty="0" smtClean="0">
                <a:solidFill>
                  <a:srgbClr val="FF0000"/>
                </a:solidFill>
              </a:rPr>
              <a:t>   -      </a:t>
            </a:r>
            <a:r>
              <a:rPr lang="en-GB" sz="2400" b="1" i="1" dirty="0" smtClean="0">
                <a:solidFill>
                  <a:srgbClr val="FF0000"/>
                </a:solidFill>
              </a:rPr>
              <a:t>unavailable</a:t>
            </a:r>
            <a:endParaRPr lang="en-GB"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331640" y="4005064"/>
            <a:ext cx="6552728" cy="648072"/>
          </a:xfrm>
          <a:prstGeom prst="roundRect">
            <a:avLst/>
          </a:prstGeom>
          <a:solidFill>
            <a:srgbClr val="FFFFA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476672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average</a:t>
            </a:r>
            <a:endParaRPr lang="en-GB" sz="6600" b="1" dirty="0">
              <a:latin typeface="Comic Sans MS" pitchFamily="66" charset="0"/>
            </a:endParaRPr>
          </a:p>
        </p:txBody>
      </p:sp>
      <p:pic>
        <p:nvPicPr>
          <p:cNvPr id="8194" name="Picture 2" descr="C:\Users\Stephen\AppData\Local\Microsoft\Windows\Temporary Internet Files\Content.IE5\PCPZ36N9\MC90018811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5" y="260648"/>
            <a:ext cx="1942455" cy="1800200"/>
          </a:xfrm>
          <a:prstGeom prst="rect">
            <a:avLst/>
          </a:prstGeom>
          <a:noFill/>
        </p:spPr>
      </p:pic>
      <p:grpSp>
        <p:nvGrpSpPr>
          <p:cNvPr id="10" name="Group 9"/>
          <p:cNvGrpSpPr/>
          <p:nvPr/>
        </p:nvGrpSpPr>
        <p:grpSpPr>
          <a:xfrm>
            <a:off x="683568" y="2636912"/>
            <a:ext cx="8352928" cy="864096"/>
            <a:chOff x="251520" y="3284984"/>
            <a:chExt cx="8352928" cy="864096"/>
          </a:xfrm>
        </p:grpSpPr>
        <p:sp>
          <p:nvSpPr>
            <p:cNvPr id="8" name="Rectangle 7"/>
            <p:cNvSpPr/>
            <p:nvPr/>
          </p:nvSpPr>
          <p:spPr>
            <a:xfrm>
              <a:off x="251520" y="3284984"/>
              <a:ext cx="7920880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1520" y="3429000"/>
              <a:ext cx="83529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i="1" dirty="0" smtClean="0"/>
                <a:t>Mathematically</a:t>
              </a:r>
              <a:r>
                <a:rPr lang="en-GB" sz="2800" b="1" dirty="0" smtClean="0"/>
                <a:t> - </a:t>
              </a:r>
              <a:r>
                <a:rPr lang="en-GB" sz="2800" b="1" dirty="0" smtClean="0">
                  <a:solidFill>
                    <a:srgbClr val="FF0000"/>
                  </a:solidFill>
                </a:rPr>
                <a:t>the mean, median or modal value</a:t>
              </a:r>
              <a:endParaRPr lang="en-GB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83568" y="5157192"/>
            <a:ext cx="8352928" cy="864096"/>
            <a:chOff x="251520" y="4581128"/>
            <a:chExt cx="8352928" cy="864096"/>
          </a:xfrm>
        </p:grpSpPr>
        <p:sp>
          <p:nvSpPr>
            <p:cNvPr id="9" name="Rectangle 8"/>
            <p:cNvSpPr/>
            <p:nvPr/>
          </p:nvSpPr>
          <p:spPr>
            <a:xfrm>
              <a:off x="251520" y="4581128"/>
              <a:ext cx="7920880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1520" y="4725144"/>
              <a:ext cx="83529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i="1" dirty="0" smtClean="0"/>
                <a:t>Everyday speech </a:t>
              </a:r>
              <a:r>
                <a:rPr lang="en-GB" sz="2800" b="1" dirty="0" smtClean="0"/>
                <a:t>- </a:t>
              </a:r>
              <a:r>
                <a:rPr lang="en-GB" sz="2800" b="1" dirty="0" smtClean="0">
                  <a:solidFill>
                    <a:srgbClr val="FF0000"/>
                  </a:solidFill>
                </a:rPr>
                <a:t>typical; ordinary; run-of-the-mill</a:t>
              </a:r>
              <a:endParaRPr lang="en-GB" sz="2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71600" y="4077072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 smtClean="0">
                <a:latin typeface="Comic Sans MS" pitchFamily="66" charset="0"/>
              </a:rPr>
              <a:t>The aver</a:t>
            </a:r>
            <a:r>
              <a:rPr lang="en-GB" sz="2400" b="1" i="1" dirty="0" smtClean="0">
                <a:solidFill>
                  <a:srgbClr val="FF0000"/>
                </a:solidFill>
                <a:latin typeface="Comic Sans MS" pitchFamily="66" charset="0"/>
              </a:rPr>
              <a:t>age</a:t>
            </a:r>
            <a:r>
              <a:rPr lang="en-GB" sz="2400" b="1" i="1" dirty="0" smtClean="0">
                <a:latin typeface="Comic Sans MS" pitchFamily="66" charset="0"/>
              </a:rPr>
              <a:t> </a:t>
            </a:r>
            <a:r>
              <a:rPr lang="en-GB" sz="2400" b="1" i="1" dirty="0" smtClean="0">
                <a:solidFill>
                  <a:srgbClr val="FF0000"/>
                </a:solidFill>
                <a:latin typeface="Comic Sans MS" pitchFamily="66" charset="0"/>
              </a:rPr>
              <a:t>age</a:t>
            </a:r>
            <a:r>
              <a:rPr lang="en-GB" sz="2400" b="1" i="1" dirty="0" smtClean="0">
                <a:latin typeface="Comic Sans MS" pitchFamily="66" charset="0"/>
              </a:rPr>
              <a:t> of the class is ten years.</a:t>
            </a:r>
            <a:endParaRPr lang="en-GB" sz="2400" b="1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836712"/>
            <a:ext cx="5760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 smtClean="0">
                <a:latin typeface="Comic Sans MS" pitchFamily="66" charset="0"/>
              </a:rPr>
              <a:t>awkward</a:t>
            </a:r>
            <a:endParaRPr lang="en-GB" sz="8000" b="1" dirty="0">
              <a:latin typeface="Comic Sans MS" pitchFamily="66" charset="0"/>
            </a:endParaRPr>
          </a:p>
        </p:txBody>
      </p:sp>
      <p:pic>
        <p:nvPicPr>
          <p:cNvPr id="9219" name="Picture 3" descr="C:\Users\Stephen\AppData\Local\Microsoft\Windows\Temporary Internet Files\Content.IE5\729R5FZK\MC90008442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204864"/>
            <a:ext cx="1673768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7"/>
          <p:cNvSpPr/>
          <p:nvPr/>
        </p:nvSpPr>
        <p:spPr>
          <a:xfrm>
            <a:off x="683568" y="3573016"/>
            <a:ext cx="7848872" cy="2448272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31840" y="1268760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bargain</a:t>
            </a:r>
            <a:endParaRPr lang="en-GB" sz="6600" b="1" dirty="0">
              <a:latin typeface="Comic Sans MS" pitchFamily="66" charset="0"/>
            </a:endParaRPr>
          </a:p>
        </p:txBody>
      </p:sp>
      <p:pic>
        <p:nvPicPr>
          <p:cNvPr id="10242" name="Picture 2" descr="C:\Users\Stephen\AppData\Local\Microsoft\Windows\Temporary Internet Files\Content.IE5\729R5FZK\MC90023777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3145178" cy="3408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3568" y="4221088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i="1" dirty="0" smtClean="0">
                <a:latin typeface="Comic Sans MS" pitchFamily="66" charset="0"/>
              </a:rPr>
              <a:t>You </a:t>
            </a:r>
            <a:r>
              <a:rPr lang="en-GB" sz="4000" b="1" i="1" dirty="0" smtClean="0">
                <a:solidFill>
                  <a:srgbClr val="FF0000"/>
                </a:solidFill>
                <a:latin typeface="Comic Sans MS" pitchFamily="66" charset="0"/>
              </a:rPr>
              <a:t>gain</a:t>
            </a:r>
            <a:r>
              <a:rPr lang="en-GB" sz="4000" b="1" i="1" dirty="0" smtClean="0">
                <a:latin typeface="Comic Sans MS" pitchFamily="66" charset="0"/>
              </a:rPr>
              <a:t> when you get a bar</a:t>
            </a:r>
            <a:r>
              <a:rPr lang="en-GB" sz="4000" b="1" i="1" dirty="0" smtClean="0">
                <a:solidFill>
                  <a:srgbClr val="FF0000"/>
                </a:solidFill>
                <a:latin typeface="Comic Sans MS" pitchFamily="66" charset="0"/>
              </a:rPr>
              <a:t>gain</a:t>
            </a:r>
            <a:r>
              <a:rPr lang="en-GB" sz="4000" b="1" i="1" dirty="0" smtClean="0">
                <a:latin typeface="Comic Sans MS" pitchFamily="66" charset="0"/>
              </a:rPr>
              <a:t>.</a:t>
            </a:r>
            <a:endParaRPr lang="en-GB" sz="4000" b="1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331640" y="4581128"/>
            <a:ext cx="6480720" cy="1224136"/>
          </a:xfrm>
          <a:prstGeom prst="roundRect">
            <a:avLst/>
          </a:prstGeom>
          <a:solidFill>
            <a:srgbClr val="FFFFA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1772816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bruise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4797152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i="1" dirty="0" smtClean="0">
                <a:latin typeface="Comic Sans MS" pitchFamily="66" charset="0"/>
              </a:rPr>
              <a:t>Fr</a:t>
            </a:r>
            <a:r>
              <a:rPr lang="en-GB" sz="4400" b="1" i="1" dirty="0" smtClean="0">
                <a:solidFill>
                  <a:srgbClr val="FF0000"/>
                </a:solidFill>
                <a:latin typeface="Comic Sans MS" pitchFamily="66" charset="0"/>
              </a:rPr>
              <a:t>ui</a:t>
            </a:r>
            <a:r>
              <a:rPr lang="en-GB" sz="4400" b="1" i="1" dirty="0" smtClean="0">
                <a:latin typeface="Comic Sans MS" pitchFamily="66" charset="0"/>
              </a:rPr>
              <a:t>t can br</a:t>
            </a:r>
            <a:r>
              <a:rPr lang="en-GB" sz="4400" b="1" i="1" dirty="0" smtClean="0">
                <a:solidFill>
                  <a:srgbClr val="FF0000"/>
                </a:solidFill>
                <a:latin typeface="Comic Sans MS" pitchFamily="66" charset="0"/>
              </a:rPr>
              <a:t>ui</a:t>
            </a:r>
            <a:r>
              <a:rPr lang="en-GB" sz="4400" b="1" i="1" dirty="0" smtClean="0">
                <a:latin typeface="Comic Sans MS" pitchFamily="66" charset="0"/>
              </a:rPr>
              <a:t>se easily.</a:t>
            </a:r>
            <a:endParaRPr lang="en-GB" sz="4400" b="1" i="1" dirty="0">
              <a:latin typeface="Comic Sans MS" pitchFamily="66" charset="0"/>
            </a:endParaRPr>
          </a:p>
        </p:txBody>
      </p:sp>
      <p:pic>
        <p:nvPicPr>
          <p:cNvPr id="11267" name="Picture 3" descr="C:\Users\Stephen\AppData\Local\Microsoft\Windows\Temporary Internet Files\Content.IE5\PCPZ36N9\MM900223774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501009"/>
            <a:ext cx="1238250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107504" y="5445224"/>
            <a:ext cx="8928992" cy="792088"/>
          </a:xfrm>
          <a:prstGeom prst="roundRect">
            <a:avLst/>
          </a:prstGeom>
          <a:solidFill>
            <a:srgbClr val="FFFF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188640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category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58924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latin typeface="Comic Sans MS" pitchFamily="66" charset="0"/>
              </a:rPr>
              <a:t>Categ</a:t>
            </a:r>
            <a:r>
              <a:rPr lang="en-GB" sz="2000" b="1" dirty="0" smtClean="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en-GB" sz="2000" b="1" dirty="0" smtClean="0">
                <a:latin typeface="Comic Sans MS" pitchFamily="66" charset="0"/>
              </a:rPr>
              <a:t>rically speaking will remind you of the unstressed ‘</a:t>
            </a:r>
            <a:r>
              <a:rPr lang="en-GB" sz="2000" b="1" dirty="0" smtClean="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en-GB" sz="2000" b="1" dirty="0" smtClean="0">
                <a:latin typeface="Comic Sans MS" pitchFamily="66" charset="0"/>
              </a:rPr>
              <a:t>’ in categ</a:t>
            </a:r>
            <a:r>
              <a:rPr lang="en-GB" sz="2000" b="1" dirty="0" smtClean="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en-GB" sz="2000" b="1" dirty="0" smtClean="0">
                <a:latin typeface="Comic Sans MS" pitchFamily="66" charset="0"/>
              </a:rPr>
              <a:t>ry.</a:t>
            </a:r>
            <a:endParaRPr lang="en-GB" sz="2000" b="1" dirty="0">
              <a:latin typeface="Comic Sans MS" pitchFamily="66" charset="0"/>
            </a:endParaRPr>
          </a:p>
        </p:txBody>
      </p:sp>
      <p:pic>
        <p:nvPicPr>
          <p:cNvPr id="1032" name="Picture 8" descr="C:\Users\Stephen\AppData\Local\Microsoft\Windows\Temporary Internet Files\Content.IE5\729R5FZK\MC90005744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132856"/>
            <a:ext cx="1235086" cy="723190"/>
          </a:xfrm>
          <a:prstGeom prst="rect">
            <a:avLst/>
          </a:prstGeom>
          <a:noFill/>
        </p:spPr>
      </p:pic>
      <p:pic>
        <p:nvPicPr>
          <p:cNvPr id="1036" name="Picture 12" descr="C:\Users\Stephen\AppData\Local\Microsoft\Windows\Temporary Internet Files\Content.IE5\TRTDTI9A\MC90044139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772816"/>
            <a:ext cx="1228551" cy="1150133"/>
          </a:xfrm>
          <a:prstGeom prst="rect">
            <a:avLst/>
          </a:prstGeom>
          <a:noFill/>
        </p:spPr>
      </p:pic>
      <p:pic>
        <p:nvPicPr>
          <p:cNvPr id="1038" name="Picture 14" descr="C:\Users\Stephen\AppData\Local\Microsoft\Windows\Temporary Internet Files\Content.IE5\778DQBAG\MC900356165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49812" y="1988840"/>
            <a:ext cx="1530499" cy="876862"/>
          </a:xfrm>
          <a:prstGeom prst="rect">
            <a:avLst/>
          </a:prstGeom>
          <a:noFill/>
        </p:spPr>
      </p:pic>
      <p:pic>
        <p:nvPicPr>
          <p:cNvPr id="1040" name="Picture 16" descr="C:\Users\Stephen\AppData\Local\Microsoft\Windows\Temporary Internet Files\Content.IE5\VDDJIPSO\MC900436105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5102" y="1988840"/>
            <a:ext cx="1116617" cy="895748"/>
          </a:xfrm>
          <a:prstGeom prst="rect">
            <a:avLst/>
          </a:prstGeom>
          <a:noFill/>
        </p:spPr>
      </p:pic>
      <p:pic>
        <p:nvPicPr>
          <p:cNvPr id="1041" name="Picture 17" descr="C:\Users\Stephen\AppData\Local\Microsoft\Windows\Temporary Internet Files\Content.IE5\VDDJIPSO\MC900111366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123728" y="1916832"/>
            <a:ext cx="1008112" cy="964282"/>
          </a:xfrm>
          <a:prstGeom prst="rect">
            <a:avLst/>
          </a:prstGeom>
          <a:noFill/>
        </p:spPr>
      </p:pic>
      <p:pic>
        <p:nvPicPr>
          <p:cNvPr id="1045" name="Picture 21" descr="C:\Users\Stephen\AppData\Local\Microsoft\Windows\Temporary Internet Files\Content.IE5\39773U5T\MC900356369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96336" y="2119958"/>
            <a:ext cx="720080" cy="792781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0" y="292494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 smtClean="0"/>
              <a:t>Which </a:t>
            </a:r>
            <a:r>
              <a:rPr lang="en-GB" sz="3200" b="1" i="1" dirty="0" smtClean="0">
                <a:solidFill>
                  <a:srgbClr val="FF0000"/>
                </a:solidFill>
              </a:rPr>
              <a:t>category</a:t>
            </a:r>
            <a:r>
              <a:rPr lang="en-GB" sz="3200" b="1" i="1" dirty="0" smtClean="0"/>
              <a:t> does each animal belong to?</a:t>
            </a:r>
            <a:endParaRPr lang="en-GB" sz="3200" b="1" i="1" dirty="0"/>
          </a:p>
        </p:txBody>
      </p:sp>
      <p:sp>
        <p:nvSpPr>
          <p:cNvPr id="29" name="Cube 28"/>
          <p:cNvSpPr/>
          <p:nvPr/>
        </p:nvSpPr>
        <p:spPr>
          <a:xfrm>
            <a:off x="1043608" y="3789040"/>
            <a:ext cx="2520280" cy="136815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Cube 29"/>
          <p:cNvSpPr/>
          <p:nvPr/>
        </p:nvSpPr>
        <p:spPr>
          <a:xfrm>
            <a:off x="5580112" y="3789040"/>
            <a:ext cx="2520280" cy="136815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5940152" y="436510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FF00"/>
                </a:solidFill>
              </a:rPr>
              <a:t>Bears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31640" y="436510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FF00"/>
                </a:solidFill>
              </a:rPr>
              <a:t>Big cats</a:t>
            </a:r>
            <a:endParaRPr lang="en-GB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Stephen\AppData\Local\Microsoft\Windows\Temporary Internet Files\Content.IE5\TRTDTI9A\MC90005334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83768" y="2708920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 smtClean="0">
                <a:solidFill>
                  <a:schemeClr val="bg1"/>
                </a:solidFill>
                <a:latin typeface="Comic Sans MS" pitchFamily="66" charset="0"/>
              </a:rPr>
              <a:t>cemetery</a:t>
            </a:r>
            <a:endParaRPr lang="en-GB" sz="7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51520" y="4797152"/>
            <a:ext cx="8640960" cy="136815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116632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committee</a:t>
            </a:r>
            <a:endParaRPr lang="en-GB" sz="6600" b="1" dirty="0">
              <a:latin typeface="Comic Sans MS" pitchFamily="66" charset="0"/>
            </a:endParaRPr>
          </a:p>
        </p:txBody>
      </p:sp>
      <p:pic>
        <p:nvPicPr>
          <p:cNvPr id="3074" name="Picture 2" descr="C:\Users\Stephen\AppData\Local\Microsoft\Windows\Temporary Internet Files\Content.IE5\778DQBAG\MC90017435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7852" y="1340768"/>
            <a:ext cx="3709853" cy="318218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1520" y="5013176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/>
              <a:t>Double ‘</a:t>
            </a:r>
            <a:r>
              <a:rPr lang="en-GB" sz="4400" b="1" dirty="0" smtClean="0">
                <a:solidFill>
                  <a:srgbClr val="FF0000"/>
                </a:solidFill>
              </a:rPr>
              <a:t>m</a:t>
            </a:r>
            <a:r>
              <a:rPr lang="en-GB" sz="4400" b="1" dirty="0" smtClean="0"/>
              <a:t>’, double ‘</a:t>
            </a:r>
            <a:r>
              <a:rPr lang="en-GB" sz="4400" b="1" dirty="0" smtClean="0">
                <a:solidFill>
                  <a:srgbClr val="FF0000"/>
                </a:solidFill>
              </a:rPr>
              <a:t>t</a:t>
            </a:r>
            <a:r>
              <a:rPr lang="en-GB" sz="4400" b="1" dirty="0" smtClean="0"/>
              <a:t>’, double ‘</a:t>
            </a:r>
            <a:r>
              <a:rPr lang="en-GB" sz="4400" b="1" dirty="0" smtClean="0">
                <a:solidFill>
                  <a:srgbClr val="FF0000"/>
                </a:solidFill>
              </a:rPr>
              <a:t>e</a:t>
            </a:r>
            <a:r>
              <a:rPr lang="en-GB" sz="4400" b="1" dirty="0" smtClean="0"/>
              <a:t>’</a:t>
            </a:r>
            <a:endParaRPr lang="en-GB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548680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communicate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03440" y="5085184"/>
            <a:ext cx="504056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i="1" dirty="0" smtClean="0">
                <a:solidFill>
                  <a:srgbClr val="FF0000"/>
                </a:solidFill>
              </a:rPr>
              <a:t>uncommunicative</a:t>
            </a:r>
            <a:endParaRPr lang="en-GB" sz="3600" b="1" i="1" dirty="0">
              <a:solidFill>
                <a:srgbClr val="FF00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123728" y="2204865"/>
            <a:ext cx="4536504" cy="1080121"/>
            <a:chOff x="2411760" y="2780928"/>
            <a:chExt cx="4536504" cy="1016584"/>
          </a:xfrm>
        </p:grpSpPr>
        <p:sp>
          <p:nvSpPr>
            <p:cNvPr id="14" name="Rounded Rectangular Callout 13"/>
            <p:cNvSpPr/>
            <p:nvPr/>
          </p:nvSpPr>
          <p:spPr>
            <a:xfrm>
              <a:off x="2483768" y="2780928"/>
              <a:ext cx="4392488" cy="1016584"/>
            </a:xfrm>
            <a:prstGeom prst="wedgeRoundRectCallout">
              <a:avLst>
                <a:gd name="adj1" fmla="val 79913"/>
                <a:gd name="adj2" fmla="val 131088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411760" y="2852936"/>
              <a:ext cx="45365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b="1" dirty="0" smtClean="0">
                  <a:latin typeface="Comic Sans MS" pitchFamily="66" charset="0"/>
                </a:rPr>
                <a:t>communication</a:t>
              </a:r>
              <a:endParaRPr lang="en-GB" sz="4800" b="1" dirty="0">
                <a:latin typeface="Comic Sans MS" pitchFamily="66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0" y="5085184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i="1" dirty="0" smtClean="0">
                <a:solidFill>
                  <a:srgbClr val="00B050"/>
                </a:solidFill>
              </a:rPr>
              <a:t>communicative</a:t>
            </a:r>
            <a:endParaRPr lang="en-GB" sz="3600" b="1" i="1" dirty="0">
              <a:solidFill>
                <a:srgbClr val="00B050"/>
              </a:solidFill>
            </a:endParaRPr>
          </a:p>
        </p:txBody>
      </p:sp>
      <p:pic>
        <p:nvPicPr>
          <p:cNvPr id="4101" name="Picture 5" descr="C:\Users\Stephen\AppData\Local\Microsoft\Windows\Temporary Internet Files\Content.IE5\39773U5T\MC90038360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548679"/>
            <a:ext cx="1152127" cy="2160241"/>
          </a:xfrm>
          <a:prstGeom prst="rect">
            <a:avLst/>
          </a:prstGeom>
          <a:noFill/>
        </p:spPr>
      </p:pic>
      <p:pic>
        <p:nvPicPr>
          <p:cNvPr id="4102" name="Picture 6" descr="C:\Users\Stephen\AppData\Local\Microsoft\Windows\Temporary Internet Files\Content.IE5\VDDJIPSO\MC90039099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190000" y="548680"/>
            <a:ext cx="1702479" cy="2088232"/>
          </a:xfrm>
          <a:prstGeom prst="rect">
            <a:avLst/>
          </a:prstGeom>
          <a:noFill/>
        </p:spPr>
      </p:pic>
      <p:pic>
        <p:nvPicPr>
          <p:cNvPr id="4103" name="Picture 7" descr="C:\Users\Stephen\AppData\Local\Microsoft\Windows\Temporary Internet Files\Content.IE5\TRTDTI9A\MC900383828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51283" flipH="1">
            <a:off x="7906281" y="3724352"/>
            <a:ext cx="1136228" cy="849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548680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accompany</a:t>
            </a:r>
            <a:endParaRPr lang="en-GB" sz="6600" b="1" dirty="0">
              <a:latin typeface="Comic Sans MS" pitchFamily="66" charset="0"/>
            </a:endParaRPr>
          </a:p>
        </p:txBody>
      </p:sp>
      <p:pic>
        <p:nvPicPr>
          <p:cNvPr id="1026" name="Picture 2" descr="C:\Users\Stephen\AppData\Local\Microsoft\Windows\Temporary Internet Files\Content.IE5\8X04ZSOL\MP90018504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1478" y="2924944"/>
            <a:ext cx="2642522" cy="3933056"/>
          </a:xfrm>
          <a:prstGeom prst="rect">
            <a:avLst/>
          </a:prstGeom>
          <a:noFill/>
        </p:spPr>
      </p:pic>
      <p:sp>
        <p:nvSpPr>
          <p:cNvPr id="6" name="Rounded Rectangular Callout 5"/>
          <p:cNvSpPr/>
          <p:nvPr/>
        </p:nvSpPr>
        <p:spPr>
          <a:xfrm>
            <a:off x="2555776" y="2708920"/>
            <a:ext cx="3960440" cy="1872208"/>
          </a:xfrm>
          <a:prstGeom prst="wedgeRoundRectCallout">
            <a:avLst>
              <a:gd name="adj1" fmla="val 85264"/>
              <a:gd name="adj2" fmla="val -29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907704" y="2852936"/>
            <a:ext cx="5112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 smtClean="0"/>
              <a:t>I’d like you to </a:t>
            </a:r>
          </a:p>
          <a:p>
            <a:pPr algn="ctr"/>
            <a:r>
              <a:rPr lang="en-GB" sz="3200" b="1" i="1" dirty="0" smtClean="0">
                <a:solidFill>
                  <a:srgbClr val="FF0000"/>
                </a:solidFill>
              </a:rPr>
              <a:t>accompany </a:t>
            </a:r>
            <a:r>
              <a:rPr lang="en-GB" sz="3200" b="1" i="1" dirty="0" smtClean="0"/>
              <a:t>me to the </a:t>
            </a:r>
          </a:p>
          <a:p>
            <a:pPr algn="ctr"/>
            <a:r>
              <a:rPr lang="en-GB" sz="3200" b="1" i="1" dirty="0" smtClean="0"/>
              <a:t>police station</a:t>
            </a:r>
            <a:r>
              <a:rPr lang="en-GB" dirty="0" smtClean="0"/>
              <a:t>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476672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community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5157192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There is </a:t>
            </a:r>
            <a:r>
              <a:rPr lang="en-GB" sz="4000" b="1" dirty="0" smtClean="0">
                <a:solidFill>
                  <a:srgbClr val="FF0000"/>
                </a:solidFill>
              </a:rPr>
              <a:t>unity</a:t>
            </a:r>
            <a:r>
              <a:rPr lang="en-GB" sz="4000" b="1" dirty="0" smtClean="0"/>
              <a:t> in the comm</a:t>
            </a:r>
            <a:r>
              <a:rPr lang="en-GB" sz="4000" b="1" dirty="0" smtClean="0">
                <a:solidFill>
                  <a:srgbClr val="FF0000"/>
                </a:solidFill>
              </a:rPr>
              <a:t>unity</a:t>
            </a:r>
            <a:r>
              <a:rPr lang="en-GB" sz="4000" b="1" dirty="0" smtClean="0"/>
              <a:t>.</a:t>
            </a:r>
            <a:endParaRPr lang="en-GB" sz="4000" b="1" dirty="0"/>
          </a:p>
        </p:txBody>
      </p:sp>
      <p:pic>
        <p:nvPicPr>
          <p:cNvPr id="5122" name="Picture 2" descr="C:\Users\Stephen\AppData\Local\Microsoft\Windows\Temporary Internet Files\Content.IE5\VDDJIPSO\MC90004508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3874" y="1628800"/>
            <a:ext cx="5073425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260648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competition</a:t>
            </a:r>
            <a:endParaRPr lang="en-GB" sz="6600" b="1" dirty="0">
              <a:latin typeface="Comic Sans MS" pitchFamily="66" charset="0"/>
            </a:endParaRPr>
          </a:p>
        </p:txBody>
      </p:sp>
      <p:pic>
        <p:nvPicPr>
          <p:cNvPr id="6146" name="Picture 2" descr="C:\Users\Stephen\AppData\Local\Microsoft\Windows\Temporary Internet Files\Content.IE5\TRTDTI9A\MC90024188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24" y="4581128"/>
            <a:ext cx="1520469" cy="1368152"/>
          </a:xfrm>
          <a:prstGeom prst="rect">
            <a:avLst/>
          </a:prstGeom>
          <a:noFill/>
        </p:spPr>
      </p:pic>
      <p:pic>
        <p:nvPicPr>
          <p:cNvPr id="6148" name="Picture 4" descr="C:\Users\Stephen\AppData\Local\Microsoft\Windows\Temporary Internet Files\Content.IE5\VDDJIPSO\MC90029033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1412776"/>
            <a:ext cx="2001838" cy="266429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9552" y="4581128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You need to be</a:t>
            </a:r>
            <a:r>
              <a:rPr lang="en-GB" sz="4000" b="1" dirty="0" smtClean="0">
                <a:solidFill>
                  <a:srgbClr val="FF0000"/>
                </a:solidFill>
              </a:rPr>
              <a:t> competitive </a:t>
            </a:r>
            <a:r>
              <a:rPr lang="en-GB" sz="4000" b="1" dirty="0" smtClean="0"/>
              <a:t>to </a:t>
            </a:r>
            <a:r>
              <a:rPr lang="en-GB" sz="4000" b="1" dirty="0" smtClean="0">
                <a:solidFill>
                  <a:srgbClr val="FF0000"/>
                </a:solidFill>
              </a:rPr>
              <a:t>compete</a:t>
            </a:r>
            <a:r>
              <a:rPr lang="en-GB" sz="4000" b="1" dirty="0" smtClean="0"/>
              <a:t> in a </a:t>
            </a:r>
            <a:r>
              <a:rPr lang="en-GB" sz="4000" b="1" dirty="0" smtClean="0">
                <a:solidFill>
                  <a:srgbClr val="FF0000"/>
                </a:solidFill>
              </a:rPr>
              <a:t>competition</a:t>
            </a:r>
            <a:r>
              <a:rPr lang="en-GB" sz="4000" b="1" dirty="0" smtClean="0"/>
              <a:t>.</a:t>
            </a:r>
            <a:endParaRPr lang="en-GB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6156176" y="4941168"/>
            <a:ext cx="2088232" cy="7200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Cloud 13"/>
          <p:cNvSpPr/>
          <p:nvPr/>
        </p:nvSpPr>
        <p:spPr>
          <a:xfrm>
            <a:off x="2123728" y="188640"/>
            <a:ext cx="4968552" cy="1872208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404664"/>
            <a:ext cx="5760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latin typeface="Comic Sans MS" pitchFamily="66" charset="0"/>
              </a:rPr>
              <a:t>conscience</a:t>
            </a:r>
            <a:endParaRPr lang="en-GB" sz="6000" b="1" dirty="0">
              <a:latin typeface="Comic Sans MS" pitchFamily="66" charset="0"/>
            </a:endParaRPr>
          </a:p>
        </p:txBody>
      </p:sp>
      <p:pic>
        <p:nvPicPr>
          <p:cNvPr id="7178" name="Picture 10" descr="C:\Users\Stephen\AppData\Local\Microsoft\Windows\Temporary Internet Files\Content.IE5\39773U5T\MC90044511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204864"/>
            <a:ext cx="1656184" cy="397335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436096" y="5013176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>
                <a:latin typeface="Comic Sans MS" pitchFamily="66" charset="0"/>
              </a:rPr>
              <a:t>con+science</a:t>
            </a:r>
            <a:endParaRPr lang="en-GB" sz="2800" b="1" dirty="0">
              <a:latin typeface="Comic Sans MS" pitchFamily="66" charset="0"/>
            </a:endParaRPr>
          </a:p>
        </p:txBody>
      </p:sp>
      <p:pic>
        <p:nvPicPr>
          <p:cNvPr id="1027" name="Picture 3" descr="C:\Users\Stephen\AppData\Local\Microsoft\Windows\Temporary Internet Files\Content.IE5\39773U5T\MM900288867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2204864"/>
            <a:ext cx="923925" cy="723900"/>
          </a:xfrm>
          <a:prstGeom prst="rect">
            <a:avLst/>
          </a:prstGeom>
          <a:noFill/>
        </p:spPr>
      </p:pic>
      <p:pic>
        <p:nvPicPr>
          <p:cNvPr id="1029" name="Picture 5" descr="C:\Users\Stephen\AppData\Local\Microsoft\Windows\Temporary Internet Files\Content.IE5\VDDJIPSO\MM900288868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70901" y="2204864"/>
            <a:ext cx="931387" cy="7197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692696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conscious</a:t>
            </a:r>
            <a:endParaRPr lang="en-GB" sz="6600" b="1" dirty="0">
              <a:latin typeface="Comic Sans MS" pitchFamily="66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2204864"/>
            <a:ext cx="5544616" cy="720080"/>
            <a:chOff x="539552" y="2636912"/>
            <a:chExt cx="5544616" cy="720080"/>
          </a:xfrm>
        </p:grpSpPr>
        <p:sp>
          <p:nvSpPr>
            <p:cNvPr id="11" name="Rounded Rectangle 10"/>
            <p:cNvSpPr/>
            <p:nvPr/>
          </p:nvSpPr>
          <p:spPr>
            <a:xfrm>
              <a:off x="1907704" y="2708920"/>
              <a:ext cx="2808312" cy="648072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9552" y="2636912"/>
              <a:ext cx="55446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 smtClean="0">
                  <a:latin typeface="Comic Sans MS" pitchFamily="66" charset="0"/>
                </a:rPr>
                <a:t>consciously</a:t>
              </a:r>
              <a:endParaRPr lang="en-GB" sz="4000" b="1" dirty="0">
                <a:latin typeface="Comic Sans MS" pitchFamily="66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419872" y="4869160"/>
            <a:ext cx="5544616" cy="720080"/>
            <a:chOff x="539552" y="4149080"/>
            <a:chExt cx="5544616" cy="720080"/>
          </a:xfrm>
        </p:grpSpPr>
        <p:sp>
          <p:nvSpPr>
            <p:cNvPr id="10" name="Rounded Rectangle 9"/>
            <p:cNvSpPr/>
            <p:nvPr/>
          </p:nvSpPr>
          <p:spPr>
            <a:xfrm>
              <a:off x="1835696" y="4221088"/>
              <a:ext cx="2952328" cy="648072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9552" y="4149080"/>
              <a:ext cx="55446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 smtClean="0">
                  <a:latin typeface="Comic Sans MS" pitchFamily="66" charset="0"/>
                </a:rPr>
                <a:t>unconscious</a:t>
              </a:r>
              <a:endParaRPr lang="en-GB" sz="4000" b="1" dirty="0">
                <a:latin typeface="Comic Sans MS" pitchFamily="66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599384" y="2204864"/>
            <a:ext cx="5544616" cy="720080"/>
            <a:chOff x="2411760" y="5229200"/>
            <a:chExt cx="5544616" cy="720080"/>
          </a:xfrm>
        </p:grpSpPr>
        <p:sp>
          <p:nvSpPr>
            <p:cNvPr id="9" name="Rounded Rectangle 8"/>
            <p:cNvSpPr/>
            <p:nvPr/>
          </p:nvSpPr>
          <p:spPr>
            <a:xfrm>
              <a:off x="3419872" y="5301208"/>
              <a:ext cx="3528392" cy="648072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411760" y="5229200"/>
              <a:ext cx="55446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 smtClean="0">
                  <a:latin typeface="Comic Sans MS" pitchFamily="66" charset="0"/>
                </a:rPr>
                <a:t>consciousness</a:t>
              </a:r>
              <a:endParaRPr lang="en-GB" sz="4000" b="1" dirty="0">
                <a:latin typeface="Comic Sans MS" pitchFamily="66" charset="0"/>
              </a:endParaRPr>
            </a:p>
          </p:txBody>
        </p:sp>
      </p:grpSp>
      <p:pic>
        <p:nvPicPr>
          <p:cNvPr id="8195" name="Picture 3" descr="C:\Users\Stephen\AppData\Local\Microsoft\Windows\Temporary Internet Files\Content.IE5\39773U5T\MC90023792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293096"/>
            <a:ext cx="1824902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</p:cBhvr>
                                      <p:by x="10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loud Callout 11"/>
          <p:cNvSpPr/>
          <p:nvPr/>
        </p:nvSpPr>
        <p:spPr>
          <a:xfrm>
            <a:off x="6228184" y="4941168"/>
            <a:ext cx="2808312" cy="1296144"/>
          </a:xfrm>
          <a:prstGeom prst="cloudCallout">
            <a:avLst>
              <a:gd name="adj1" fmla="val -53742"/>
              <a:gd name="adj2" fmla="val 6093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ular Callout 9"/>
          <p:cNvSpPr/>
          <p:nvPr/>
        </p:nvSpPr>
        <p:spPr>
          <a:xfrm>
            <a:off x="971600" y="1988840"/>
            <a:ext cx="7200800" cy="792088"/>
          </a:xfrm>
          <a:prstGeom prst="wedgeRoundRectCallout">
            <a:avLst>
              <a:gd name="adj1" fmla="val -609"/>
              <a:gd name="adj2" fmla="val 138036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2123728" y="476672"/>
            <a:ext cx="4968552" cy="1152128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404664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controversy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2060848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How do </a:t>
            </a:r>
            <a:r>
              <a:rPr lang="en-GB" sz="3200" b="1" i="1" dirty="0" smtClean="0"/>
              <a:t>you</a:t>
            </a:r>
            <a:r>
              <a:rPr lang="en-GB" sz="3200" b="1" dirty="0" smtClean="0"/>
              <a:t> say the word ‘</a:t>
            </a:r>
            <a:r>
              <a:rPr lang="en-GB" sz="3200" b="1" dirty="0" smtClean="0">
                <a:solidFill>
                  <a:srgbClr val="FF0000"/>
                </a:solidFill>
              </a:rPr>
              <a:t>controversy</a:t>
            </a:r>
            <a:r>
              <a:rPr lang="en-GB" sz="3200" b="1" dirty="0" smtClean="0"/>
              <a:t>’?</a:t>
            </a:r>
            <a:endParaRPr lang="en-GB" sz="3200" b="1" dirty="0"/>
          </a:p>
        </p:txBody>
      </p:sp>
      <p:pic>
        <p:nvPicPr>
          <p:cNvPr id="1026" name="Picture 2" descr="C:\Users\Stephen\AppData\Local\Microsoft\Windows\Temporary Internet Files\Content.IE5\TRTDTI9A\MC90036104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429000"/>
            <a:ext cx="2361902" cy="234343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228184" y="5256574"/>
            <a:ext cx="2843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Comic Sans MS" pitchFamily="66" charset="0"/>
              </a:rPr>
              <a:t>controversial</a:t>
            </a:r>
            <a:endParaRPr lang="en-GB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051720" y="548680"/>
            <a:ext cx="5040560" cy="1440160"/>
          </a:xfrm>
          <a:prstGeom prst="roundRect">
            <a:avLst/>
          </a:prstGeom>
          <a:solidFill>
            <a:srgbClr val="FFFFA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2411760" y="2708920"/>
            <a:ext cx="4320480" cy="136815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1979712" y="4869160"/>
            <a:ext cx="5184576" cy="144016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2708920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convenient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4869160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conveniently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1680" y="548680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convenience</a:t>
            </a:r>
            <a:endParaRPr lang="en-GB" sz="66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animScale>
                                      <p:cBhvr>
                                        <p:cTn id="6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" presetID="3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animScale>
                                      <p:cBhvr>
                                        <p:cTn id="12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4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5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000"/>
                            </p:stCondLst>
                            <p:childTnLst>
                              <p:par>
                                <p:cTn id="17" presetID="3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animScale>
                                      <p:cBhvr>
                                        <p:cTn id="18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9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0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1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/>
        </p:nvSpPr>
        <p:spPr>
          <a:xfrm>
            <a:off x="186266" y="4184415"/>
            <a:ext cx="3953685" cy="2673585"/>
          </a:xfrm>
          <a:custGeom>
            <a:avLst/>
            <a:gdLst>
              <a:gd name="connsiteX0" fmla="*/ 39511 w 3898430"/>
              <a:gd name="connsiteY0" fmla="*/ 365007 h 2551289"/>
              <a:gd name="connsiteX1" fmla="*/ 299155 w 3898430"/>
              <a:gd name="connsiteY1" fmla="*/ 173096 h 2551289"/>
              <a:gd name="connsiteX2" fmla="*/ 1642533 w 3898430"/>
              <a:gd name="connsiteY2" fmla="*/ 3763 h 2551289"/>
              <a:gd name="connsiteX3" fmla="*/ 2658533 w 3898430"/>
              <a:gd name="connsiteY3" fmla="*/ 195674 h 2551289"/>
              <a:gd name="connsiteX4" fmla="*/ 3290711 w 3898430"/>
              <a:gd name="connsiteY4" fmla="*/ 105363 h 2551289"/>
              <a:gd name="connsiteX5" fmla="*/ 3764844 w 3898430"/>
              <a:gd name="connsiteY5" fmla="*/ 331141 h 2551289"/>
              <a:gd name="connsiteX6" fmla="*/ 3866444 w 3898430"/>
              <a:gd name="connsiteY6" fmla="*/ 669807 h 2551289"/>
              <a:gd name="connsiteX7" fmla="*/ 3719689 w 3898430"/>
              <a:gd name="connsiteY7" fmla="*/ 929452 h 2551289"/>
              <a:gd name="connsiteX8" fmla="*/ 2794000 w 3898430"/>
              <a:gd name="connsiteY8" fmla="*/ 1087496 h 2551289"/>
              <a:gd name="connsiteX9" fmla="*/ 2545644 w 3898430"/>
              <a:gd name="connsiteY9" fmla="*/ 1584207 h 2551289"/>
              <a:gd name="connsiteX10" fmla="*/ 2319866 w 3898430"/>
              <a:gd name="connsiteY10" fmla="*/ 2329274 h 2551289"/>
              <a:gd name="connsiteX11" fmla="*/ 1597377 w 3898430"/>
              <a:gd name="connsiteY11" fmla="*/ 2476029 h 2551289"/>
              <a:gd name="connsiteX12" fmla="*/ 987777 w 3898430"/>
              <a:gd name="connsiteY12" fmla="*/ 2363141 h 2551289"/>
              <a:gd name="connsiteX13" fmla="*/ 750711 w 3898430"/>
              <a:gd name="connsiteY13" fmla="*/ 1347141 h 2551289"/>
              <a:gd name="connsiteX14" fmla="*/ 276577 w 3898430"/>
              <a:gd name="connsiteY14" fmla="*/ 997185 h 2551289"/>
              <a:gd name="connsiteX15" fmla="*/ 62089 w 3898430"/>
              <a:gd name="connsiteY15" fmla="*/ 760118 h 2551289"/>
              <a:gd name="connsiteX16" fmla="*/ 39511 w 3898430"/>
              <a:gd name="connsiteY16" fmla="*/ 365007 h 255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98430" h="2551289">
                <a:moveTo>
                  <a:pt x="39511" y="365007"/>
                </a:moveTo>
                <a:cubicBezTo>
                  <a:pt x="79022" y="267170"/>
                  <a:pt x="31985" y="233303"/>
                  <a:pt x="299155" y="173096"/>
                </a:cubicBezTo>
                <a:cubicBezTo>
                  <a:pt x="566325" y="112889"/>
                  <a:pt x="1249303" y="0"/>
                  <a:pt x="1642533" y="3763"/>
                </a:cubicBezTo>
                <a:cubicBezTo>
                  <a:pt x="2035763" y="7526"/>
                  <a:pt x="2383837" y="178741"/>
                  <a:pt x="2658533" y="195674"/>
                </a:cubicBezTo>
                <a:cubicBezTo>
                  <a:pt x="2933229" y="212607"/>
                  <a:pt x="3106326" y="82785"/>
                  <a:pt x="3290711" y="105363"/>
                </a:cubicBezTo>
                <a:cubicBezTo>
                  <a:pt x="3475096" y="127941"/>
                  <a:pt x="3668888" y="237067"/>
                  <a:pt x="3764844" y="331141"/>
                </a:cubicBezTo>
                <a:cubicBezTo>
                  <a:pt x="3860800" y="425215"/>
                  <a:pt x="3873970" y="570089"/>
                  <a:pt x="3866444" y="669807"/>
                </a:cubicBezTo>
                <a:cubicBezTo>
                  <a:pt x="3858918" y="769525"/>
                  <a:pt x="3898430" y="859837"/>
                  <a:pt x="3719689" y="929452"/>
                </a:cubicBezTo>
                <a:cubicBezTo>
                  <a:pt x="3540948" y="999067"/>
                  <a:pt x="2989674" y="978370"/>
                  <a:pt x="2794000" y="1087496"/>
                </a:cubicBezTo>
                <a:cubicBezTo>
                  <a:pt x="2598326" y="1196622"/>
                  <a:pt x="2624666" y="1377244"/>
                  <a:pt x="2545644" y="1584207"/>
                </a:cubicBezTo>
                <a:cubicBezTo>
                  <a:pt x="2466622" y="1791170"/>
                  <a:pt x="2477910" y="2180637"/>
                  <a:pt x="2319866" y="2329274"/>
                </a:cubicBezTo>
                <a:cubicBezTo>
                  <a:pt x="2161822" y="2477911"/>
                  <a:pt x="1819392" y="2470385"/>
                  <a:pt x="1597377" y="2476029"/>
                </a:cubicBezTo>
                <a:cubicBezTo>
                  <a:pt x="1375362" y="2481673"/>
                  <a:pt x="1128888" y="2551289"/>
                  <a:pt x="987777" y="2363141"/>
                </a:cubicBezTo>
                <a:cubicBezTo>
                  <a:pt x="846666" y="2174993"/>
                  <a:pt x="869244" y="1574800"/>
                  <a:pt x="750711" y="1347141"/>
                </a:cubicBezTo>
                <a:cubicBezTo>
                  <a:pt x="632178" y="1119482"/>
                  <a:pt x="391347" y="1095022"/>
                  <a:pt x="276577" y="997185"/>
                </a:cubicBezTo>
                <a:cubicBezTo>
                  <a:pt x="161807" y="899348"/>
                  <a:pt x="101600" y="867362"/>
                  <a:pt x="62089" y="760118"/>
                </a:cubicBezTo>
                <a:cubicBezTo>
                  <a:pt x="22578" y="652874"/>
                  <a:pt x="0" y="462844"/>
                  <a:pt x="39511" y="36500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 16"/>
          <p:cNvSpPr/>
          <p:nvPr/>
        </p:nvSpPr>
        <p:spPr>
          <a:xfrm>
            <a:off x="139230" y="1629363"/>
            <a:ext cx="4579525" cy="2344326"/>
          </a:xfrm>
          <a:custGeom>
            <a:avLst/>
            <a:gdLst>
              <a:gd name="connsiteX0" fmla="*/ 52681 w 4579525"/>
              <a:gd name="connsiteY0" fmla="*/ 526815 h 2344326"/>
              <a:gd name="connsiteX1" fmla="*/ 368770 w 4579525"/>
              <a:gd name="connsiteY1" fmla="*/ 165570 h 2344326"/>
              <a:gd name="connsiteX2" fmla="*/ 1520237 w 4579525"/>
              <a:gd name="connsiteY2" fmla="*/ 7526 h 2344326"/>
              <a:gd name="connsiteX3" fmla="*/ 2366903 w 4579525"/>
              <a:gd name="connsiteY3" fmla="*/ 210726 h 2344326"/>
              <a:gd name="connsiteX4" fmla="*/ 3495792 w 4579525"/>
              <a:gd name="connsiteY4" fmla="*/ 86548 h 2344326"/>
              <a:gd name="connsiteX5" fmla="*/ 4331170 w 4579525"/>
              <a:gd name="connsiteY5" fmla="*/ 346193 h 2344326"/>
              <a:gd name="connsiteX6" fmla="*/ 4477926 w 4579525"/>
              <a:gd name="connsiteY6" fmla="*/ 763881 h 2344326"/>
              <a:gd name="connsiteX7" fmla="*/ 4398903 w 4579525"/>
              <a:gd name="connsiteY7" fmla="*/ 1271881 h 2344326"/>
              <a:gd name="connsiteX8" fmla="*/ 3394192 w 4579525"/>
              <a:gd name="connsiteY8" fmla="*/ 1576681 h 2344326"/>
              <a:gd name="connsiteX9" fmla="*/ 2965214 w 4579525"/>
              <a:gd name="connsiteY9" fmla="*/ 2050815 h 2344326"/>
              <a:gd name="connsiteX10" fmla="*/ 2254014 w 4579525"/>
              <a:gd name="connsiteY10" fmla="*/ 2333037 h 2344326"/>
              <a:gd name="connsiteX11" fmla="*/ 1508948 w 4579525"/>
              <a:gd name="connsiteY11" fmla="*/ 1983081 h 2344326"/>
              <a:gd name="connsiteX12" fmla="*/ 1125126 w 4579525"/>
              <a:gd name="connsiteY12" fmla="*/ 1396059 h 2344326"/>
              <a:gd name="connsiteX13" fmla="*/ 334903 w 4579525"/>
              <a:gd name="connsiteY13" fmla="*/ 1294459 h 2344326"/>
              <a:gd name="connsiteX14" fmla="*/ 52681 w 4579525"/>
              <a:gd name="connsiteY14" fmla="*/ 978370 h 2344326"/>
              <a:gd name="connsiteX15" fmla="*/ 52681 w 4579525"/>
              <a:gd name="connsiteY15" fmla="*/ 526815 h 234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79525" h="2344326">
                <a:moveTo>
                  <a:pt x="52681" y="526815"/>
                </a:moveTo>
                <a:cubicBezTo>
                  <a:pt x="105363" y="391348"/>
                  <a:pt x="124177" y="252118"/>
                  <a:pt x="368770" y="165570"/>
                </a:cubicBezTo>
                <a:cubicBezTo>
                  <a:pt x="613363" y="79022"/>
                  <a:pt x="1187215" y="0"/>
                  <a:pt x="1520237" y="7526"/>
                </a:cubicBezTo>
                <a:cubicBezTo>
                  <a:pt x="1853259" y="15052"/>
                  <a:pt x="2037644" y="197556"/>
                  <a:pt x="2366903" y="210726"/>
                </a:cubicBezTo>
                <a:cubicBezTo>
                  <a:pt x="2696162" y="223896"/>
                  <a:pt x="3168414" y="63970"/>
                  <a:pt x="3495792" y="86548"/>
                </a:cubicBezTo>
                <a:cubicBezTo>
                  <a:pt x="3823170" y="109126"/>
                  <a:pt x="4167481" y="233304"/>
                  <a:pt x="4331170" y="346193"/>
                </a:cubicBezTo>
                <a:cubicBezTo>
                  <a:pt x="4494859" y="459082"/>
                  <a:pt x="4466637" y="609600"/>
                  <a:pt x="4477926" y="763881"/>
                </a:cubicBezTo>
                <a:cubicBezTo>
                  <a:pt x="4489215" y="918162"/>
                  <a:pt x="4579525" y="1136414"/>
                  <a:pt x="4398903" y="1271881"/>
                </a:cubicBezTo>
                <a:cubicBezTo>
                  <a:pt x="4218281" y="1407348"/>
                  <a:pt x="3633140" y="1446859"/>
                  <a:pt x="3394192" y="1576681"/>
                </a:cubicBezTo>
                <a:cubicBezTo>
                  <a:pt x="3155244" y="1706503"/>
                  <a:pt x="3155244" y="1924756"/>
                  <a:pt x="2965214" y="2050815"/>
                </a:cubicBezTo>
                <a:cubicBezTo>
                  <a:pt x="2775184" y="2176874"/>
                  <a:pt x="2496725" y="2344326"/>
                  <a:pt x="2254014" y="2333037"/>
                </a:cubicBezTo>
                <a:cubicBezTo>
                  <a:pt x="2011303" y="2321748"/>
                  <a:pt x="1697096" y="2139244"/>
                  <a:pt x="1508948" y="1983081"/>
                </a:cubicBezTo>
                <a:cubicBezTo>
                  <a:pt x="1320800" y="1826918"/>
                  <a:pt x="1320800" y="1510829"/>
                  <a:pt x="1125126" y="1396059"/>
                </a:cubicBezTo>
                <a:cubicBezTo>
                  <a:pt x="929452" y="1281289"/>
                  <a:pt x="513644" y="1364074"/>
                  <a:pt x="334903" y="1294459"/>
                </a:cubicBezTo>
                <a:cubicBezTo>
                  <a:pt x="156162" y="1224844"/>
                  <a:pt x="99718" y="1108192"/>
                  <a:pt x="52681" y="978370"/>
                </a:cubicBezTo>
                <a:cubicBezTo>
                  <a:pt x="5644" y="848548"/>
                  <a:pt x="0" y="662282"/>
                  <a:pt x="52681" y="52681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/>
          <p:cNvSpPr/>
          <p:nvPr/>
        </p:nvSpPr>
        <p:spPr>
          <a:xfrm>
            <a:off x="4889970" y="3087511"/>
            <a:ext cx="4161838" cy="2590800"/>
          </a:xfrm>
          <a:custGeom>
            <a:avLst/>
            <a:gdLst>
              <a:gd name="connsiteX0" fmla="*/ 1115719 w 4161838"/>
              <a:gd name="connsiteY0" fmla="*/ 129822 h 2590800"/>
              <a:gd name="connsiteX1" fmla="*/ 1714030 w 4161838"/>
              <a:gd name="connsiteY1" fmla="*/ 276578 h 2590800"/>
              <a:gd name="connsiteX2" fmla="*/ 2684874 w 4161838"/>
              <a:gd name="connsiteY2" fmla="*/ 50800 h 2590800"/>
              <a:gd name="connsiteX3" fmla="*/ 3858919 w 4161838"/>
              <a:gd name="connsiteY3" fmla="*/ 163689 h 2590800"/>
              <a:gd name="connsiteX4" fmla="*/ 3983097 w 4161838"/>
              <a:gd name="connsiteY4" fmla="*/ 897467 h 2590800"/>
              <a:gd name="connsiteX5" fmla="*/ 2786474 w 4161838"/>
              <a:gd name="connsiteY5" fmla="*/ 1405467 h 2590800"/>
              <a:gd name="connsiteX6" fmla="*/ 2752608 w 4161838"/>
              <a:gd name="connsiteY6" fmla="*/ 2127956 h 2590800"/>
              <a:gd name="connsiteX7" fmla="*/ 2538119 w 4161838"/>
              <a:gd name="connsiteY7" fmla="*/ 2444045 h 2590800"/>
              <a:gd name="connsiteX8" fmla="*/ 1680163 w 4161838"/>
              <a:gd name="connsiteY8" fmla="*/ 2500489 h 2590800"/>
              <a:gd name="connsiteX9" fmla="*/ 1217319 w 4161838"/>
              <a:gd name="connsiteY9" fmla="*/ 1902178 h 2590800"/>
              <a:gd name="connsiteX10" fmla="*/ 314208 w 4161838"/>
              <a:gd name="connsiteY10" fmla="*/ 1326445 h 2590800"/>
              <a:gd name="connsiteX11" fmla="*/ 43274 w 4161838"/>
              <a:gd name="connsiteY11" fmla="*/ 502356 h 2590800"/>
              <a:gd name="connsiteX12" fmla="*/ 573852 w 4161838"/>
              <a:gd name="connsiteY12" fmla="*/ 62089 h 2590800"/>
              <a:gd name="connsiteX13" fmla="*/ 1115719 w 4161838"/>
              <a:gd name="connsiteY13" fmla="*/ 129822 h 259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61838" h="2590800">
                <a:moveTo>
                  <a:pt x="1115719" y="129822"/>
                </a:moveTo>
                <a:cubicBezTo>
                  <a:pt x="1305749" y="165570"/>
                  <a:pt x="1452504" y="289748"/>
                  <a:pt x="1714030" y="276578"/>
                </a:cubicBezTo>
                <a:cubicBezTo>
                  <a:pt x="1975556" y="263408"/>
                  <a:pt x="2327393" y="69615"/>
                  <a:pt x="2684874" y="50800"/>
                </a:cubicBezTo>
                <a:cubicBezTo>
                  <a:pt x="3042355" y="31985"/>
                  <a:pt x="3642549" y="22578"/>
                  <a:pt x="3858919" y="163689"/>
                </a:cubicBezTo>
                <a:cubicBezTo>
                  <a:pt x="4075289" y="304800"/>
                  <a:pt x="4161838" y="690504"/>
                  <a:pt x="3983097" y="897467"/>
                </a:cubicBezTo>
                <a:cubicBezTo>
                  <a:pt x="3804356" y="1104430"/>
                  <a:pt x="2991555" y="1200386"/>
                  <a:pt x="2786474" y="1405467"/>
                </a:cubicBezTo>
                <a:cubicBezTo>
                  <a:pt x="2581393" y="1610548"/>
                  <a:pt x="2794000" y="1954860"/>
                  <a:pt x="2752608" y="2127956"/>
                </a:cubicBezTo>
                <a:cubicBezTo>
                  <a:pt x="2711216" y="2301052"/>
                  <a:pt x="2716860" y="2381956"/>
                  <a:pt x="2538119" y="2444045"/>
                </a:cubicBezTo>
                <a:cubicBezTo>
                  <a:pt x="2359378" y="2506134"/>
                  <a:pt x="1900296" y="2590800"/>
                  <a:pt x="1680163" y="2500489"/>
                </a:cubicBezTo>
                <a:cubicBezTo>
                  <a:pt x="1460030" y="2410178"/>
                  <a:pt x="1444978" y="2097852"/>
                  <a:pt x="1217319" y="1902178"/>
                </a:cubicBezTo>
                <a:cubicBezTo>
                  <a:pt x="989660" y="1706504"/>
                  <a:pt x="509882" y="1559749"/>
                  <a:pt x="314208" y="1326445"/>
                </a:cubicBezTo>
                <a:cubicBezTo>
                  <a:pt x="118534" y="1093141"/>
                  <a:pt x="0" y="713082"/>
                  <a:pt x="43274" y="502356"/>
                </a:cubicBezTo>
                <a:cubicBezTo>
                  <a:pt x="86548" y="291630"/>
                  <a:pt x="391348" y="124178"/>
                  <a:pt x="573852" y="62089"/>
                </a:cubicBezTo>
                <a:cubicBezTo>
                  <a:pt x="756356" y="0"/>
                  <a:pt x="925689" y="94074"/>
                  <a:pt x="1115719" y="12982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8" name="Picture 10" descr="http://mymathsworld.files.wordpress.com/2010/11/corresponding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5301208"/>
            <a:ext cx="1293251" cy="1179512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260648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correspond</a:t>
            </a:r>
            <a:endParaRPr lang="en-GB" sz="6600" b="1" dirty="0">
              <a:latin typeface="Comic Sans MS" pitchFamily="66" charset="0"/>
            </a:endParaRPr>
          </a:p>
        </p:txBody>
      </p:sp>
      <p:pic>
        <p:nvPicPr>
          <p:cNvPr id="2052" name="Picture 4" descr="C:\Users\Stephen\AppData\Local\Microsoft\Windows\Temporary Internet Files\Content.IE5\VDDJIPSO\MC90032042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2780928"/>
            <a:ext cx="792088" cy="792088"/>
          </a:xfrm>
          <a:prstGeom prst="rect">
            <a:avLst/>
          </a:prstGeom>
          <a:noFill/>
        </p:spPr>
      </p:pic>
      <p:pic>
        <p:nvPicPr>
          <p:cNvPr id="2054" name="Picture 6" descr="C:\Users\Stephen\AppData\Local\Microsoft\Windows\Temporary Internet Files\Content.IE5\778DQBAG\MC900240841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4293096"/>
            <a:ext cx="650711" cy="86409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-468560" y="1772816"/>
            <a:ext cx="5760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omic Sans MS" pitchFamily="66" charset="0"/>
              </a:rPr>
              <a:t>correspondence</a:t>
            </a:r>
          </a:p>
          <a:p>
            <a:pPr algn="ctr"/>
            <a:r>
              <a:rPr lang="en-GB" sz="2000" b="1" dirty="0" smtClean="0">
                <a:latin typeface="Comic Sans MS" pitchFamily="66" charset="0"/>
              </a:rPr>
              <a:t>(communication by letter)</a:t>
            </a:r>
            <a:endParaRPr lang="en-GB" sz="2000" b="1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39952" y="3212976"/>
            <a:ext cx="5760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omic Sans MS" pitchFamily="66" charset="0"/>
              </a:rPr>
              <a:t>correspondent</a:t>
            </a:r>
          </a:p>
          <a:p>
            <a:pPr algn="ctr"/>
            <a:r>
              <a:rPr lang="en-GB" sz="2000" b="1" dirty="0" smtClean="0">
                <a:latin typeface="Comic Sans MS" pitchFamily="66" charset="0"/>
              </a:rPr>
              <a:t>(a distant reporter)</a:t>
            </a:r>
            <a:endParaRPr lang="en-GB" sz="2000" b="1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828600" y="4293096"/>
            <a:ext cx="5760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omic Sans MS" pitchFamily="66" charset="0"/>
              </a:rPr>
              <a:t>corresponding</a:t>
            </a:r>
          </a:p>
          <a:p>
            <a:pPr algn="ctr"/>
            <a:r>
              <a:rPr lang="en-GB" sz="2000" b="1" dirty="0" smtClean="0">
                <a:latin typeface="Comic Sans MS" pitchFamily="66" charset="0"/>
              </a:rPr>
              <a:t>(matching)</a:t>
            </a:r>
            <a:endParaRPr lang="en-GB" sz="2000" b="1" dirty="0"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03848" y="594928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 smtClean="0">
                <a:latin typeface="Comic Sans MS" pitchFamily="66" charset="0"/>
              </a:rPr>
              <a:t>cor</a:t>
            </a:r>
            <a:r>
              <a:rPr lang="en-GB" sz="2800" b="1" dirty="0" smtClean="0">
                <a:solidFill>
                  <a:srgbClr val="FF0000"/>
                </a:solidFill>
                <a:latin typeface="Comic Sans MS" pitchFamily="66" charset="0"/>
              </a:rPr>
              <a:t>respond</a:t>
            </a:r>
            <a:endParaRPr lang="en-GB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Callout 8"/>
          <p:cNvSpPr/>
          <p:nvPr/>
        </p:nvSpPr>
        <p:spPr>
          <a:xfrm>
            <a:off x="251520" y="3284984"/>
            <a:ext cx="8640960" cy="2016224"/>
          </a:xfrm>
          <a:prstGeom prst="wedgeEllipseCallout">
            <a:avLst>
              <a:gd name="adj1" fmla="val -35857"/>
              <a:gd name="adj2" fmla="val 11513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1268760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criticise</a:t>
            </a:r>
            <a:endParaRPr lang="en-GB" sz="6600" b="1" dirty="0">
              <a:latin typeface="Comic Sans MS" pitchFamily="66" charset="0"/>
            </a:endParaRPr>
          </a:p>
        </p:txBody>
      </p:sp>
      <p:pic>
        <p:nvPicPr>
          <p:cNvPr id="10242" name="Picture 2" descr="C:\Users\Stephen\AppData\Local\Microsoft\Windows\Temporary Internet Files\Content.IE5\VDDJIPSO\MM900283575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98020">
            <a:off x="1691680" y="1340768"/>
            <a:ext cx="847725" cy="8953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1520" y="3861048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i="1" dirty="0" smtClean="0"/>
              <a:t>Remember: A </a:t>
            </a:r>
            <a:r>
              <a:rPr lang="en-GB" sz="4000" b="1" i="1" dirty="0" smtClean="0">
                <a:solidFill>
                  <a:srgbClr val="FF0000"/>
                </a:solidFill>
              </a:rPr>
              <a:t>critic</a:t>
            </a:r>
            <a:r>
              <a:rPr lang="en-GB" sz="4000" b="1" i="1" dirty="0" smtClean="0"/>
              <a:t> can be very </a:t>
            </a:r>
            <a:r>
              <a:rPr lang="en-GB" sz="4000" b="1" i="1" dirty="0" smtClean="0">
                <a:solidFill>
                  <a:srgbClr val="FF0000"/>
                </a:solidFill>
              </a:rPr>
              <a:t>critic</a:t>
            </a:r>
            <a:r>
              <a:rPr lang="en-GB" sz="4000" b="1" i="1" dirty="0" smtClean="0"/>
              <a:t>al.</a:t>
            </a:r>
            <a:endParaRPr lang="en-GB" sz="4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2411760" y="2780928"/>
            <a:ext cx="4248472" cy="26642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1268760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curiosity</a:t>
            </a:r>
            <a:endParaRPr lang="en-GB" sz="6600" b="1" dirty="0">
              <a:latin typeface="Comic Sans MS" pitchFamily="66" charset="0"/>
            </a:endParaRPr>
          </a:p>
        </p:txBody>
      </p:sp>
      <p:pic>
        <p:nvPicPr>
          <p:cNvPr id="9224" name="Picture 8" descr="C:\Users\Stephen\AppData\Local\Microsoft\Windows\Temporary Internet Files\Content.IE5\TRTDTI9A\MC90043620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836712"/>
            <a:ext cx="1295400" cy="18288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 rot="21244936">
            <a:off x="5508104" y="620688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 smtClean="0">
                <a:latin typeface="Comic Sans MS" pitchFamily="66" charset="0"/>
              </a:rPr>
              <a:t>?</a:t>
            </a:r>
            <a:endParaRPr lang="en-GB" sz="7200" b="1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9592" y="4454533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Curiosity killed the cat.</a:t>
            </a:r>
            <a:endParaRPr lang="en-GB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1600" y="5805264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Comic Sans MS" pitchFamily="66" charset="0"/>
              </a:rPr>
              <a:t>Notice the spelling change – cur</a:t>
            </a:r>
            <a:r>
              <a:rPr lang="en-GB" b="1" dirty="0" smtClean="0">
                <a:solidFill>
                  <a:srgbClr val="FF0000"/>
                </a:solidFill>
                <a:latin typeface="Comic Sans MS" pitchFamily="66" charset="0"/>
              </a:rPr>
              <a:t>ious</a:t>
            </a:r>
            <a:r>
              <a:rPr lang="en-GB" b="1" dirty="0" smtClean="0">
                <a:latin typeface="Comic Sans MS" pitchFamily="66" charset="0"/>
              </a:rPr>
              <a:t> but cur</a:t>
            </a:r>
            <a:r>
              <a:rPr lang="en-GB" b="1" dirty="0" smtClean="0">
                <a:solidFill>
                  <a:srgbClr val="FF0000"/>
                </a:solidFill>
                <a:latin typeface="Comic Sans MS" pitchFamily="66" charset="0"/>
              </a:rPr>
              <a:t>iosity</a:t>
            </a:r>
            <a:r>
              <a:rPr lang="en-GB" b="1" dirty="0" smtClean="0">
                <a:latin typeface="Comic Sans MS" pitchFamily="66" charset="0"/>
              </a:rPr>
              <a:t>.</a:t>
            </a:r>
            <a:endParaRPr lang="en-GB" b="1" dirty="0">
              <a:latin typeface="Comic Sans MS" pitchFamily="66" charset="0"/>
            </a:endParaRPr>
          </a:p>
        </p:txBody>
      </p:sp>
      <p:pic>
        <p:nvPicPr>
          <p:cNvPr id="9226" name="Picture 10" descr="C:\Users\Stephen\AppData\Local\Microsoft\Windows\Temporary Internet Files\Content.IE5\778DQBAG\MC90023864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284984"/>
            <a:ext cx="1757363" cy="123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403648" y="3429000"/>
            <a:ext cx="6408712" cy="1944216"/>
          </a:xfrm>
          <a:prstGeom prst="roundRect">
            <a:avLst/>
          </a:prstGeom>
          <a:solidFill>
            <a:srgbClr val="FFFFA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1268760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definite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3789040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De</a:t>
            </a:r>
            <a:r>
              <a:rPr lang="en-GB" sz="3600" b="1" dirty="0" smtClean="0">
                <a:solidFill>
                  <a:srgbClr val="FF0000"/>
                </a:solidFill>
              </a:rPr>
              <a:t>fini</a:t>
            </a:r>
            <a:r>
              <a:rPr lang="en-GB" sz="3600" b="1" dirty="0" smtClean="0"/>
              <a:t>te comes from the same root as </a:t>
            </a:r>
            <a:r>
              <a:rPr lang="en-GB" sz="3600" b="1" dirty="0" smtClean="0">
                <a:solidFill>
                  <a:srgbClr val="FF0000"/>
                </a:solidFill>
              </a:rPr>
              <a:t>fini</a:t>
            </a:r>
            <a:r>
              <a:rPr lang="en-GB" sz="3600" b="1" dirty="0" smtClean="0"/>
              <a:t>te and </a:t>
            </a:r>
            <a:r>
              <a:rPr lang="en-GB" sz="3600" b="1" dirty="0" smtClean="0">
                <a:solidFill>
                  <a:srgbClr val="FF0000"/>
                </a:solidFill>
              </a:rPr>
              <a:t>fini</a:t>
            </a:r>
            <a:r>
              <a:rPr lang="en-GB" sz="3600" b="1" dirty="0" smtClean="0"/>
              <a:t>sh.</a:t>
            </a:r>
            <a:endParaRPr lang="en-GB" sz="3600" b="1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292080" y="2276872"/>
            <a:ext cx="504056" cy="57606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411760" y="5589240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i="1" dirty="0" smtClean="0"/>
              <a:t>definitely     definition</a:t>
            </a:r>
            <a:endParaRPr lang="en-GB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loud 11"/>
          <p:cNvSpPr/>
          <p:nvPr/>
        </p:nvSpPr>
        <p:spPr>
          <a:xfrm>
            <a:off x="611560" y="1268760"/>
            <a:ext cx="2880320" cy="1368152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loud 12"/>
          <p:cNvSpPr/>
          <p:nvPr/>
        </p:nvSpPr>
        <p:spPr>
          <a:xfrm>
            <a:off x="899592" y="4653136"/>
            <a:ext cx="2952328" cy="1512168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827584" y="4869160"/>
            <a:ext cx="3312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 smtClean="0"/>
              <a:t>of one’s own accord ...</a:t>
            </a:r>
            <a:endParaRPr lang="en-GB" sz="3200" b="1" i="1" dirty="0"/>
          </a:p>
        </p:txBody>
      </p:sp>
      <p:sp>
        <p:nvSpPr>
          <p:cNvPr id="14" name="Cloud 13"/>
          <p:cNvSpPr/>
          <p:nvPr/>
        </p:nvSpPr>
        <p:spPr>
          <a:xfrm>
            <a:off x="5436096" y="4437112"/>
            <a:ext cx="2880320" cy="1368152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loud 10"/>
          <p:cNvSpPr/>
          <p:nvPr/>
        </p:nvSpPr>
        <p:spPr>
          <a:xfrm>
            <a:off x="5580112" y="908720"/>
            <a:ext cx="3024336" cy="144016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2780928"/>
            <a:ext cx="71287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according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2080" y="4725144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 smtClean="0"/>
              <a:t>accordingly</a:t>
            </a:r>
            <a:endParaRPr lang="en-GB" sz="32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652120" y="1124744"/>
            <a:ext cx="3096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 smtClean="0"/>
              <a:t>in accordance with ...</a:t>
            </a:r>
            <a:endParaRPr lang="en-GB" sz="32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39552" y="1628800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 smtClean="0"/>
              <a:t>according to ...</a:t>
            </a:r>
            <a:endParaRPr lang="en-GB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ular Callout 10"/>
          <p:cNvSpPr/>
          <p:nvPr/>
        </p:nvSpPr>
        <p:spPr>
          <a:xfrm>
            <a:off x="395536" y="3212976"/>
            <a:ext cx="8352928" cy="1872208"/>
          </a:xfrm>
          <a:prstGeom prst="wedgeRectCallout">
            <a:avLst>
              <a:gd name="adj1" fmla="val -1270"/>
              <a:gd name="adj2" fmla="val 111944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1556792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desperate</a:t>
            </a:r>
            <a:endParaRPr lang="en-GB" sz="6600" b="1" dirty="0">
              <a:latin typeface="Comic Sans MS" pitchFamily="66" charset="0"/>
            </a:endParaRPr>
          </a:p>
        </p:txBody>
      </p:sp>
      <p:pic>
        <p:nvPicPr>
          <p:cNvPr id="7174" name="Picture 6" descr="https://encrypted-tbn0.gstatic.com/images?q=tbn:ANd9GcRxON7vIx9XUGFmnsxPpS-COLRJfrr-dcSSnwv7_AHaAKCdTny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1" y="188640"/>
            <a:ext cx="1478504" cy="151216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1520" y="3284984"/>
            <a:ext cx="8640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i="1" dirty="0" smtClean="0"/>
              <a:t>The word </a:t>
            </a:r>
            <a:r>
              <a:rPr lang="en-GB" sz="4400" b="1" i="1" dirty="0" smtClean="0">
                <a:solidFill>
                  <a:srgbClr val="FF0000"/>
                </a:solidFill>
              </a:rPr>
              <a:t>desp</a:t>
            </a:r>
            <a:r>
              <a:rPr lang="en-GB" sz="4400" b="1" i="1" u="sng" dirty="0" smtClean="0">
                <a:solidFill>
                  <a:srgbClr val="FF0000"/>
                </a:solidFill>
              </a:rPr>
              <a:t>e</a:t>
            </a:r>
            <a:r>
              <a:rPr lang="en-GB" sz="4400" b="1" i="1" dirty="0" smtClean="0">
                <a:solidFill>
                  <a:srgbClr val="FF0000"/>
                </a:solidFill>
              </a:rPr>
              <a:t>r</a:t>
            </a:r>
            <a:r>
              <a:rPr lang="en-GB" sz="4400" b="1" i="1" u="sng" dirty="0" smtClean="0">
                <a:solidFill>
                  <a:srgbClr val="FF0000"/>
                </a:solidFill>
              </a:rPr>
              <a:t>a</a:t>
            </a:r>
            <a:r>
              <a:rPr lang="en-GB" sz="4400" b="1" i="1" dirty="0" smtClean="0">
                <a:solidFill>
                  <a:srgbClr val="FF0000"/>
                </a:solidFill>
              </a:rPr>
              <a:t>tion</a:t>
            </a:r>
            <a:r>
              <a:rPr lang="en-GB" sz="4400" b="1" i="1" dirty="0" smtClean="0"/>
              <a:t> will help you remember the unstressed vowels.</a:t>
            </a:r>
            <a:endParaRPr lang="en-GB" sz="4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" descr="C:\Users\Stephen\AppData\Local\Microsoft\Windows\Temporary Internet Files\Content.IE5\VDDJIPSO\MC910217011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484784"/>
            <a:ext cx="3744416" cy="3744416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548680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determined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4941168"/>
            <a:ext cx="604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solidFill>
                  <a:srgbClr val="FF0000"/>
                </a:solidFill>
                <a:latin typeface="Comic Sans MS" pitchFamily="66" charset="0"/>
              </a:rPr>
              <a:t>determination</a:t>
            </a:r>
            <a:endParaRPr lang="en-GB" sz="6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</p:cBhvr>
                                      <p:by x="19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755576" y="1988840"/>
            <a:ext cx="3384376" cy="144016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4572000" y="548680"/>
            <a:ext cx="3168352" cy="72008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5940152" y="2420888"/>
            <a:ext cx="2592288" cy="6480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4572000" y="4149080"/>
            <a:ext cx="2520280" cy="72008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468560" y="2060848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develop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548680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latin typeface="Comic Sans MS" pitchFamily="66" charset="0"/>
              </a:rPr>
              <a:t>development</a:t>
            </a:r>
            <a:endParaRPr lang="en-GB" sz="4000" b="1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4149080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latin typeface="Comic Sans MS" pitchFamily="66" charset="0"/>
              </a:rPr>
              <a:t>developed</a:t>
            </a:r>
            <a:endParaRPr lang="en-GB" sz="4000" b="1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5976" y="2348880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omic Sans MS" pitchFamily="66" charset="0"/>
              </a:rPr>
              <a:t>developing</a:t>
            </a:r>
            <a:endParaRPr lang="en-GB" sz="4000" b="1" dirty="0">
              <a:latin typeface="Comic Sans MS" pitchFamily="66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283968" y="1412776"/>
            <a:ext cx="1656184" cy="12961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283968" y="2708920"/>
            <a:ext cx="1656184" cy="12961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283968" y="2708920"/>
            <a:ext cx="151216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627784" y="5661248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de - </a:t>
            </a:r>
            <a:r>
              <a:rPr lang="en-GB" sz="2800" b="1" dirty="0" err="1" smtClean="0"/>
              <a:t>vel</a:t>
            </a:r>
            <a:r>
              <a:rPr lang="en-GB" sz="2800" b="1" dirty="0" smtClean="0"/>
              <a:t> - op</a:t>
            </a:r>
            <a:endParaRPr lang="en-GB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3717032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dictionary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6146" name="AutoShape 2" descr="data:image/jpeg;base64,/9j/4AAQSkZJRgABAQAAAQABAAD/2wCEAAkGBxQSEhUTExQWFhUXGBgXFxYYGBggHRwcIBgaGRseISAZHCggGxslHR4eITEiJSkrLi4uHB8zODMsNysuMCsBCgoKBQUFDgUFDisZExkrKysrKysrKysrKysrKysrKysrKysrKysrKysrKysrKysrKysrKysrKysrKysrKysrK//AABEIAMUA/wMBIgACEQEDEQH/xAAcAAACAgMBAQAAAAAAAAAAAAAABwUGAwQIAgH/xABSEAACAQMBBQUDCAYFCQQLAAABAgMABBEFBhIhMUEHEyJRYTJxgRQjQlJykaGxCDNigqLBFUOSssIkJTRTVKOz0dJFY5PDFhdERnODhJTT4fD/xAAUAQEAAAAAAAAAAAAAAAAAAAAA/8QAFBEBAAAAAAAAAAAAAAAAAAAAAP/aAAwDAQACEQMRAD8AeNFFFAUUUUBRRRQFaGta1BaRmW5lWJB1Y8z5Ac2PoATUdtrtZBpluZ5jknhHGD4nbyHkPM9B8AVLs/spe6/cx3+onFmd4pGGIO7xAVFHFVLAZY4JHwNBcrjtYjmbu9MtZ76XqQrIi/aZhkfEAeta7Wm0t1gtNaWSnmqAMwHxVxn3MKYumabDbRiKCNIo15KgAHv4cz61Ru1zbd7JI7S043lzhUA4lFJ3Q2PrM3hX1BPTBCvy7DalJMYm19u+3d4xJJIDu5AzuLIMDJHHHUVjn7M9bUfNaxIx8mnuVH4FvyqD2E0qWW5ltrCdlk3B8v1H22LE8Y4ScYUsD4z4m3S2QAAX/bQ7iKgJIVQuWOScDGSTzPrQJWbTtqrUZScXAHMAxOSP/mqGPw41k0Htqlhk7jVbZo26uiMrL9qN+JHqD8DTrqH2m2Ytr+IxXMSuPotyZT5qw4j8j1zQSNjdpNGksbBo3UMjDkQRkGs9Jzs+2jfSrx9Fvm8Ab/JZjyw3FVz9Vunk2V9zjoCisF9exwo0krrGijLM5AA+JpPbbduKJvRacgduXfyA7o+yvNvecD0NA2tX1eC1jMtxKkSD6TkDPoOpPoONKvaTt4gQlbOBpj/rJPAnvC+0w9+7SN1rWp7uQy3MryuerHl6AclHoABWhQX7VO2DVZjwnWEfVijUD723m/GqtqG0t5PgTXU8gB3gHlcgHzAJwD7qiqKCTj2iu19m6uB7ppB+TVJWG3+pwnKXtwfR3Lj7pN4VWqKBybKdu0yFUv4llTgDLGArj1K+y3uG7Tx0bV4buFZ7eQSRuODD8QQeII6g8RXFVWPYrbO50yYSQtlCR3kJPgcevk3kw4j1GQQ7AoqI2V2ih1C2S5gOVbgVPtIw9pWHQj8eBHAipegKKKKAooooCiiigKKKKAqD2z2lj060kuZeO7wRM8Xc+yo9/MnoAT0qcrnntk1GXUtVi02DiIysYHHBlfBZjjoowM44Yegi9j9Eutob8z3bs0CHMrZIAHMRRjpn05DJPHGelreBY0VEUKigKqgYAAGAAOgAqM2V2ei0+2jtoR4UHFursfaY+pP3DAHACpeg8TyhFZ2OFUFmJ6ADJP3VyvrWuyXMtxqOG724ka3tF45Rd0BiAM+JY2RBjm0rMOK09u2TUTBpFyVPFwsQ9zsFb+Depddnuzgl1aGJ1+b022jJGcgzuBKefUSyOQf+6X0FAz+zXZMabZJCQO9b5yZvNyOWfJR4R7s9atdFFB8JxxNVzQdtLe7FzJHvLBbsVa4fdETYBLFW3uKgYJJA5iqjtTr39KTyWEErRWEKs2oXi8iqjjEjEYAPU9cHgVBDVaS+huki3o3i0iJjHZ2MQYzXsinicDxMueLMTzOMliTQWrts2TF/ZLeW+GlgXfBXj3kJG8QMc8e2P3vOqVY9uc8VlFD3IkuVUq00jHdIHBTujizY5nI4jPWmPY7Yi2MNtcRotxKUSHT7UBjBHwA7xuCgheJ9kBRwBwTS32m7LVfWWt7d1jtjH8plYjhboWYFfq8SCVGRw58FzQLzaTam6v337qZpPqryRfsqOA9+M1DU/tj9jdJvjLHDYytbRjdW+eWQGWQHDboBAwBxyFxnmBwypO0DZc6beyW28WUYeNjzKNyz6jiD6g0FcooooCiiigKKKKAooooL12SbanTbsCRj8mmISUdFPJZP3evoT6V1QDniK4drprsM2q+WWPcSNma2whzzMZ/Vn4AFf3R50DJooooCiiigKKKKAooooCkD2UWnfbQ3ksg8cRuXGejGXu/wDMKf1I3bLVk0LXflMQ7xbqLeuIcYKgvgsh5ZLJvYPXeHUEA5NV1WO3TvJTiMMFdxxCZ5M2OS5IyemQTgZIg9qtqzp7wzSqHspcI0q8TE54qxxwaNh8QR1yBUNqGtK0f9K2IF1ayJuX1sAN5lAxvhTylRSVZT7SY6KpqmPqcdnEQGN7oN14COJktGbjuea4JBAPkMceLAxu0vSfl+musRD5MUqlTkModSxGOfg3iPPhUL2UIPl2tEn5z5aQQeYQPL3fDy4tj3VF9nGtNp1wumzy97aT+PT7n6Lgn2M8gePs8w3D6Qq66Jsu1vqd7eBh3VykPg6h1yG+HI/vHyoLTVM7Tr257lLOyUm4u2MYcZHdxgfOSEj2QAQM/tcOOKudFApdc2cZfkGhWiH5OCtxey4OGQPnxHlvOyk7vonQVt7R6NeQzvJaRh7qcfJ7UqMQ2dqmAWyQFV2Jzj3gZ3cFn0UCiv9Wtdmrbu1U3N9Ll5JWB8TtxJdzxC+SAknmeZaq/DNPeWtpA0h+UazcvJcyDAIt4Tubg8lCglR6EcjWfbE3O0d8bazwLK2bDTH2C/Jm/aOMhQOmTwB4Te0vZhcEWCWN2Ea2iaFmclXCuW33XcHUMwxw6cetBe9K1vT4pE06CaESIu4sCtkjdGSOH0sAkgnPMmkp+kcy/0hCB7Qt13vd3kmP51YtC0SyOrWVvpyhlsFke7uh9Niu6qlhwZt7PDkAWA9kgKztJ1/wCXajcTqcx725H9hPCCPQ4LfvUFYooooCiiigKKKKAooooCrr2QbQGz1OEk4jmPcSe5yAp+D7pz5ZqlV9ViCCOBHEGg7ioqG2P1xb6zguVP6xBvDyccHHwYEVM0BRRRQFFFFAUUVV9pO0DT7ElZ7he8H9Wnjf3EL7P72KC0Um+0DR1n2l05ZVDRPEuQeTGNppMEHgQfCMdc141H9ICEH5izkceckip+Ch/zqla92pG7v7G87jufkr+IK++WUsCw4qMeHI+NAxdb2HutNuGvtF4qx+esifAw/ZBI4czu5yuTunB3a2NB2ZS7LXkFvLYvL4LyyuIm7mYH2husB5nEijgea8Tlh3WqQxxd/JKiRYDd4zALgjI4nhx6VWD2q6Tvbvyxc5xnclx5c9zGPXOKDT0nszSHvrZpO9sJDvxwOD3kEueDRyA5Axnpnl6716tYtxFQsz7qhd5sbzYGMnAAyeZ4Vg0vVYLlN+3ljlTlvIwYZ8jg8D6V513URbW09wRkRRSSY891S2PjjFBBbZdoNlpmFnctKRkQxjefHmckBR9ojPHGcVU7Dt4sXcLJDPEp+nhWA9SFbOPcDUN2PbIx6j32p6goneSVgivxUkYLMV5EZO6FPAbp4csMXWOzjTbmMo1pDH5PCixsD5goBn3HI9KCwaVqcNzEs0EiyRtyZTke70I6g8RS97aNsGgjXT7XJurrCeHmqMd3h5M58I/ePDhS11KO92Xvh3Um/BLllDZ3JVBGQw6SLkcRxGR0Yirj2ObOyXk8mt3vikkZu4B5fVLgdAoG4o6YPoaBkbD7OLp9lFbLjKjMjD6Uh4ufv4D0AqK2+2ATUmjlWeS3njUoJE45QnJUjIPnjBHM5zVzpbds2gyNbSX8FzcRSwRgFI5GVGTf8WQCMNusTnqABQVnbvXbTRLJtL085uJBiZwcsoIwzOw/rWHAKMboOeHDKLr6TXygKKKKAooooCiiigKKKKAooooOhP0br5DZ3EO8d9Jt8qeQVkUKR7yjZ9w86b9c5/o43BGozJng1sxx6rJHj8C1dGUBRRRQFRm0OvwWMLT3MgRBy82PRVHNmPlXvXtYis4JLidt2OMZJ6noAPNicADzNcm7b7XT6ncGaU4UZEUQPhjXyHmx6t1PoAAFn267Xbq9LR25Ntb8sKfnGH7TDl9leHmTS3oooCiiiguWy1vdazc2ljJK7Qwru8CMRxKcsRwxvYIUEg/QHIU6R2JaXu43Zs/W705/LH4UnuxbW0tNUiMjBUlVoWYngN7BXPpvqo+Oa6poOftsOz240MC/065lKoQHGBvKvm2PC6ZwCCvUfA1rtt+Uae9u1t8/LE8Ur72EG8pXeUcSeBzg4weppoNtpE2pyaTPAyl1+bdsFJVMe8wII4D216g7p91J7s7s7aHaC4s5EWSFmuraNXAYcHO7ne5+FCvvNBff0eNWWTT3t8jfhlYkZ4lX8QP37w+FMrTtThuAWhljlAJUlGDYI5g4PA+lJja3ZOfQrkanpgJt+ImhOSEU8wepiPnzUgVn2E280S2aadRNaSThe9iYO6BlLHKFATjLHnj3Cgsvb3p6yaS8jDxQyRup97iMj3Yfl6DyqW7I7wS6RaMBjdQxkeqOyfjjPxpZdo23/wDTCrp2mwSyb7qzNu8WA5AL0XJBLNjG75cac2yWhJY2kNqnERrgnzYks5+LEnHSgl6hdtoO8068QDJa2nA9/dNj8amqhts5+70+8f6ttOR7xE2PxoONaKKKAooooCiiigKKKKAoqQ0HRZr2ZYLdC8jZwOAAA5kk8AB5mrvedimqIu8qwyH6qSDP8YUfjQLiirja9l+qyHAs3HEjLsij+Jhkeoqcsuw7UnxvmCLz3pCSP7CkfjQafYTd93q8K/6xJU/gL/4MfGuhNqdsLTT03rmUKceGMcXb3KOPxOB60sNE7BSjK816wI/1CYIPo7H/AA1udoOiWWjWEjQRd5d3AMSyynvJMFT3jZb2cJnioHMUF52B2sbU4ZLgQGGHf3Iizgs4HtEgDw4PDmevlVoqkdiyAaNa46iQ/EyuTV3oEJ+khrcnfW9mDiIR9+3H2mZnRc/ZCnH2z5Ul6cf6Slji5tZ/rxNH/Yfe/wDMpOUBRRX0Cg+UVftD7I9QuIjMypbpulh37bpbhkcMEqD5tiqG64JB6cP/AOxQeaamgdqepaWFgvIGlQDwrOrxygcOAYjiPtKTy444VXOyjZk3+oRKR81ERNKem6pGF/ebA92T0rqq+sYplKTRpIh5q6qw+5gRQI287b7i5xFaWCrcP4I2L96wJ4eFRGvH3nHmDWra7Azac+mXlw5+Uy6jCki72cLIQcE9X8L5IOPF1xmrztf2YDfS80oraXcXFVQBY34YxgDCtjhyweRHHNL7b3tEnmto7W7tnt762uI5gwA3GKBhnB4jO9kY3gcZBxQPHbTX0sLKa5cBtxfCh5Mx8Kr7iSM+mao2yHZ9Y6hZQXd5ZxrNKpdhCZI0KljuHcVwoyuDwA51DS6pJtRPBBHG8VjAVluWJ4s+PYGPiB6EseQFOqGIIoVQAqgAAcgAMAD0xQR2hbPW1km5awpEvDO6OJxy3mPiY+pJqUqr2+2iSak2nRwzM0alpJt0BE4ZHM5IPAZA5nqMmrRQFUHtw1cW+kyrnDTlYV+J3n/gVh8RV+pQX0Y1/V1QeLT7Anfb6MsuRlf2gSAPsq3HxCggtnew35RZRTS3DwzyKHKd2GVQTlQQSp3t3GeIwTjpVR247L7vTV71mjlhLBA6EhsnkCjccn03q6qpdajrlvc3zy3Dollpje05G7JdkEcOp7pcgAcd5vQUFG2X7GEFubrVJmhUKZDEhAKKBkl2YHBx9EDh554BQ3zIZHMQZYy7GNWOWC5O6CepAxk04Nr9tl1WQQzC6ttLHiMqQszSkYILHkqD2gAG5AkZxu7MXY1YXkPe6ffs4823HGfIhQrIfQ8R5UCPoqxbX7FXemuFuY/CThJUOY24Z4HHA+hAPDlVdoCiirn2W7Ftqd2FYH5PFhp25cOiD9psY9Bk9KBr9gGyXye2a9kXElwMR55iIHOf3zx9wWmzXmKMKAqgBQAAByAHAAeleqAooooClheRjUrjU7kjegtLeeygHQymMmd+I5jggI4EVZ9v9pDaQCOEF7u4JitYxzLnhvfZTIJPLl51sbN7OLZaetoviKxsHb67sCXbjx4sTj0wKCC7Dnzo1v6GYf756vtLnsEb/NKg81llH8QP86Y1BSO1/ZY6hp7rGMzQnvYh1YgEMvxUnHqFrlOu465+7cez3uXbULZfmnOZ0H0HJ9sfssefkT68ATtPLYnZeDRrRNSvozJdybotrcDLBm9hVX/WnmTjwjhzzmh9j2z4vdTiVxmOIGdx5hCN0e4uVyPLNOXQm/pLW7i5bjBp4NvACOHfNwlf3jBHuKHpQbWzmz89+Ddawud45hsSfmol6F0ziSQ8/HnHkDwEvr+wGn3cZSS2jU4wrxqqOvuKj8Dkele9tNqxYrGkcZnupyUt4F5sepP1UHU//shf2XaJrKy3KvYw3KWzbsxt98bp8lJZt7HUBSR14UGzszp3/o2bjvoJp4JmUrdQqG3VUHCyJnKYJPiGQc/AWnTu1HTJsf5R3fEDMqSIoPkWZdzPA9ehrQ0Tth0y4XxytbufoyqfwZcp95Hupd7e6lBeRx2cE82qXrP4HUbkUY5ndSIKjMRw3jvY8RLDGKDoNHBAIIIIyCORHQ1DbUbKWuoR93cxB8ey44Ov2WHEe7keoNedhtIks7C3t5WDSRoAxByM5JwCeYGcfCp2gSf/AKu9U0iVptJnE0Z9qF8AsPIqfA/2gVPlUna9spgIj1Kxntn5byqSp9cPukDnyLU2a8SxKwwwDDyIBH40FDi7Y9JIyZ2U+Rhlz/CpH41paj236ag+b76Y9AseB97kflVzk2TsWOTZ2xP/AMGP/prbs9Ht4v1UEUf2I0X8hQKuLX9W1zMVvD8hs2yJJ2yXK9QpIGSR0Ue9hTG0nTrXSrQRqyxQxjLO7AZPVmJxlj/yA6Vo7bbd22mgK+Zbh8d3bx8XbJwM/VUnhk8+OAcVV22ZudUVbrWylvbRb8iWiHd3VxktLJnIwo4gEEcfZ4igy3/aTLeO1votu1w/JrlwVhT18WM+fHHoGrNsT2Uw2vz14wurgsXO9xiRzxJVT7TcvER0GAKtGxV/bzWwazhaG3BKx5jCBwPpqoOd0nqwBPGp+g+boxjp5VSNoNggJDd6awtLwcfDwil67siDhx+sB68eGLxRQVTQ9Qi1a1lgu4N2VD3V1bP9B8ZBH7J9pWHwPCube0PZNtMvHt8loyN+JzzKEnGf2gQVPuz1roHQbwT67ePAwaKO2ihlZfZ74SMQM8iwXI9OIqM7UOzmfVby2dZUjgSMrITksp3s8B9IkEdRjdPxBDbI7MT6jcLBAvHm7n2UXqzHy9OvKurtkNmYdOtlt4BwHF3PtO55sfU/gAB0o2U2Xt9OgEFsmBzZzxd2+sx6n8B0AqaoCiiigKKKgtt9aNnZyypxlIEcK/Wlc7kYx18RB9wNBUBtFHNf3N/KAtnpayW8b4yzzyFVkK+uAIwOu+DnjTGs5S8aOyFCyhijYypIzunHDI5HHClzomkJ3ttpKDfSy3Lu9kzwec5aNDxySXPe8cjCKKZlAsexsPDNqlkwO7DdFkJzyfeHu9lFPxpnUl+12a50m9TU7OQJ8oURTIQCGZB4SVPPw9RxGOfiqt2PbzfK3zsNvIvkA6n794j8KDoysV1brIjRyKGR1KspGQQRggjqCKy0UFL2O7PbbSpZ54GkYSJjdfdO6ASxAIAJB4c/IcTUb2DR/wCbDKSS808sjk9WyF/w0xSM8KR2wu2cekWl9ZTEtcW9xIkEWOMhY7qgYHLfUsT5MMZ4Cg+67tRNLrN3b2ib12wis7aXpCg3muX9Dk88H2T7i3NmNBjsbZLeLJC8Wc+07nizsepJ4/cOlVDsl2IezR7y6Gby5JZ8841Y7xX7RPFvgOnFiUELqmyVjctvz2kEjnm5jXePvYDJ+NbOkaDbWoIt4Ioc8yiKCfeQMn41I0UBRRRQFFFFAVTdvdsjamO0tV76/uOEMXRQc/OP5KME/A9AamtrdfSwtJbqTiI14L9ZicIvxYgZ6DJ6VQOza1aHULt9RwdQliW57zeBRIDwK5/qypwCD0C44AkhZNi9gY7Rjc3DfKb6TxSXD8cEjBEYPsjHDPMjyHAVzbraxL+8h0W2beEsoW7lU8AinfeJSObYU7x5D2eOWxYU1OTVmaO2ZorBSVkuV4NORwZITzWPPBpeZ4hepFZ2z2W+TT29/pEMbSWJ7ua2j5lSC3JeJfdc55sQ6njigndsbqSS7tNHtGMKune3Dx+Epbp4QikezvEFcjiPD0Jr3tdrEq3VnpVke7aXDzOvOK3U4O79VmAIB6dOJBFEXtBEWsLqFzaXNvBLbfJWMiHKsHDkjh4gCACBx4k46VYNmdsbGbXLuTv0xJBBHbyN4VIUFpEBbGCWIODzwaBgbSbR21hF31zKI15KObMfJVHFj+XXApZya9qmveCxQ2ViSVe5cjfYcmAwc/BOowXqf2t12yt5zNABdanIvdW8SsZCp5DAyViXPFiME8fWrJsHoJsLCC2Y7zopLn9tmLvg9QGYgHyAoM2yezUGnW628C4UcWY+07dWY9SfwAAqZoooCiiigKKKKApd7S3S3Opqrti10tPldwehmKkxL71XL/HFXXXtUW1t5bh+IjUtgc2PJVHqzYA9SKXlvpbYg0+Ugy3DHUdTboEDBhGc8lZwsePqo9BYezyDuo8ygi7vC97MvE7odgEUk+yFUhQP2XxyNXGqboN6wRr1lLTX8yLbxnge5APcjjyAiDzt1G8/DPCs/aZtSNOsZJgR3rfNwj9tgcH3KMt8MdaBKdvG1Aur4W8ZzFa5ThyMh/WH4YC+8NWr2I7MfLb/AH3XMMCM0mRwJYFEX38S37hpf+J26szH1JJJ+8kmusuy/ZMabYpEw+ef5yY/tkDw+5RhfeCetBbqKKg9sNqINOt2nnPoiD2nboo/meg40Gpt9trBpcHeSeKRsiKEHi7fyQdW6epIBq3ZZsOd5tUv0zeTu0qqw/VBiTnd6Oc548VGBwOaw7FbFTXlz/S2rDMrYaC2PKNRxTeB5Y5heh4nxHg1qAooooCiiigKKKKAooooF124bP3V7ZRx2qGQpMHdAQCRuOoIyRnBPL19KreyfZ9e3KKl9m1tQVaSFHzNcsBzmkBLEehPAcFVeBp00UFU2511NL09miVVbAhtolHDfIwgCjoo44HRa2dgdBNlZRxSEtM2ZZ3JyWlfxOSTxYj2cnmFFVKw/wA8awZ+dlpzFIvKS46t6hcA59EPWmfQYrm3SRSsiq6nmrAEH4HhUXdbJ2MilHtLcqefzSD8QMg+oqZooIDZrY2ysM/JYFRjzc5ZyPLeYk49OVT9FFAUUUUBRRRQFFFa2o3yQRSTStuxxqzsfIAZNBSNV1RbvUHRju2WmAT3Dnk84UsinzWMZc/tAeQqFsLtpI0kkX/KNauFATqlknMc+Xc54jrJmsVzbgwQ6ax3J72Rr7Ujn9VCT3sgY9D7MY9x860ZNRkuGe+hG7Ldn+j9KTBG5CDiWfH0RjJzjh7qC9bOXQvb6e5wvye2zbWh83H+kSLw5ezGGGeCnGMnKP7aNrfl98URswW+Y48cmbPzj/EjA9FB61cdZ1RdM06SSIkNKGsdPHAFYUPz9xjhhpZMuWHPMHSkjFGWIVRkkgADqTwAoGT2C7OLdX5mkAK2yiQKerk4T7sFveBXS9VDsy2LTS7QIcGeTDTuOrY4KP2VzgefE9at9BRu03b5tLRdy1klZh+sIIhTjgBmA4t+yMe+q92baHNqci6vqTCU5PyWH6EYB9vd5A5HAHjw3jk4IaV/junzH3o3W+bwDv8AD2cNwOeXHhXO+wWzMt5cXMsd4NMYSkLbRswcMTkLuF1IUcBx5kEYGKDpCiledmtoIf1OqQygchLGAT7zuMfxrBPDtSvKS0f7IT/EooGvRSbuItq2GA0S+q/J/wCYNaMmz21MvtXO77pY1/4YoHlWrdajDGMySxoPNnUfmaRrdlGtTfr79SOfinnb8N3FeouwGU8ZL6MH0jZvxLigc0W0dmxwt1bk8sCaM/4qkI5lb2WB9xB/KkvH2CQD2r5s+kaj82NbEfYPEvGO/mU+YRf5MKByUUnz2c6za8bPVmfHJJS4HuwxkXl6VgftC1fTCBqlkJIuXfRjHX6y5Qn0IU0Dnqldqe0L29stvb8bu7buIAOYzgM/pgHGehYGpHZHbiz1Jc28njAy0T+GRfh1HqpI9aVB2/tW1W41GYmVbcfJ7GBOJckkNIOgB4nJ6OMZIxQOHZDZ+PT7SK2Tki+JvrOeLt8T9wwOlYtR210+AlZbyBWHNd9SR8FyaWd5o2ua34pmFhat7MJLAkftKPEx9HKjyArPZdgFuAO9u5mPXcVFH8W9QXm37SdLc4F7EPtby/iwAqe07V4LgZgmilH7Dq35GlmewSx/2i6++L/8daM/YFGOMN9IjDkWjBx8VZaBz0Ui7vR9o9L4wTtdxDoD3hx6pIN8fuk16sO3K4hbcv7HDdSm8jf2JAfzFA8qKX2ldsmlzYDSvCx6Sxt+aby/jVrsNprOf9VdQP8AZlQn7s5zQS1FeQ4PIivM1wiDLMqgcySAPxoMlKztY1V5bu005DuxcLy7YjgIY2Lcem6Nxjg8yE+Nm1ztJ021B37pHYcNyI942fLwZA+JFUzZPTP6Rtbu9YkNqFwY3cnjFaI+WTP0d5VKZHUoelBC2WnTXaZJKXOszF3PWKxjOSM44A+ED6w3RVk09kd5byMbsMW7pmmKvmzCJ5V8/Eef1UatVrx5UkuYBuzagwsNOXGO7tUyGlxgFQQGkPl4K0dttVS1t2EBxDZKbK1/bunQrNL691GWGfru1Aue1HX1u70rDgW1sot7dR7IROBI6cTnB+qFHSpDsU2bN5qMchGYrYiZz03h+rHvLDPuU1QQM1192f7KpptnHAuC58Uz/WkI4/Ach6AUFkooooNLWpJlt5Wt0DzhGMSEgAvg7oJJAxn1HvpG6Hqdhbyzxa/bub6R9+SaRFcbpUbgUxElcD6g+PAAPu5VijBG3WKkK2M7pxwOOuDxxSh2b0K50u6uJp7YanIxDNcRSK08YxwBikwRvfsnkMcRQfYptLJ3rbXrqBDjEZuGKj3Cdd4fGt9WgI8O0zD7U1r/ADArBrvafpxG7d6XdHzE9rDjP771Wzt5s6eelN8IYP5SCgs0hQf+9Ax6PbE/g1R93eWYB73aW5Yf90wz/u1Y1HQbZbOucLpUpPkIIj+UtStrrelt+q2euX/+hjP8zQQ8usaKPb1XVbj3yTYP3otaEuubPyHd+SajOfWRjn/f5/Cr/BqkygCz2dK5+ubeH8MH+VbLajr7gd1Y2UA8pZS5H/hsB+dBQoV0Y/8AYWo48wsp/wDNFSdppWgY3jFe2JP0pBdJj3t4kHxOKsjW20rf12nJ8JP5xtW9pia/GczHTplxyDTI2fPIiI/CgirPRJAu9pGtmU8xDcSxzo2B7OR4k+Aq57MXN1NAy6hbLFKCUYKyvHIMe0oBJAP1W41sx6VHL3c09tCLhcNvAKxRuu65UNjPXAz5VJ0Cl267HkfNzph+T3Aye6ViqN57pH6tiP3enDiakey/suj08Ce4Cy3Z5HmsXouebebfAdSWTRQQGu3l8W7qyhjzw3p7hiIx6KiZeRsfZXlxPHEP/wCiupSHM2ruP2ILeJAPQE5J+Nb20Wq6iHMdjZo+Oc9xIFjz5BFO+w9eA8s86r13p+0suMXVhb9SI1cn3fORP+BoJKTYi7+hrF4D+0I2H3YFaz6BrsPGHU4bjyWe3VB/ajBOa000baVf+0LN/R4wP7kFZGn2lj/q9Pm9AXGfdlk/Gg+vtHr1vnv9MhuQPpW0uM/usWbP7tal32s2mAmoafdQ54YlhVl9fbIJ/s1vw7banF/pWjTbo5tbyLIfgi5z/aqxaPtha3JCHfhkPDubiNo3J8gHGHPopNAubnVtlbj20jjJ+rDPH/wlx99eZdgdnZ1LxXyxgc8XUfD3iUEj401rvZuzlOZbS3kPm8Mbfmtap2L07/YLT/7eL/poFXZ9jVrcKZLDVCyg7pZQjjIwcExuuDgg49RUrYdg1sMG4up5W67u6gP3hj+NNe0tUiQJGioi8FRFCqB6AcBWagqOidmumWpzHaozfWlzIfhv5A+AFU2C9yL3RI2CSy37xqFAG5aygzysByICCROHLeQdacFInaNZIto7mOEfPXsCRQuP6ousSySHjnwokrcOuKCbW9Mkzz2oAwf6L0tR7K4Hz84H1FCnj5R460tO1u/h76GytXDwWke5vA53pWYtKxPJmJxk+e9V+u9obfS42uIxvLAr2GnRn6RUg3U5xzBlwpI57nD2qQ0shYljzJJPvPHpQMDsS2XS+v8AMysY7dBLw5Fw6hFb0PiOOu7XUNUvsl2T/o6wRXXE8uJZvMEjwp+6OHv3j1q6UBRRRQUftZ20Gm2Z7sj5RNlIR5fWfHko/Er60tOyC81loZfkaW7xNKWklud7JkKrveJW3m4YJ4HnVA291W6uL2Y3jZlRjHjdKqoUnAVTyXr65zk5rQ0vX7m2V1t7iWJXxvCN2XOOXI8/Wg7D0gT90vyoxGX6XdBgg9Bvkk+/h7q2GMfXc+OK4wm1W4lPjmmcn60jt+ZrLb7PXcnFLW4fPVYpD+S0HYr6jAvOWJfe6j+daF1tbYx+3eWy++aP/nXK67Dakf8A2G6/8F/+VTOh9kup3Iz3Hcr5zncP9nBf44xQPW87VdKj53at9hJG/uqRUHeduenJ7C3En2UUf3mFLS+7E9TjAKrDLkgYSTiMnGTvqvAelTVr2A3JCmS6hU5G8FV2wOuCcZPwFBMXf6QEQz3dk58t+VV/JTUZN+kBMfYsox9qRj+Sip6z7BbVZQz3EskW6cpgKxbhg7w6c+GPLjUvb9ielqclZnH1WlOP4QD+NBQT2+3f+zW/3yf9VX7sp7Sm1V5opo0jkRQ67hOGXOG9rqDj76l4OzDSl5WcZ+0XP5tVe2p2QbTp4tT0qBcxKUntUGBJGeZXH0h7jyU4OMEGjRVW2W7QbG/QNHOqPjxRSEK6+fAnxD1XIrHtb2iWNhGzNMkkmPDDGwZiemcZ3B6n8eVBqbbdp9rpk628qSyOUDnuwp3QSQM7zDicE493nWpa9s+lOMtLJGfJonJ/gDD8aW+g9nd7rkz394/cRzNvAlcsw5KEU4wgGAGPQDnzq4HsDssf6Rc598X/AEUFms+1fSZDgXYX7aSKPvZQKl7fbTT5CAl7bEnp3yZ+4mlZffo/f6m9+DxfzV/5VX7vsK1Fc7klu49HcH+JMfjQdF290kgyjq481YEfhWUjPOuWn7K9YhbeS3bP1o5Y8/g4NZop9orTkL8AeavIv8QYYoOoKK5pTte1i3wswQkdJoN0/Hd3ak7Tt+ugPnLWBj13WdfzLUHQdFJK1/SBQ/rLFh9iYH80FSlv292J9uC5X3CMj++D+FA2aSXaw88OtW72yAz3Fr8nhb6kjSOhceoR8Z6Zz0q123bPpTc5ZE+1E/8AgBpeds22EM01jc6fchnjEviTIZD4N3IYZGct9xoKd2kzKtylpGwaOyiS2BHIuozK2PMyFs+6t7sZ2a+W6jGWGYoPnn8iQfAvxbBx1ANUVmJJJOSeJJrqHsU2VNjYB5FxNcYlcHmFx82vwHHHQsaBg0UUUBRRRQR+paFbXBBnt4ZiORkiRiPdvA18t9BtY/YtoF+zEg/IUUUG7HAq+yqj3AD8qyUUUBRRRQFFFFAUUUUBRRRQVLaPs4069YyTW4Eh5yRkoxPmd3gx9WBrQ0Hsi021kEgjeZgcr3zbwB+yAFPxBr5RQX2iiigKKKKAooooPLoCMEAjyNRl7szZzfrbS3c+bRRk/eVzRRQQd92XaVL7Vmg+wzp/cYCoS97D9Mf2e/i+xID/AMRWoooIS+/R/hP6q8lT7cav/dZKV+2+xn9HEDvu9ycexu/4zRRQWbsR2HhvpWuZ2LJAwxDjgzcwWOfZH1ccfPGQekaKKAooooCiii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48" name="AutoShape 4" descr="data:image/jpeg;base64,/9j/4AAQSkZJRgABAQAAAQABAAD/2wCEAAkGBxQTEhUUExQUFRQXFxwYGRgXGBgbHRodGBUXFxsaGh0cHSggIB0lHBgUIjEhJikrLi4uGCAzODMtNygtLisBCgoKDg0OGxAQGy8mICYsLCwsLDQsLDAvMCwsLCwsLCwsLCwsLCwsLSwsLCwsLCwsLCwsLCwsLCwsLCwsLCwsLP/AABEIALEBHAMBEQACEQEDEQH/xAAcAAEAAgMBAQEAAAAAAAAAAAAABQYCAwQHAQj/xABHEAACAQMBBAcECAQCCQQDAAABAgMABBEhBRIxQQYTUWFxgZEHIjKhFEJSYnKSorEjM4LBQ7IVJFNjc7PC0fAlg6PSNDVk/8QAGgEBAAMBAQEAAAAAAAAAAAAAAAIDBAEFBv/EADwRAAIBAgMECQMDAgUEAwAAAAABAgMRBCExEkFRcQUTMmGBkaGx8CLB0UJS4SPxFCRicoIzQ6LCFTTi/9oADAMBAAIRAxEAPwD3GgFAKAUAoBQCgFAKAUAoBQGMkgUZYgDtJwKHUm8kQd/0ysYs79zGSOSHfPomTVbqwW8108BiamkH45e5X772qWy6RRTSd5CovzO9+moPER3Gyn0LWfaaXr/HqV6+9qty38qGGMfe3pD/ANI+Rqt4iW5G2n0LRXbk35L8kBfdM76XO9cyAdkeE+aAH51W6s3vNtPo/DQ0gvHP3I+z2zcRSdbHNKJObFi2e5t7IYdxzUVJp3TLp4elOOzKKty/Gh6N0b9qCNhLxdxuHWoCVP4l1K+IyPCtEK/7jw8T0NJfVRd+56+e/wBD0O2uUkUPGyujDIZSCD4EVoTTzR4soSg9mSszbXSIoBQCgFAKAUAoBQCgFAKAUAoBQCgFAKAUAoBQCgFAfCccaAh7/pVZw56y5iBHINvN+Vcn5VB1IrVmqngsRU7MH872V++9qVov8tZpT3Luj9ZB+VVvER3GyHQ1eXaaXjf2uV6+9q8xz1MESd7sz/Ibv71W8Q9yNtPoSmu3Jvll+Sv33Tq/l43BQdkaqnzA3vnUHVm95tp9G4aH6b88/wCPQgbq4eQ5kd5D2uzMf1E1W89TZCMYdlJcsju2DsCe8cpAmcfExOFXPDeP9hk91SjBy0KcRiqdCO1Uf5ZIbZ6MxWrdXNexdbzRIpH3c/aYHTwxnuqUoKOTZTQxk6y2oU3bi2kR22diS23Vl91o5V345EJKupAOmQCDgjQgcajKLiXUMRCtdR1WTT1RP+zOwhuLiSGeBZF6suGO8CpVlXGhGh3vlU6KUnZox9KVKlKmp05WztbicftB2LDaXfVwE7hjV90kncJZhjJ1x7oOuuvhXKsVGVkW9HYidejtT1va/HQrVVm8kdi7cntG3oJCmdSvFW/Ep0Pjx767GTjoUV8NSrq1RX9/P4j0/o37TIZcJcgQSfa4xnz4r/Vp31qhXT7R4GJ6IqQzpfUuG/8Anw8i9o4IBBBB1BGoPhV55DTWTMqHBQCgFAKAUAoBQCgFAKAUAoBQCgFAKAi7/pFaw6S3EKHsLrn8o1+VRc4rVminha1TsQb8CvX3tOskzudbKfuIQPV92q3XjuNtPofES7Vl4/i5X772syHIhtkXsMjlvVVA/wA1VvEPcjZT6Ej+ufkvv/BX772gX8n+MIx2Roo+Zy3zqt1pvebafReGh+m/N/2K/eX0sv8ANlkk/G7N/mJqttvU2wpwh2Ipckkc4FCYoBQHTYWMk7iOFGdzwUdg4kk6Ad5wKJNuyK6lSFOO1N2RMbO6IyzSCJJ7QycSqylyoHEncUrp+LjpzqaptuyaM1THQpw25Rlbja3u/semXxj2ZZi3tnhWdgdzrZI0LMdGlbfIBI5DuA4DTS7U42Wp4NPbxlfrKqezvsm7Lcsvm/U8+tuid2p6+RLZwSWLTyh0Yk5JYo+ue81Qqctcj2ZY6hJdXFyXJWfqjp21MLoob3aNmiR6LHbK8uM4zgAcdAMknGKSe12pLwIUI9TdUKMm3vlZEh0f2yiB7bY9u0kxXeeacqCQuBnGQNN7QEqBk6HWpQkl9NNZlOJw8pWq4ydo6JL5+eZRtsRzLPILne6/ezJvkE5IB1I04EYxpjGNKple+ep61F03TXVdnccdcLRQCgJno90nubM/wX9znG2qHt0+qe9cd+alGpKOhlxODpYhfWs+O/8AnxPU+jftDtrjCS/6vKdMOfcY/dfQeRwfGtUK0Za5Hz2J6Kq0s4/Uu7XxRcauPMFAKAUAoBQCgFAKAUAoBQCgI/b+1ktYJJ34INBzZjoqjvJIFRlJRV2XYehKvUVOO88evfaNfycJEiH+7Qfu+8ayOtNn00OisNDVN83+LEBe7Wnmz1s8smeTOxH5c4HpVbk3qzbChSp9iKXgvc4gMcKiW3BNdBuubWSPd6xHQsu8odSpKkkAgHloaNNakIzjO+y0yQ6L7KW6uY4WbdDZJwQCd1S26udN44x3anlUoR2pWKcXWdGk5pX+asskV4bfKtsOPdUHJdHcgDiTK0bAjv4VZfZ/R85mF01VzWJefBpf+KaNtrtjZNyQklg8TtoOpBOT3dUQx/LRSpyycSM6GOorajVulx//AFdepIt0R2UkxU3QDKP5MsqgBiMje+F/Fd7NT6unfUoWOx0qd1DLik/5XoZR7NtIX3rmfZRhwcxR28e+2mmDvtJkHHbTZinm1bkcdavUjalGptcXJ29kvYpVnt76Ldyy2agRMWVUlBYGMkHdbXPLI1yNM51zSp7MrxPVnhuvoxhW14riSsPtBkiQrbWtrb73EonHvwMDPjmpKs0vpSRnl0XGcr1Zylzf9yq397JNIZJXaR24s37DkB3DSqm23dno06cacdmCsjC1uHjOY3eM9qMyn1UiidtDs4xnlJJ81f3JNelF1waUSDsljik+bqT86l1kuJneCobo25Nr2Z2RdN7tFKxtFEDx6uGNT/lx8ql1stxU+jqEneSb5tlfnmZ2LuxZmOSzEkk9pJqu9zbGKitmKsjBRkgDUngBqT4Ch15K7O4bGnxlozEvbMVhHl1hXPlmu7LKv8RTvZO77s/a4NlEvx3KZ7IkeQ+p3E9GNLLic6yb7MH4tL8v0MZEjb3YEnd+1ipz2gRopPZrvmmW4knNZ1Gkvm9v7I5ri3ZGKyIyMOKupUjIzqCM8K5YnGSkrxd13E/0b6aXVphVbrIh/hyEkD8B4r5ad1WQqyiY8T0fRr5tWfFffj7956p0b6cW13hQ3VSn/DkwCT9w8G8te4VphVjI+exXR1ahna64r78CzVaYBQCgFAKAUAoBQCgFAKA8m9sO2C0sdsp92MdY/ezZCjyXJ/rrJiJZ7J9H0LQtB1XvyXLf6+xRbO3BWR3zuIvLGWd8iNRnvDMfuxtzxVKW89ecmmorV+y1f2Xe0ctcLBQG60uDHIkgAJR1cAjIJVgwBHZkUTs7kZxUouL3przPSbvpXs3aEareo8Mg4MATuk4zuOgOnDRgAcDTStLqQmvqPBhgsZhZN0Gmvmqf28yvXHR2wB3otqIoByN+Mlhjgcqy6+QqtwhukbY4vE2tKg/PL1TPt7d2xUJPtG9vFBGI41ZFJzpkysQeWup7KNx0cmxCFa+1Toxh3tp+2hINtYbPhJjt47aeVcRRavKqn/Gndve/DHprnI007tbCyVn81KeoeKqWlNyinm9FfhFLLm/joLEkkkkknJJ1JJ1JJ5k9tUnsLLQ+AUOigFACaA6LSxll/lRySDtRGYeZAwPOiTehCdSEO00ubOg7KZc9ZLBFjiGkDN+WIOw8wK7s8SHXp9lN+Fl5ysh1dsvGSaX8CLGPzOWP6KfScvWeiS5u/ore5mbhVUOlooXhvy9bKM9mfdiJ46btdvvsc2W3syqZ8FZfl+p12j3c0TmCQ+5q8MIETBdPfCxBQ650OMkaZGua6tprIrmqFOa6yOujeavwu72fucOxVtWkzdtOFJHvRBD4l97Jxw4AnjUY7N/qLq/XKNqSXJ39P5LRdbGs0dF1gLHet53YT2045CTKjdJ4EcB6ZtcY34cHqmedDEYiUW+1btRS2Zx5cfua7yZeu3Jv/Tb1AFEsBKwSLy3wuqqcD3xkaa8MDjednk/QlCL2NqH9Sm9zzkuV9X3a8OJydI7aeUj6QmLtUzvLgrdRqM76Ee60ijXA+JeQK4PJpvXX3LMNOnBf039DfjF8H3P0fc7lWBqs9EEUBbujftAubbCueviH1XPvAfdfj5Nnyq2FaUe883E9F0a2cfpfdp5fg9T6O9LLa8GInxJjJjfRx26cx3rkVqhUjLQ+exOCrYftrLitPnMnKmZBQCgFAKAUAoBQCgPzt0nvOuvLiQ85WA8FO4v6VWvPm7ybPtsLDq6EI9y9c36sTRHctoBgGT+KSTgb0zbkeewCNUOf941OCEZLanUe7LwWb9b+SOC5gaN2R1KupwyniCOVR0LoyUoqUXdM1UJCgFAd2xNpG2nSZURyhyFcZHAjyIzkHka7GWy7lNeiq1NwbavwLBc9OTvF4LO0gmPGUIHfJ4kEqNe85qzrd6STMcejVbZnUlKPC9l7sqtxO0jM7sWdjlmY5JPeaq1PQjFRSjFWSNa6kAak8AOJ8BXCWiud42NPjeaMxr9qYrEP/kK58qlssp/xFO9k7vuz9rg2US/HcJ4Qo8h9SET9ZpZcR1k32YPxaX5foZRPb5wkM0zYJw7hRgDJO5GC2AASff5Uy4HGqtryko8lf1eXod8EF31JuIbaOOFVLGRY0PujiQ8xZzz+E1JKVrpfPEplKht9XObcnuu9eUbLzOfZim7mCXM8u5uu5JLOcRozkIpJGcKcADlwri+p2bJ1X/h6e1Sir5Lhq7Zs7l6OW8+lldq78oZ16p2/A3wse4DzqWwn2WVPF1aWdenZcVmvHejbaPbA/RNoWotnGgmjBR1OMAybxIZT9rVe7GoLZ7M1YjNVrddhp7S/a814aWfdr7EvdxXMUTwzE39hoCU/nQYwVbB94EDBGd5SMagHWb2krPNGaEqM5qcP6dTv7MuPzJp7myolZLWSOeCTeXOYpl4HHFWB+FsH3kPI8xrVXZd0eleNeLp1FnvX3XFcGWG/Nrfp153bWYkB3H8sOeAmA+FWPwzDvDagb03szz0fz5cxU+uwsur7Udy32/0963x8VrlFxXE1kzW11Fv276tEx91hylhccG7GU9x14Ru45SWXzQ0ONPEpVaUrSWj+0lw7n4d9huujiXNkhtrkThGAh60BHQEHet3fhnO4VUheGhwdLHDajk/nAxRxcqNd9bDZv2rZp8JJed3n35lasdr3FmxgljLRhstBLkbpzkPGR70bZ1Drpz1qtSccn5G6pQpYhdZB5/uXs+K4pm7bOzY51a6sgSg1mhON+Eni2BoYzxyNBrwAwqUU/qiRoVZUmqNfX9L3Pu589feuVA3CgPqkgggkEHIIOCD2g8jQ5rkXjo57Sp4cJcAzx/a0Eg8+DeeD31dCu1rmeTieiKdTOn9L9P4+ZHqGw+kFvdrvQSBscV4Mv4lOo8eFaozUtDwK+Fq0Haore3mSlSM4oBQCgFAKAUB+Yp2PvHnqa8xn30Voifa33tpxxDgJ4YvKIxxfslWW+u3ejEp2wjk/2yfnd/c27ZmN1HPMx3pIrndDczFM0m4pPPdZNM8AxHDFdl9Sb7/QjQiqEoQWjjf/AJRtd+KefIr00TIzKwKspKsDoQQcEGqzbGSkk1ozChIUB3/6LI/mSQR9zSBm/LFvt6gV3Z4lPXJ9lN+H3dkDHbL8Uk0n/DRY1/NIS36KfSL1npFLm7+iy9T4NoxDHV28We2V3lJ8gVT9FNpbkHRqPtTfgkvy/UmLe1vpLaSeORUhRSzLC8cZ3Rx9yEA9ujYOhqaU3G60+cDNKeGjVVOSvJ5Zpv1l9iM6PWccszCQO/8ADdwiMA0rou8E3iCdQGPbp31GCTeZfiakoU1s5ZpX3JPfYk7KezYq0MYWTnBdFZIZhx3VlIBjfsLYHAc66nHd66FE44hJqbuv3Ryku9reuKWZOL0lEbNHvfRoXf3GijRJLVwMGKaIDEkYPPByOefhs27ZafYx/wCE2kpW2pJZpttSXGL3P5zh9oXUtnN1gCxyvqerG9bXUZ+uFzgZyMqO3I3Dxg24u/8AZmqnCGIhsvNLj24vh+H53NTWKzD6Vs/KSRkO9uDl4iDnfh+3HnlxHDGDgctfOPkSVV0/6WIzTyUtz7nwfzvOa42YtzG09qoyozNbrqY+2SIfWhPYNU4cOHHHaV4+XzcWRrSoyVOq/wDbLj3PhL3Nln0iEkYgvQ08P1JAf40PejH4h91uPliuqd1aWaIzwjhLrKH0y3r9L5rdzX8nQJZLNo/4rNAwP0e6h4qM6gA8QD8cDc9Rg6nucd+W5/PYhsxxCf02l+qL3/N0l45Eg1/CWxdokRmH/wCRCCbe4UHRpIxghgT8a4dWOu7wqV1+rz3Mo6qolei29n9L7UeT4Pg8muJH7W2FLZbtzCVltnGN4EOhVtDHJjAZG4b2BnT4WxUZQcc1oX0cTDE3pTykt2jut64NcPdXOy724vURhbaKTZ+d0xgydZC5Go6xnJVuJVgAGBI0OcdcstMiqGGfWNubVXW+VpLlbPvWqOazs5Id642e30m3I3ZYmUFwp4pcRD4hxw66ccYHHiTWcc181LJ1IVLUsQtmW57r8Yy3cmTq/wCtW4kEQuLUMUaGaQJPbOME9TO5G8mDnDHsHaBPtK9rr1XJmP8A6FTZctmeqaV4yX+qK0fLn3lVn6u2ZLixvCWB0R0ZZV7Q+m4w7eAPIGq8o5xZ6MdusnSr08uN7rw3ox6R7QspffhhlhlOC+qLEW+sVTLEa5xggd1JuLzSO4aliIfTOSa3a37s8vuR9tsqaQbyROV+0Rup+dsL86iot7i6VenF2clfhv8AJZmwbOUfzLiFe5C0zf8Axgp6uKW4s51rfZg3zy98/Q4D3VwtM7eZkYOjMjrqGUkEeBGtNDkoqS2ZK6PQOjftPkTCXa9YvDrEADj8S6BvEYPcavhXa7R42J6HjL6qLs+D08HuPTNlbVhuU6yCRZF7uI7mHEHuNaoyUldHg1qNSjLZmrM7a6VCgFAKAUB+b+kdqYri4jI+CRwPDeJX9JHrXnTVm0fc4We3ThJb0v59Sd2bptdmPBJp5PyJLIP2FTX/AFPMx1c8FZb1FebSI3ZsZ/0fcDnLNbRDxAmc/uKil9D8DRVl/mYPgpP2R3dJIZLraFyE3cRt1e8xVFAQiJQzHAyW0GdTnsGkp3lNlOFlGhhobW9X4vPPTuWpXJomVmVgVZSVYHiCDgg94NVm5NSSa0MKHRQE90X6QrauN+2gmTOrFF60Z+y5007CPMVOE9l6GPF4V1o/TNp88vFEvtPat3ColEy3tlIcAyorrn/ZyLjMbjhgYB5dgk5SWd7ozUqFCb2HHYqLg7PmnvXzvNFhCsjifZjNBdKCWtWbO8OLdSx+Ne2NtfDSiV3eGT4E6kpQj1eKW1B/q/K3PvXrmafoq3R66zHUXkZ3nthpkocmS3zwIIyYzqOXfy21nHXh+CW26C2K31QeSlz3S+z+LVNYrehpYFC3QyZrcDG/j4pYR453o+IOccs8ttZrXh+CUajwzUKjvD9MuHdL7P4q5jyxp4Y5VWbiY2PtoIhgnQzWrHJTPvRsf8SEn4W1OnA654mpxlbJ6GWth3KXWU3afHc+6XFexlf7Ne1KXNvKXhLZiuE0IP2HH1XHAqdD6gHFxzXmcp1o1k6VRWlvi/dcV37vUkrWYXbrLbkW20V13VIVLg8ymdFlOuVPutr2nEr7WayfuUTi6Edip9VLzcefFd+q8jCVra7YrPixvAcM26RC7c+sXjE/aeHM54U+mWuT9CSVagk6f1w3fuS7nvRvsOjV5G30eSFpLadgC8WJEUnRJ0I+ErpkkDK5B5Y6qclk1k/lyFTGUJrrIytOO55Pvi+N/R5kRse+EEjQXCiS3Z92ZNTusp3DLGRqHXHEcQMdmIRdnZ6GmtTdSKqU3aVrp+tn3P0Z0zX6WUp+gXRmifO/HJEwUjhh1YBXyMjeAU12+y/pZWqUsRD/ADENlrRp5+Fs1ydznstuiCVntolHWoUkgkBkjOSD7oyGI7A2d3JGSDXFKzuiyeG6yFqstHdSWT8d3lr3GccV2jmZE+iFhu5BW2XdOMhQ7LpoDpnUZ40+pZ6ehFuhKPVye3b/AJP0TOKa0i3i01yHfOT1aPKxPe8m4pPfvGuNLey2NSdrQhZd7S9Fd+iPhnt1+GF5O+aTA/JEFP6zTI7s1XrJLkvu7+x9TbUg1iEcQ5mGNVP5yDJ+qm09xx4eDynd82/bT0OKedpDvOzSN9p2LH1JJrmpdGKgrRVuWR27A2eLi5ihZiokbd3gMkaEjTxArsVd2KcRVdKlKolexP8ATjoWLBI5FmMiu+5hlAIO6WzodR7p+VWVKWxncx4DpB4mTi42srlQqo9MUB0WF7JC4khdo3H1lOPI8iO45FE2s0QqU4VI7M1dHo/Rz2o8EvEx/vYwcf1px81z4CtMK/7jw8T0NvoPwf2f58z0eyvI5kDxOroeDKQR8q0Jp5o8OdOVOWzNWZvrpAUAoDyv2r9F33zeRjeQqBMANV3RgSd67u6D2boPDOMten+pH0PRGMjZUJa7vx+OJXbXaUcV0ZJlzHc2yhmXO9H1sIjd1HPDiQEeONdDWpJSu96NsqMp0dmDzjJ8nZ3SfhYx2ci9bZWiOsv+tLLK6Z3CxZFAUsATuxoSdOLkcq4tVFcTtVvYqVpK30tJPXfrzb9Dm2vJm2ZudzeTSE9qxABR+aeQ1yWnNv56llFWqpfshFeL/iKJK92aL0NLGc3Le8FHCRYre1WTXk/WM2O07w7Km1tZrX+EZ6dZ4e0Jdn2blK3hbXhkVN1IJBBBGhBBBHcQeFVHpJp5oxodFASGx9ryW7ErhkcYkifVJF7GH7HiPUHsZNFFahGqs8mtGtVyO+92UjIbqxLmNMM8eT1tueIORq0fZIOGNeBIk4rWP9imnWkpdVXtd6PdL8Pu/g2i4+m4Ye5fxjeVk936QEGeXCdQMgj4gMdmF9rn7/yR2f8ADZPOm937b/8Aq/T32292l8VJcW+0Bjq5gdxJyOAcj4JeQcaHh2AdTU+fuclCWGTSW1T3rVx5cV3bvUzurmGdzFtFGtbtdDcInxHgDPGOPL3149oFG08p5Pj+SMYVKUdvDPah+2+n+1/Z+rO3Zfs/dt9zLby2/VPuyxyE4bdyjYxphgMgnGMipRovwKqvSkVaKi1K6umt29FZ6PbZaBuTQyYE0TDeV0OM5X7QGcHjnuqqErG/E4dVV/qXZe9Pnw4n3b30TfzZ/SAuc4l3cDs3CDvaH7WvfXZbN/pGH6/Z/rWv3ffd5HXtTb016FQ28TyKqqZI43aY7va2SdezHM12U3Pd+SulhqeGbe20nfJtKPkaLe1uoRu9cbUHiGuOr9Y0bf8A01xKS328SUp0ameztf8AG/q1b1OfqLdfimkk7oo8D88pU/oNcy4k9qq9Ipc39lf3PgvYl+C3Untmd5D6LuJ6qaXW5Herm+1PySXvd+oO2Z8YWQxr9mELEPPqwufPNNpj/D073au+/P3ucB1JJ1J4nmfE1Eu3WNlvA0jqiKWdjhVUZJPYK7qRlJRTlJ2SPSLToxabNgFxtDdmlPwxaFd7juqp0c9rHQd3E6FTjBXmeHPGV8XU6vD5Ljv5t7uSzI+22ltK/kDQv9Et1PFSEjjA7ToZD3cM8lFRUqk9MkXSpYTCxtNbcvNv8e/MjfaBcW894BaKHO6FYxjPWPk6qFHvHGPeHHyqNVxcvpL+joVadD+tlwvuXffT5xJ/orsOPZwF7tBljfB6qLiwJGCcDi+DjA0AJyeyyEFD6pmPF4meLfUYdXW97v7e/vVOmHSd76UMRuRpkRp2A8S3axwO4YAHMmqpNzZ6ODwccNCyzb1fzcQNQNgoBQCgO7ZG15rZ9+CRozzxwb8SnQ+ddjJxzRTWoU60dmor/Nx6Z0b9p8b4S7URNw6xcmM+I4p8x3itMK6faPBxPQ84/VRd1w3/AM/Mj0CGZXUMjBlIyCpBBHaCONaDxpRcXZ6mdDh8YZGDqKA8f9o3Q9rfE8IJtgMFR/g5ZmwP92WZj90t2Yxjq0tnNaH03RuPVX+nPtceO7zsvErXRO8jhu4pJshVJwR9VipVWI5qM6ga8+WDXBpSuzdjKc6lGUYa/bgZX0f/AKfZc92S5RiOGS0TD1H7Ua+heIpy/wAzV71B+jNnR2UpFdyZI3IVQcdDNcRDI8lPpXYZJv5qRxMdqdOFtW35Rf5N3SAxPAJ8Hrpbq4KsBgNGHDZfnvAyAA9mh4DCVmr97I4bbjUdP9KjHwdt3lmVwGoG4UAoDp2dfSQSLLE5R14EfMEcCDzBom07orqU4VIuE1dFmku9mN1dwfpEVxlXeK2UBA6kHK9YMLqM+6cDNW3hrv7jAoYxbVPJx0Tlrbvt90VfaU4kllcKFV5HcL9kOxYL5A48qqebPQpRcIRjwSXkiZvNq3t8ioVaWNQACkIwN0YBMm7kd/vAampuUpoywoYbDScr2fe/t/BHjZm7nrJoIs6MOs6xj3FYQ/o2Kjs23/PAv67a7MW+GVl5yt6HwrbL9aeY9wSFfU9Yx/KKZC9Z7kvNv/1XqwdoqP5dvAve4Mzf/ISnogpfgh1Un2pt8svbP1MLjaszjDSyFfsht1PyLhflRyb3nY0Kcc1Fc9/m8zjAxwqJbcV0CgN1navK6xxqXdjhVXiT/wCczoKJN5IhOcYRcpOyRPWnRpDKIWuN+fODDbRGUryO9IWSNcc9SBU1BXtfPuMk8ZJQ6xQtHjJ29M2y/WezbLYqGaV2eV9FJALkaZVFBwBzJz4ngK0KMaWbPGnWxHSEtiKsl5c2/Yq1/wDRL+dpZ9pFTwVGhMYReSqzOU8TnU1U9mbu5HoU+vwtNQp0ebve/fZK58PRa3Qby2d5eDkVlg3T4GAs2KdXHg35fYf42rJ2dSMPCV//ACsjbbXd+MpY7N+iZ0LdU2+fGWYAeoonPSMbHJ08M/qr1tvuvl5RuaumOwYIIFee5kk2gwXeXfDg5PvZyN5UAzg5AyNOylSCSu3mSwWJqVKjjTglSzztb+Gyj1SesKAUAoBQAmhxuxqe5Uc8+FSUGyqVeCJnoZ0guY7mKK3dlEkqKyfEpDOFLbp0BAJO93VbBOLyZ52NdOrTblFZLXf87j9E1rPmBQGMiBgQwBBGCDqCDoQR2UOptO6PFvaB0NNo3XQgm2Y+PVEn4T908j5HlnFVpbOa0Pqejsf162J9pev88fMiNj7bjjgkgmgE6FxLGCxXckA3cnGpUrjI04d+kIySVmrmmth5TqKpCWy7WeWq/JjanFhctp/Engj00+BZpTj9NF2X4HZ54iC4Rk/OyJCO0V12dFJ8Cwz3En4OtklPqsQXzqVuyn3sodRxdacdW4xXOyXu7mi/u2urHrpd0y28wQsAF/hTKSq6clkUgdgOK425Ru9xOnCNDEbENJK//Jb/ABWveV+RCpIYEEaEEEEeINQNqaaujGh0UB02ksa56yJpDy/ibijxAXePkworbyucZvsyt4X+9vRm8bVZf5UcEWOBWMM355d9/Qiu7XAh1Cfabfjl5KyOa7u5Jf5sjyfjZmx4ZOlcbb1LIQjDspLkrGihMUBK7O2UrIJbiXqICSqtul3kK43hGg4gcC50BIGp0qSjvehnqVmnsU47UvJLhd+y1ZadmxbBICu05b7UvWr/AMsBRViVE86rLpNZpLwt98yXHs+2fcrvWly39DpKo8Qfe+YqfUwl2WZv/lMVRdq0PNNfx6HLF7LWj3mdxcY+GNSYQ34394gdy699c/w9u8sl0ypWSWzxfa8ll6nVZ7Cjt1eTaFvs6G3CkKFDPKTy99jknGeGSa6oJZzSsVzxM6rUcPObl4JeS/sUHYe3DaXJngQEZcKj5PuM2QCQc7wAXXu51RGezK6PZr4dV6XVzfDNcUWCX2kzBSLe3t7csckqN4knieCjPeQas697lYxLomm3epNy+eJUL69kmcySu0jnizHPkOQHcNKpbbzZ6dOnCnHZgrI56Ez7Gd05UlT2jQ+ooceaszq/0pPjHXz47Otkx6b1du+JX1NL9q8l+Dk/vrXC0UAoD4zgcTiiTZFyUdWaXuwOGtTVNlMsRFaZm2xtbi4OIIpH70UkDxb4R5kV1qEdWZ6mLa1aRZLL2a3bjemeOEYzgnfbwwvu/qqKrQulEw1MbFZ5svuyfZPZR4MvWTt95t1fypjTuJNbVTR5s+kKsuzkXLZ2y4YF3YYo4l7EULnxwNakkloZJ1JTd5O52V0gKAUBruIFdWR1DKwIZSMgg6EEUauSjJxalF5o8R6d9D2sn348tbOfdPEoT9Rj+zc+B144alPYfcfV4DHrER2ZdpevevuvihP9JMbYWxAKiUSodAQSrKwbtB3gQTwx2aCG1lY19SlV61cLP0fziWa5gMc0sTDDQbHMZHY3VKW/5jVY1Ztf6Tz4yUoRmtJVr+r/AAQezmxYX+eG9a+vWyH9gaguxLwNlRf5ml/z9kTXSDYb3FxBHGR1n0FDr9d4C0bKT9rC8T9kA44iyUG2kuBkw2JjSpSlLTbfgpZopYOaoPVFdAoBQH1VJIA1JOAO80ON2zZ6Btb2bPDZGRS01yCGZV4Bdd5UHFiMg5PHd0Azir5UGo33njUellUr7Lyjx791+Hy7PPidSOY0I5jxrOe0XWy6R2lxbQW01jLcSwLup1JOToBn3CHGcAkYIzrVynFxUWr2PKnhK9KrKrCooqTu7/zlyNK9E3klUSLHZq3wQBjLMRxzgtnty7lQOwCnVtvPIk8dGEHstza1lpH53JNvic22NpwW+9Bs/IGN2S6JzJJ2qjfVj0Gq43vDVuSaWUPMso0alW1TEeEdy5re+entGxdI7tRgXVxj/iuf3OaipyW8veEoN3cF5I4Li4eRt6R3dvtOxY+rEmot31LoxjFWikl3ZGqhIUAoBQCgFAYPMo4muqLZXKpGOrND3g4AetTVPiUyxPBEvs7ovf3GNyB1U/Wf+GPH3sEjwBrjlTjqzJUxqWsvIsth7L8H/WbkA/YhG83kWGf0VW8R+1GKeNX6V5lr2X0Ls4dUtg7fanO96A5AP9IqmVWb1ZmliKkt/wBidDjhv8NN2JeHceOPHSoFJ8ePQncxodXbLcOXH9xUqb+tc0cloyyV7RjFAKAUAoBQGm8tUlRo5FDIwwyngQa40mrMlCcoSUouzR4d026JPYyZGWt3PuOeXPcfvHI8wPGsVSnsPuPrcDjo4mOeUlqvuvmRp6K3he5WOZ/dlge0DNyWRGCDP4ioHiBwArkHd2fIli6ezScoLSSn4p5+hqls5I7dbaRWjmuLgEqdCFjDRLkdhkkkx29XmuNPZ2XvZKNSMqrqxd4xjr3vP2SvzJ7alz/C64H/AAr6MH8d4EHoJxVjeV+fuY6UPr2Hxpvyhf7FatdnA2c9wR8EkUaHXi28z/Lc9arUfpbN86tq8Ka3pt/b7kXUTQKAUAIoC57I9pV3CoRxHMAMAvkP5sDg+JGe81bGvJHlVuiKFR3jePLTy/kmrHpVdXxfqtnW8hRclnO8BpkLqoyxxoM+g1qaqSnpEy1MFRw1tus1fcv76HI93tWRTvlNn24+N9wQqB3ZzIT2BcZ7a5eo+5FqhgYP6b1Jble/8eZWNpbWRVeG139x/wCbPJ/Nn8eax/c4n63MVU5LSP8Ac30qEm1Ora60itI/l9/kQlRNYoBQCgFACaHL2NT3KjnnwqSg2VSrwR8tmklbdhjZ27EUsfQDSpbCWrKJ4q3dzLFs/wBn19NrIEgXmZG1x27qZ+eKg61OOhhqY2PG5Ztl+zW1XBlkluD2INxPUf8A3FVyxEt2RkljJPsotmz9kQWw/hQwQfeIyx7ieOf6jVLk5au5nlUnLtM7eP8AtH/SP+nI9aiQMgpUcUjXnu/vk4HyoDDCnk0vzB9cJ6V3MG3LY+qgHbrp3gYA9TXMjpomIZThnc4OMcOHaoC+RJqSdmmReZZFbIyOde2Yz7QCgFAKAUAoDm2hYxzxtFKoZHGCD/5oRxB5GuNJqzJ06kqclODs0eFdMei8ljLunLQuT1cnb91uxx8+I5gYakHBn1+CxkcTC6yktV913e3vh0SAlv7czSf4qtvOSSxTVFyeZIUDPh2UhnNXO4y8MNPYW56d+rOoP/6Sd7R1umhxz98Q3B+cRrt/6fj/ACV2/wA7lpsp+V4/c3S+7sto9NHt5G/FN1zjP/tdR6V39FuRBZ4xS/3JclZe9xLstJbCFsYuEgmm3tMPFFcbu633grEqfu4PLHNm8Vxz9wq0oYmS/S5RXKTjryvr5lUI/t8xkeoIPnVZ6J8odFAKAlNkdIbm1DLbzNGrHJAVGBOMZ95Tg4A4dlSjOUdGZ62Fo1mnUje3P7M59pbUmuGDTyvIRw3joPAcB5CuOTepOlRp0lanFI464WigFAfGcDicUSbIuSjqzRJeKO/5VNU2UyxEVpmduztkXdz/ACIJGU/WxhfzthfnR7EdWZqmMtq0iy2PsymODc3EcWfqrl2PrgZ8M1B4hLsowVMat2fMtWy+gNnFg9S87fanOB+QAD9JqqVab32M0sVUlpkWOFVQbiFEUfUhQaeOAR+kVVrmZ2282bBFn6mvbI2SO8DX9xXLiwZxnDSEnmqD+y5YetPAGUa4OVjAPaxGT6ZJ88U8QfHfXDSa/ZQa+mreYxTwAVNcrHryZzr6nLeoFPEGUmQMu4UdwA9S2flinI6YAJxCM5HMgn0Zzj0NMzmRnJIw1Yog7zn/ALa+tLI6S2zWzEnPA3T4r7p+YNe1CW1FMxSVnY6amcFAKAUAoBQCgOPa2zY7mJopV3kYa9o7CDyI4g1yUVJWZbRrTpTU4PNHhPSvo3JYy7j+9G2THJjRh2HsYcx58Kwzg4OzPrsJi4YmG0td64fwatnAzxpZqcPLdBwTwGYjHnJ58Tjn4muLNbPeSqWpTdd6KNvW5Oba2iZbS7UhcR3aRocYYRr1wRCeYUA47N492JyleL5mOhSUK1NrfBt83a78TqvoTb2sczYCPstbdBkZMs8m+wx3I294CutWjfut5kKclVrOC1VXafKKsvXIjptnm6TZ8alRI9tKqEj4jFI+6jHkN1CAeWe+o22tldxfGr1Eq0nopK/ddLNeLz4lWkQqSrDBBII7CDgj1qs9BNNXRvu7XqwmT77IHK4+ANqmTniy4bHIMvboasQhPabtona/Hj5PLzOahYKAUBg8yjia6otlcqkY6s1LcFjuopZjwABJPgBqan1fEpliUtET2zuhe0J9eq6pT9aU7n6dX+VQdSnHvMVTHLj5fPuWPZvsyi4z3DyH7MK4HgWO9/01B4h7kYpY1vsotmzujVrb4MdvFGR9eU77DzJPyYVS6kpaszTrTlqyWyTzkfw9weR0JHmaiVjG7zjiB7OJ8zgZ8jXNQfN0H6ryfi0HocDzANdBsYkDUpGvdy8CcAelcBrwp5PJ48PQ4Q+VdBtAfH1EA8T/ANgPnXMjpqyh+s0nhqPA7oC+tdzOZGxd4D3UVB3kaeS6fOuHTXvg/XZ+6MYHqOHm1dOGccZzlUVT9pjlvPHH81cuDEuDxdm7QmcD8uo8zXQfVXGoRU7WYjPnjOfMiuAhNp9M/oE0YmXrLWYHEkYOUcH3gRkhlIKtoc/Hx4D0MNV+nZe47HDdam4vP3Lls3aEU8YlhdZI24MpyPA9h7jqK2p3Mc4Sg7SVmdVCIoBQCgFAKAUBwbb2RFdQtDMuVPA81PJlPIj/AM0qMoqSsy6hXnRmpw1PB+kuwJbKYxSajijjQOO0dhGmRxB7iCcM4OLsz6/C4mGIp7cfFcPnqbUv+stbiNi73Ms0ci6Z6wjKEDAzv5cnv5a0veLW8i6WxWhNWUEmn3b/ACyJ32gD+GF5Q3HUjwFlbH91arKunJ/ZGPo7tX/dHa/85HGJDHY2s4OGSK5iQ5wQ81w6ZHeIzM39NR0inz9y1rbxE6e5uDfJRv72RX9k26tIN8ZjRTJIO1EGSv8AUd1B3uKhFZm2tNqOWryXN/jXwNFzcNI7O5yzksfEnOndyA5CuN3zJxioRUY6I1qM6UOtpK7PljbTznFvDJJ3qpI8z8I8zU3GMe0zFUxijwRY7L2c3bgG4kit1PJjvN6KQv6qg60F2Vcw1Meu9+haNmezm0TBdZrg/fPVp6DBI/NVcq8n3GSWLm9Miz2VpFCN2JYohzWFAW8SQP3Wqm29TNKUpas6DFnime+RsjxCjI/ao3OAPn65bujGB664P9QroMo4zxVFU/aY7zeeOP5q4D4XB4uzHmEzp+T3h5mgMo1I+GMLniWIz+nOfMiniD4zDOGkyfsoP7DLfOngAi4OVj1+0xwT56t6inNgPJrgyAH7KDJ/6j8hQHwR54RluwyH9s5I9BS4MpGI0aQL2BQM+GuSfICgMQgPBGbsL8vze8PIUB9aY5wXAPYg3mH7/wCWlhc+dVn6hb/iNp4ga49BXbg0bQ2jFAP49xHEOQyq58mJJ8sUUXLREoxcskVbaHtGsYz/AA1knYcDukD80mDjwBq5UJvXIvjhaj3W5lN6VdOpL2PqjBEiZDDVncEHQq2gGmQfd4E1fToqDvc1UsNsSvfMiej217m0k6y3coT8SnVH7mXn48RyIqzrFHQ0zwnXK0ke8dDulC3luJXCxuGKOu9kZAByCcHBBB7s4141fCopK54WLwcsPU2NcrliqwxigFAKAUAoBQEZ0i2HFeQmKUd6sPiRuTL3/uMiozgpKzNGGxM8PPbh/c8I27seaznMUmQw95HXIDDOjqeX7g1glFxdmfXYevDEU9uOm9cO5/MzsvdsfSLWQSsOvE8cvDHWDqeoY9m9ojHhnUjnUnK8c9b/AMFVOh1VZOC+nZa5Z7XluR8205WzsIs6bkspHfJOwU+in1NJdmK5naCTr1Z98V5LM4IzuWznnNIEH4YQJH9XeD8hqO4uf1VV/pV/F5L0T8zgrhcW32ebJEkryyKhjjG7/E+Es47DocLnQ4+IVXN2yPM6Tr7FNQWr9l/PsemLwwN4gckXcXyJ19Gqk8EfCfqI3dl3P7HPkaag+7mfqs/4zhT/AEj/AOtAZN7uAzqg5BQB5a5z5AVwHwKDwRm73zp+fUeQoDKRyPidUzyGp8i2n6aAw3Qfqu/49B44bA9BXQZu5A95kjHr6E4Hlg1wGGAeUj/i0HmDhT5A10GzDAfUjUdmvzOAPQ1w6a/dP25P8p/ZDXczhkXKjH8OMcsnPlgYHzNc1B84/wC0b9AH+UketAYzSCJSztFAnMkgDx3mwPlXVnpmdS3Fb2l06sI8gyvcN2ICwP7R1bGjN93zzLo4epLd5lbv/aq/C3t0QcjIxb9K4A/MasWGW9l8cH+5+Xz7FZv+ld/PnenkCn6sf8MfpwSPEmrFCnHca6eDjujfn8sRAtCTknU8TxJ8TUnUW41xwz35HVabPLndRHkbsUFj6KM1Hbk9C10acFeb83YtOy/Z7fS4/grEvbKwX9Iy3qBUlSnIzT6SwtLJO/Jf2Ra9m+ydRrPcM33YlC/qbOfQVYsPxZ59Xpt/9uHnn7WLVY9CrOJd1YjjOSTJJknt+LuFWqlFHn1OkMRN3b9F+Cw1YYhQCgFAKAUAoBQER0n6PxXsJjk0I1RxxRu0d3aOdQnBSVmacLip4ee1HxXE8H23smS2laGYYYcxwYHgynsP/ccRWGUXF2Z9fQrwrQU4afMmbtubW+kCAlAjxxCJt0AKQjMVZQOBO82Rw007uyltWI4eh1W0r3Td+/PW/lkatoHEVsn+6Z/N55R/ljjrj0SJU85zl3peUV92zgrhcet9AdnmOzjbCKXzIWIycMfd7Me6F5ms83dnzfSE9uu+7L8+tywZU/WeTw4eHu4X1qOZiMhlRoqRr38vEDA/VXAYbwP1nf8ADoPJhgerGgM0QjO6qIOZOp8wMD9RoDHeB+s7/g0HquB5E0BlGhHwoqZ5nU+YXj+anMGLMOBcsfspy/J7w8zQH1RjJWML2sxA89Mk+eKA+dZn65b/AIa6Hu3jn/MK7YDq8e9uquPrOd4jx1/6q5cELtLpdZRZ6y6DkfViJbX/ANvh5tVkaU3oi2NGctEyr3vtSjXP0a2JP2pCF88LknzIq1YZ/qZfHBy3u3qVu/6eX83CTq17IlC/qOW+dWqlTiaYYOPBsgJo5JG3pHZm7XYsfUk1LbS0NsMK1pZGcdoMgakngBz8ANai6jL1h4pXZYtldCrybHV2zqPtSDqx+rDHyBrqhORTPGYWj+peGft+S2bN9k8hwZ7hV7ViUsfzNgfpNWLDvezDV6biv+nG/P8AC/Jatm+zuxiwTGZW7ZWLfpGE+VWqjBHnVelcTPR25fnX1LPbWyRruxoqL2KoUegqxJLQwSnKTvJ3NtdIigFAKAUAoBQCgFAKAUAoCC6W9GY76Hcb3ZF1jkxqp7+1TzH9wDUKlNTRrweMnhp7S03rj/J4VtTZ0lvK0Uq7rqdRyI5Mp5qeRrC007M+vpVYVYKcHkzZtVsi3P8A/Oo/LNOp+YNJbuRGirOf+5+0SPc4B8K4XLU91sLTcjjURj3EVQXOcYUD3fi/tWVs+Rm3KTlxZ0O+uGk15qg19Peb0xXPAgFTXKx6/ac6+R95vXFPEGUhI+OQL2YAH+bOfLFOSBgFXkjMe1s6ebnPoKA+vMc4LKDzVQXb/wA/ppYXPnVlvqs3/EbAP9IyP0iu3BH7R29bwaTXUUZH1ExveG77zegFSjCUtETjCUuyirbQ9pdqn8mGWZhwZzujyLbzj8oq1YeT1di+OEm9ciubR9pV7LkR9XCPuLvN6vkegFWqhBammGDjvu/nzeVu9ubic5mlkk/G5I8hwHkKmnGOhsp4S2iS+eZqFoBxP9qi6hpjhuLJnZfRm4mx1NtI4+1u4X8zYX50SnLQjOrhqPakl6vyzZbdm+yy5fWaSKIdgzI3oML8zViw8nqYqvTNGPYTfovv7Fq2b7MLNNZDLMfvNuj0TGniTVioRWp51XpjES7No+H5uWrZ2yYIBiGGOP8AAoHqRqatUUtEefUr1KjvOTfidtSKhQCgFAKAUAoBQCgFAKAUAoBQCgFAKArvTLorHfRY0WZc9XJ2fdbtU/LiKrqU1NG3BY2WGnfWL1XzeeN7VspI4lSRd2SCV4nB5CT+LGe8E/SMHurHJNKz3fPyfT0akZzcou6kk14ZP/1IpBkjxH71A0vQ95bcP2pO7Ujw5J61lzPjzJpCoGiRry3iPTdGB6NSwMck/wC0bw9wf2JHma6Dnu72OAZlkggB7SMnwJxk+RrqTlpmdjFt2RWdpe0SyTRTNcnuGF897dGO8KatjQm+4vjhakt1uZWr72o3B92CGKFeWcufL4VHoatWHjvZojg1vfkVu/23eXH82eVgeW9uL+VcD5VNKEdDXTwa3R8/5OBLLHEgeFHUNawz3s79m7HeY4hiklP3VLAeJGg864nKWhKcaNFXm0ubLbsz2aXsmN8RwL99sn8qZHqRUlRm9TJU6Ww0Mo3fJZev4LXs32VQLgzzSSnsXEa/3b9VWrDrezz6vTVV9iKXq/x6Fq2Z0YtLf+VbxqR9Yjeb8zZb51bGnFaI86rjK9Xtyf28tCXqZmFAKAUAoBQCgFAKAUAoBQCgFAKAUAoBQCgFAKAUBWem/RRb2L3TuTqPcbk2MkI/aNTg8VJJHEg1VKe0u834DGvDzzzi9fyvmZ4ZeWzxs0bqUkUkMp4g/wDmuefGsWmTPrYSjNKUXdM9On6f2aopeaSRyoJjiU6EgEje0AIOmC9VKhJvJHy6w1Ru1iu33tRIz9GtkX78pyT4quP8xq1Yf9zLo4P9z8iuX/S+/nzmd1U8o8Rj1XDepNTUKcTXTwcd0b8/liG+iEkljqeJ4k+JqXWLcbI4Z2todFtYb7bqK0jfZUFj6KM1Hbk9C3qacFeT83YtWy/Z/fS8IREvbKQvyGW+VdVKcjNPpHC0tHfkv7L1LXs72TDjPcMfuxKB+ps59BVqw/FmCp02/wDtw8/4t7lq2b0HsYcFYFdh9aTMh8feyB5AVaqUFuPOq9I4mprK3LL2LAiADAAAHADSrDG3fUyocFAKAUAoBQCgFAKAUAoBQCgFAKAUAoBQCgFAKAUAoBQCgFAVHp50OW8TrI8LcoPdPAOPsN/Y8vAmqatLazWp6XR+PeHlsy7L9O9ffieGTWBWRkcMHDEFDoQc6jHHNZttrI+kVGEvrvdPPuJ3ZfQy8mx1ds4B+s4CDx9/BI8Aa6oTkUzxeFo6yXhn7Ft2b7KJTgzzonasalj+ZsAehqyOHe9mGr03Bf8ATjfnl6fyWnZvs5sYsFo2mbtlYkflGF+VWqjBHn1elcTPR25fnX1LPaWkcS7saJGvYihR6CrEktDz5zlN3k7s310iKAUAoBQCgFAKAUAoBQCgFAKAUAoBQCgFAKAUAoBQCgFAKAUAoBQCgFAVOx//AGtz+GP/AJa1Uu2z0Kn/ANSHj7lsq088UAoBQCgFAKAUAoBQCgFAKAUAoBQCgFAKAUAoB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50" name="AutoShape 6" descr="data:image/jpeg;base64,/9j/4AAQSkZJRgABAQAAAQABAAD/2wCEAAkGBxQTEhUUExQUFRQXFxwYGRgXGBgbHRodGBUXFxsaGh0cHSggIB0lHBgUIjEhJikrLi4uGCAzODMtNygtLisBCgoKDg0OGxAQGy8mICYsLCwsLDQsLDAvMCwsLCwsLCwsLCwsLCwsLSwsLCwsLCwsLCwsLCwsLCwsLCwsLCwsLP/AABEIALEBHAMBEQACEQEDEQH/xAAcAAEAAgMBAQEAAAAAAAAAAAAABQYCAwQHAQj/xABHEAACAQMBBAcECAQCCQQDAAABAgMABBEhBRIxQQYTUWFxgZEHIjKhFEJSYnKSorEjM4LBQ7IVJFNjc7PC0fAlg6PSNDVk/8QAGgEBAAMBAQEAAAAAAAAAAAAAAAIDBAEFBv/EADwRAAIBAgMECQMDAgUEAwAAAAABAgMRBCExEkFRcQUTMmGBkaGx8CLB0UJS4SPxFCRicoIzQ6LCFTTi/9oADAMBAAIRAxEAPwD3GgFAKAUAoBQCgFAKAUAoBQGMkgUZYgDtJwKHUm8kQd/0ysYs79zGSOSHfPomTVbqwW8108BiamkH45e5X772qWy6RRTSd5CovzO9+moPER3Gyn0LWfaaXr/HqV6+9qty38qGGMfe3pD/ANI+Rqt4iW5G2n0LRXbk35L8kBfdM76XO9cyAdkeE+aAH51W6s3vNtPo/DQ0gvHP3I+z2zcRSdbHNKJObFi2e5t7IYdxzUVJp3TLp4elOOzKKty/Gh6N0b9qCNhLxdxuHWoCVP4l1K+IyPCtEK/7jw8T0NJfVRd+56+e/wBD0O2uUkUPGyujDIZSCD4EVoTTzR4soSg9mSszbXSIoBQCgFAKAUAoBQCgFAKAUAoBQCgFAKAUAoBQCgFAfCccaAh7/pVZw56y5iBHINvN+Vcn5VB1IrVmqngsRU7MH872V++9qVov8tZpT3Luj9ZB+VVvER3GyHQ1eXaaXjf2uV6+9q8xz1MESd7sz/Ibv71W8Q9yNtPoSmu3Jvll+Sv33Tq/l43BQdkaqnzA3vnUHVm95tp9G4aH6b88/wCPQgbq4eQ5kd5D2uzMf1E1W89TZCMYdlJcsju2DsCe8cpAmcfExOFXPDeP9hk91SjBy0KcRiqdCO1Uf5ZIbZ6MxWrdXNexdbzRIpH3c/aYHTwxnuqUoKOTZTQxk6y2oU3bi2kR22diS23Vl91o5V345EJKupAOmQCDgjQgcajKLiXUMRCtdR1WTT1RP+zOwhuLiSGeBZF6suGO8CpVlXGhGh3vlU6KUnZox9KVKlKmp05WztbicftB2LDaXfVwE7hjV90kncJZhjJ1x7oOuuvhXKsVGVkW9HYidejtT1va/HQrVVm8kdi7cntG3oJCmdSvFW/Ep0Pjx767GTjoUV8NSrq1RX9/P4j0/o37TIZcJcgQSfa4xnz4r/Vp31qhXT7R4GJ6IqQzpfUuG/8Anw8i9o4IBBBB1BGoPhV55DTWTMqHBQCgFAKAUAoBQCgFAKAUAoBQCgFAKAi7/pFaw6S3EKHsLrn8o1+VRc4rVminha1TsQb8CvX3tOskzudbKfuIQPV92q3XjuNtPofES7Vl4/i5X772syHIhtkXsMjlvVVA/wA1VvEPcjZT6Ej+ufkvv/BX772gX8n+MIx2Roo+Zy3zqt1pvebafReGh+m/N/2K/eX0sv8ANlkk/G7N/mJqttvU2wpwh2Ipckkc4FCYoBQHTYWMk7iOFGdzwUdg4kk6Ad5wKJNuyK6lSFOO1N2RMbO6IyzSCJJ7QycSqylyoHEncUrp+LjpzqaptuyaM1THQpw25Rlbja3u/semXxj2ZZi3tnhWdgdzrZI0LMdGlbfIBI5DuA4DTS7U42Wp4NPbxlfrKqezvsm7Lcsvm/U8+tuid2p6+RLZwSWLTyh0Yk5JYo+ue81Qqctcj2ZY6hJdXFyXJWfqjp21MLoob3aNmiR6LHbK8uM4zgAcdAMknGKSe12pLwIUI9TdUKMm3vlZEh0f2yiB7bY9u0kxXeeacqCQuBnGQNN7QEqBk6HWpQkl9NNZlOJw8pWq4ydo6JL5+eZRtsRzLPILne6/ezJvkE5IB1I04EYxpjGNKple+ep61F03TXVdnccdcLRQCgJno90nubM/wX9znG2qHt0+qe9cd+alGpKOhlxODpYhfWs+O/8AnxPU+jftDtrjCS/6vKdMOfcY/dfQeRwfGtUK0Za5Hz2J6Kq0s4/Uu7XxRcauPMFAKAUAoBQCgFAKAUAoBQCgI/b+1ktYJJ34INBzZjoqjvJIFRlJRV2XYehKvUVOO88evfaNfycJEiH+7Qfu+8ayOtNn00OisNDVN83+LEBe7Wnmz1s8smeTOxH5c4HpVbk3qzbChSp9iKXgvc4gMcKiW3BNdBuubWSPd6xHQsu8odSpKkkAgHloaNNakIzjO+y0yQ6L7KW6uY4WbdDZJwQCd1S26udN44x3anlUoR2pWKcXWdGk5pX+asskV4bfKtsOPdUHJdHcgDiTK0bAjv4VZfZ/R85mF01VzWJefBpf+KaNtrtjZNyQklg8TtoOpBOT3dUQx/LRSpyycSM6GOorajVulx//AFdepIt0R2UkxU3QDKP5MsqgBiMje+F/Fd7NT6unfUoWOx0qd1DLik/5XoZR7NtIX3rmfZRhwcxR28e+2mmDvtJkHHbTZinm1bkcdavUjalGptcXJ29kvYpVnt76Ldyy2agRMWVUlBYGMkHdbXPLI1yNM51zSp7MrxPVnhuvoxhW14riSsPtBkiQrbWtrb73EonHvwMDPjmpKs0vpSRnl0XGcr1Zylzf9yq397JNIZJXaR24s37DkB3DSqm23dno06cacdmCsjC1uHjOY3eM9qMyn1UiidtDs4xnlJJ81f3JNelF1waUSDsljik+bqT86l1kuJneCobo25Nr2Z2RdN7tFKxtFEDx6uGNT/lx8ql1stxU+jqEneSb5tlfnmZ2LuxZmOSzEkk9pJqu9zbGKitmKsjBRkgDUngBqT4Ch15K7O4bGnxlozEvbMVhHl1hXPlmu7LKv8RTvZO77s/a4NlEvx3KZ7IkeQ+p3E9GNLLic6yb7MH4tL8v0MZEjb3YEnd+1ipz2gRopPZrvmmW4knNZ1Gkvm9v7I5ri3ZGKyIyMOKupUjIzqCM8K5YnGSkrxd13E/0b6aXVphVbrIh/hyEkD8B4r5ad1WQqyiY8T0fRr5tWfFffj7956p0b6cW13hQ3VSn/DkwCT9w8G8te4VphVjI+exXR1ahna64r78CzVaYBQCgFAKAUAoBQCgFAKA8m9sO2C0sdsp92MdY/ezZCjyXJ/rrJiJZ7J9H0LQtB1XvyXLf6+xRbO3BWR3zuIvLGWd8iNRnvDMfuxtzxVKW89ecmmorV+y1f2Xe0ctcLBQG60uDHIkgAJR1cAjIJVgwBHZkUTs7kZxUouL3przPSbvpXs3aEareo8Mg4MATuk4zuOgOnDRgAcDTStLqQmvqPBhgsZhZN0Gmvmqf28yvXHR2wB3otqIoByN+Mlhjgcqy6+QqtwhukbY4vE2tKg/PL1TPt7d2xUJPtG9vFBGI41ZFJzpkysQeWup7KNx0cmxCFa+1Toxh3tp+2hINtYbPhJjt47aeVcRRavKqn/Gndve/DHprnI007tbCyVn81KeoeKqWlNyinm9FfhFLLm/joLEkkkkknJJ1JJ1JJ5k9tUnsLLQ+AUOigFACaA6LSxll/lRySDtRGYeZAwPOiTehCdSEO00ubOg7KZc9ZLBFjiGkDN+WIOw8wK7s8SHXp9lN+Fl5ysh1dsvGSaX8CLGPzOWP6KfScvWeiS5u/ore5mbhVUOlooXhvy9bKM9mfdiJ46btdvvsc2W3syqZ8FZfl+p12j3c0TmCQ+5q8MIETBdPfCxBQ650OMkaZGua6tprIrmqFOa6yOujeavwu72fucOxVtWkzdtOFJHvRBD4l97Jxw4AnjUY7N/qLq/XKNqSXJ39P5LRdbGs0dF1gLHet53YT2045CTKjdJ4EcB6ZtcY34cHqmedDEYiUW+1btRS2Zx5cfua7yZeu3Jv/Tb1AFEsBKwSLy3wuqqcD3xkaa8MDjednk/QlCL2NqH9Sm9zzkuV9X3a8OJydI7aeUj6QmLtUzvLgrdRqM76Ee60ijXA+JeQK4PJpvXX3LMNOnBf039DfjF8H3P0fc7lWBqs9EEUBbujftAubbCueviH1XPvAfdfj5Nnyq2FaUe883E9F0a2cfpfdp5fg9T6O9LLa8GInxJjJjfRx26cx3rkVqhUjLQ+exOCrYftrLitPnMnKmZBQCgFAKAUAoBQCgPzt0nvOuvLiQ85WA8FO4v6VWvPm7ybPtsLDq6EI9y9c36sTRHctoBgGT+KSTgb0zbkeewCNUOf941OCEZLanUe7LwWb9b+SOC5gaN2R1KupwyniCOVR0LoyUoqUXdM1UJCgFAd2xNpG2nSZURyhyFcZHAjyIzkHka7GWy7lNeiq1NwbavwLBc9OTvF4LO0gmPGUIHfJ4kEqNe85qzrd6STMcejVbZnUlKPC9l7sqtxO0jM7sWdjlmY5JPeaq1PQjFRSjFWSNa6kAak8AOJ8BXCWiud42NPjeaMxr9qYrEP/kK58qlssp/xFO9k7vuz9rg2US/HcJ4Qo8h9SET9ZpZcR1k32YPxaX5foZRPb5wkM0zYJw7hRgDJO5GC2AASff5Uy4HGqtryko8lf1eXod8EF31JuIbaOOFVLGRY0PujiQ8xZzz+E1JKVrpfPEplKht9XObcnuu9eUbLzOfZim7mCXM8u5uu5JLOcRozkIpJGcKcADlwri+p2bJ1X/h6e1Sir5Lhq7Zs7l6OW8+lldq78oZ16p2/A3wse4DzqWwn2WVPF1aWdenZcVmvHejbaPbA/RNoWotnGgmjBR1OMAybxIZT9rVe7GoLZ7M1YjNVrddhp7S/a814aWfdr7EvdxXMUTwzE39hoCU/nQYwVbB94EDBGd5SMagHWb2krPNGaEqM5qcP6dTv7MuPzJp7myolZLWSOeCTeXOYpl4HHFWB+FsH3kPI8xrVXZd0eleNeLp1FnvX3XFcGWG/Nrfp153bWYkB3H8sOeAmA+FWPwzDvDagb03szz0fz5cxU+uwsur7Udy32/0963x8VrlFxXE1kzW11Fv276tEx91hylhccG7GU9x14Ru45SWXzQ0ONPEpVaUrSWj+0lw7n4d9huujiXNkhtrkThGAh60BHQEHet3fhnO4VUheGhwdLHDajk/nAxRxcqNd9bDZv2rZp8JJed3n35lasdr3FmxgljLRhstBLkbpzkPGR70bZ1Drpz1qtSccn5G6pQpYhdZB5/uXs+K4pm7bOzY51a6sgSg1mhON+Eni2BoYzxyNBrwAwqUU/qiRoVZUmqNfX9L3Pu589feuVA3CgPqkgggkEHIIOCD2g8jQ5rkXjo57Sp4cJcAzx/a0Eg8+DeeD31dCu1rmeTieiKdTOn9L9P4+ZHqGw+kFvdrvQSBscV4Mv4lOo8eFaozUtDwK+Fq0Haore3mSlSM4oBQCgFAKAUB+Yp2PvHnqa8xn30Voifa33tpxxDgJ4YvKIxxfslWW+u3ejEp2wjk/2yfnd/c27ZmN1HPMx3pIrndDczFM0m4pPPdZNM8AxHDFdl9Sb7/QjQiqEoQWjjf/AJRtd+KefIr00TIzKwKspKsDoQQcEGqzbGSkk1ozChIUB3/6LI/mSQR9zSBm/LFvt6gV3Z4lPXJ9lN+H3dkDHbL8Uk0n/DRY1/NIS36KfSL1npFLm7+iy9T4NoxDHV28We2V3lJ8gVT9FNpbkHRqPtTfgkvy/UmLe1vpLaSeORUhRSzLC8cZ3Rx9yEA9ujYOhqaU3G60+cDNKeGjVVOSvJ5Zpv1l9iM6PWccszCQO/8ADdwiMA0rou8E3iCdQGPbp31GCTeZfiakoU1s5ZpX3JPfYk7KezYq0MYWTnBdFZIZhx3VlIBjfsLYHAc66nHd66FE44hJqbuv3Ryku9reuKWZOL0lEbNHvfRoXf3GijRJLVwMGKaIDEkYPPByOefhs27ZafYx/wCE2kpW2pJZpttSXGL3P5zh9oXUtnN1gCxyvqerG9bXUZ+uFzgZyMqO3I3Dxg24u/8AZmqnCGIhsvNLj24vh+H53NTWKzD6Vs/KSRkO9uDl4iDnfh+3HnlxHDGDgctfOPkSVV0/6WIzTyUtz7nwfzvOa42YtzG09qoyozNbrqY+2SIfWhPYNU4cOHHHaV4+XzcWRrSoyVOq/wDbLj3PhL3Nln0iEkYgvQ08P1JAf40PejH4h91uPliuqd1aWaIzwjhLrKH0y3r9L5rdzX8nQJZLNo/4rNAwP0e6h4qM6gA8QD8cDc9Rg6nucd+W5/PYhsxxCf02l+qL3/N0l45Eg1/CWxdokRmH/wCRCCbe4UHRpIxghgT8a4dWOu7wqV1+rz3Mo6qolei29n9L7UeT4Pg8muJH7W2FLZbtzCVltnGN4EOhVtDHJjAZG4b2BnT4WxUZQcc1oX0cTDE3pTykt2jut64NcPdXOy724vURhbaKTZ+d0xgydZC5Go6xnJVuJVgAGBI0OcdcstMiqGGfWNubVXW+VpLlbPvWqOazs5Id642e30m3I3ZYmUFwp4pcRD4hxw66ccYHHiTWcc181LJ1IVLUsQtmW57r8Yy3cmTq/wCtW4kEQuLUMUaGaQJPbOME9TO5G8mDnDHsHaBPtK9rr1XJmP8A6FTZctmeqaV4yX+qK0fLn3lVn6u2ZLixvCWB0R0ZZV7Q+m4w7eAPIGq8o5xZ6MdusnSr08uN7rw3ox6R7QspffhhlhlOC+qLEW+sVTLEa5xggd1JuLzSO4aliIfTOSa3a37s8vuR9tsqaQbyROV+0Rup+dsL86iot7i6VenF2clfhv8AJZmwbOUfzLiFe5C0zf8Axgp6uKW4s51rfZg3zy98/Q4D3VwtM7eZkYOjMjrqGUkEeBGtNDkoqS2ZK6PQOjftPkTCXa9YvDrEADj8S6BvEYPcavhXa7R42J6HjL6qLs+D08HuPTNlbVhuU6yCRZF7uI7mHEHuNaoyUldHg1qNSjLZmrM7a6VCgFAKAUB+b+kdqYri4jI+CRwPDeJX9JHrXnTVm0fc4We3ThJb0v59Sd2bptdmPBJp5PyJLIP2FTX/AFPMx1c8FZb1FebSI3ZsZ/0fcDnLNbRDxAmc/uKil9D8DRVl/mYPgpP2R3dJIZLraFyE3cRt1e8xVFAQiJQzHAyW0GdTnsGkp3lNlOFlGhhobW9X4vPPTuWpXJomVmVgVZSVYHiCDgg94NVm5NSSa0MKHRQE90X6QrauN+2gmTOrFF60Z+y5007CPMVOE9l6GPF4V1o/TNp88vFEvtPat3ColEy3tlIcAyorrn/ZyLjMbjhgYB5dgk5SWd7ozUqFCb2HHYqLg7PmnvXzvNFhCsjifZjNBdKCWtWbO8OLdSx+Ne2NtfDSiV3eGT4E6kpQj1eKW1B/q/K3PvXrmafoq3R66zHUXkZ3nthpkocmS3zwIIyYzqOXfy21nHXh+CW26C2K31QeSlz3S+z+LVNYrehpYFC3QyZrcDG/j4pYR453o+IOccs8ttZrXh+CUajwzUKjvD9MuHdL7P4q5jyxp4Y5VWbiY2PtoIhgnQzWrHJTPvRsf8SEn4W1OnA654mpxlbJ6GWth3KXWU3afHc+6XFexlf7Ne1KXNvKXhLZiuE0IP2HH1XHAqdD6gHFxzXmcp1o1k6VRWlvi/dcV37vUkrWYXbrLbkW20V13VIVLg8ymdFlOuVPutr2nEr7WayfuUTi6Edip9VLzcefFd+q8jCVra7YrPixvAcM26RC7c+sXjE/aeHM54U+mWuT9CSVagk6f1w3fuS7nvRvsOjV5G30eSFpLadgC8WJEUnRJ0I+ErpkkDK5B5Y6qclk1k/lyFTGUJrrIytOO55Pvi+N/R5kRse+EEjQXCiS3Z92ZNTusp3DLGRqHXHEcQMdmIRdnZ6GmtTdSKqU3aVrp+tn3P0Z0zX6WUp+gXRmifO/HJEwUjhh1YBXyMjeAU12+y/pZWqUsRD/ADENlrRp5+Fs1ydznstuiCVntolHWoUkgkBkjOSD7oyGI7A2d3JGSDXFKzuiyeG6yFqstHdSWT8d3lr3GccV2jmZE+iFhu5BW2XdOMhQ7LpoDpnUZ40+pZ6ehFuhKPVye3b/AJP0TOKa0i3i01yHfOT1aPKxPe8m4pPfvGuNLey2NSdrQhZd7S9Fd+iPhnt1+GF5O+aTA/JEFP6zTI7s1XrJLkvu7+x9TbUg1iEcQ5mGNVP5yDJ+qm09xx4eDynd82/bT0OKedpDvOzSN9p2LH1JJrmpdGKgrRVuWR27A2eLi5ihZiokbd3gMkaEjTxArsVd2KcRVdKlKolexP8ATjoWLBI5FmMiu+5hlAIO6WzodR7p+VWVKWxncx4DpB4mTi42srlQqo9MUB0WF7JC4khdo3H1lOPI8iO45FE2s0QqU4VI7M1dHo/Rz2o8EvEx/vYwcf1px81z4CtMK/7jw8T0NvoPwf2f58z0eyvI5kDxOroeDKQR8q0Jp5o8OdOVOWzNWZvrpAUAoDyv2r9F33zeRjeQqBMANV3RgSd67u6D2boPDOMten+pH0PRGMjZUJa7vx+OJXbXaUcV0ZJlzHc2yhmXO9H1sIjd1HPDiQEeONdDWpJSu96NsqMp0dmDzjJ8nZ3SfhYx2ci9bZWiOsv+tLLK6Z3CxZFAUsATuxoSdOLkcq4tVFcTtVvYqVpK30tJPXfrzb9Dm2vJm2ZudzeTSE9qxABR+aeQ1yWnNv56llFWqpfshFeL/iKJK92aL0NLGc3Le8FHCRYre1WTXk/WM2O07w7Km1tZrX+EZ6dZ4e0Jdn2blK3hbXhkVN1IJBBBGhBBBHcQeFVHpJp5oxodFASGx9ryW7ErhkcYkifVJF7GH7HiPUHsZNFFahGqs8mtGtVyO+92UjIbqxLmNMM8eT1tueIORq0fZIOGNeBIk4rWP9imnWkpdVXtd6PdL8Pu/g2i4+m4Ye5fxjeVk936QEGeXCdQMgj4gMdmF9rn7/yR2f8ADZPOm937b/8Aq/T32292l8VJcW+0Bjq5gdxJyOAcj4JeQcaHh2AdTU+fuclCWGTSW1T3rVx5cV3bvUzurmGdzFtFGtbtdDcInxHgDPGOPL3149oFG08p5Pj+SMYVKUdvDPah+2+n+1/Z+rO3Zfs/dt9zLby2/VPuyxyE4bdyjYxphgMgnGMipRovwKqvSkVaKi1K6umt29FZ6PbZaBuTQyYE0TDeV0OM5X7QGcHjnuqqErG/E4dVV/qXZe9Pnw4n3b30TfzZ/SAuc4l3cDs3CDvaH7WvfXZbN/pGH6/Z/rWv3ffd5HXtTb016FQ28TyKqqZI43aY7va2SdezHM12U3Pd+SulhqeGbe20nfJtKPkaLe1uoRu9cbUHiGuOr9Y0bf8A01xKS328SUp0ameztf8AG/q1b1OfqLdfimkk7oo8D88pU/oNcy4k9qq9Ipc39lf3PgvYl+C3Untmd5D6LuJ6qaXW5Herm+1PySXvd+oO2Z8YWQxr9mELEPPqwufPNNpj/D073au+/P3ucB1JJ1J4nmfE1Eu3WNlvA0jqiKWdjhVUZJPYK7qRlJRTlJ2SPSLToxabNgFxtDdmlPwxaFd7juqp0c9rHQd3E6FTjBXmeHPGV8XU6vD5Ljv5t7uSzI+22ltK/kDQv9Et1PFSEjjA7ToZD3cM8lFRUqk9MkXSpYTCxtNbcvNv8e/MjfaBcW894BaKHO6FYxjPWPk6qFHvHGPeHHyqNVxcvpL+joVadD+tlwvuXffT5xJ/orsOPZwF7tBljfB6qLiwJGCcDi+DjA0AJyeyyEFD6pmPF4meLfUYdXW97v7e/vVOmHSd76UMRuRpkRp2A8S3axwO4YAHMmqpNzZ6ODwccNCyzb1fzcQNQNgoBQCgO7ZG15rZ9+CRozzxwb8SnQ+ddjJxzRTWoU60dmor/Nx6Z0b9p8b4S7URNw6xcmM+I4p8x3itMK6faPBxPQ84/VRd1w3/AM/Mj0CGZXUMjBlIyCpBBHaCONaDxpRcXZ6mdDh8YZGDqKA8f9o3Q9rfE8IJtgMFR/g5ZmwP92WZj90t2Yxjq0tnNaH03RuPVX+nPtceO7zsvErXRO8jhu4pJshVJwR9VipVWI5qM6ga8+WDXBpSuzdjKc6lGUYa/bgZX0f/AKfZc92S5RiOGS0TD1H7Ua+heIpy/wAzV71B+jNnR2UpFdyZI3IVQcdDNcRDI8lPpXYZJv5qRxMdqdOFtW35Rf5N3SAxPAJ8Hrpbq4KsBgNGHDZfnvAyAA9mh4DCVmr97I4bbjUdP9KjHwdt3lmVwGoG4UAoDp2dfSQSLLE5R14EfMEcCDzBom07orqU4VIuE1dFmku9mN1dwfpEVxlXeK2UBA6kHK9YMLqM+6cDNW3hrv7jAoYxbVPJx0Tlrbvt90VfaU4kllcKFV5HcL9kOxYL5A48qqebPQpRcIRjwSXkiZvNq3t8ioVaWNQACkIwN0YBMm7kd/vAampuUpoywoYbDScr2fe/t/BHjZm7nrJoIs6MOs6xj3FYQ/o2Kjs23/PAv67a7MW+GVl5yt6HwrbL9aeY9wSFfU9Yx/KKZC9Z7kvNv/1XqwdoqP5dvAve4Mzf/ISnogpfgh1Un2pt8svbP1MLjaszjDSyFfsht1PyLhflRyb3nY0Kcc1Fc9/m8zjAxwqJbcV0CgN1navK6xxqXdjhVXiT/wCczoKJN5IhOcYRcpOyRPWnRpDKIWuN+fODDbRGUryO9IWSNcc9SBU1BXtfPuMk8ZJQ6xQtHjJ29M2y/WezbLYqGaV2eV9FJALkaZVFBwBzJz4ngK0KMaWbPGnWxHSEtiKsl5c2/Yq1/wDRL+dpZ9pFTwVGhMYReSqzOU8TnU1U9mbu5HoU+vwtNQp0ebve/fZK58PRa3Qby2d5eDkVlg3T4GAs2KdXHg35fYf42rJ2dSMPCV//ACsjbbXd+MpY7N+iZ0LdU2+fGWYAeoonPSMbHJ08M/qr1tvuvl5RuaumOwYIIFee5kk2gwXeXfDg5PvZyN5UAzg5AyNOylSCSu3mSwWJqVKjjTglSzztb+Gyj1SesKAUAoBQAmhxuxqe5Uc8+FSUGyqVeCJnoZ0guY7mKK3dlEkqKyfEpDOFLbp0BAJO93VbBOLyZ52NdOrTblFZLXf87j9E1rPmBQGMiBgQwBBGCDqCDoQR2UOptO6PFvaB0NNo3XQgm2Y+PVEn4T908j5HlnFVpbOa0Pqejsf162J9pev88fMiNj7bjjgkgmgE6FxLGCxXckA3cnGpUrjI04d+kIySVmrmmth5TqKpCWy7WeWq/JjanFhctp/Engj00+BZpTj9NF2X4HZ54iC4Rk/OyJCO0V12dFJ8Cwz3En4OtklPqsQXzqVuyn3sodRxdacdW4xXOyXu7mi/u2urHrpd0y28wQsAF/hTKSq6clkUgdgOK425Ru9xOnCNDEbENJK//Jb/ABWveV+RCpIYEEaEEEEeINQNqaaujGh0UB02ksa56yJpDy/ibijxAXePkworbyucZvsyt4X+9vRm8bVZf5UcEWOBWMM355d9/Qiu7XAh1Cfabfjl5KyOa7u5Jf5sjyfjZmx4ZOlcbb1LIQjDspLkrGihMUBK7O2UrIJbiXqICSqtul3kK43hGg4gcC50BIGp0qSjvehnqVmnsU47UvJLhd+y1ZadmxbBICu05b7UvWr/AMsBRViVE86rLpNZpLwt98yXHs+2fcrvWly39DpKo8Qfe+YqfUwl2WZv/lMVRdq0PNNfx6HLF7LWj3mdxcY+GNSYQ34394gdy699c/w9u8sl0ypWSWzxfa8ll6nVZ7Cjt1eTaFvs6G3CkKFDPKTy99jknGeGSa6oJZzSsVzxM6rUcPObl4JeS/sUHYe3DaXJngQEZcKj5PuM2QCQc7wAXXu51RGezK6PZr4dV6XVzfDNcUWCX2kzBSLe3t7csckqN4knieCjPeQas697lYxLomm3epNy+eJUL69kmcySu0jnizHPkOQHcNKpbbzZ6dOnCnHZgrI56Ez7Gd05UlT2jQ+ooceaszq/0pPjHXz47Otkx6b1du+JX1NL9q8l+Dk/vrXC0UAoD4zgcTiiTZFyUdWaXuwOGtTVNlMsRFaZm2xtbi4OIIpH70UkDxb4R5kV1qEdWZ6mLa1aRZLL2a3bjemeOEYzgnfbwwvu/qqKrQulEw1MbFZ5svuyfZPZR4MvWTt95t1fypjTuJNbVTR5s+kKsuzkXLZ2y4YF3YYo4l7EULnxwNakkloZJ1JTd5O52V0gKAUBruIFdWR1DKwIZSMgg6EEUauSjJxalF5o8R6d9D2sn348tbOfdPEoT9Rj+zc+B144alPYfcfV4DHrER2ZdpevevuvihP9JMbYWxAKiUSodAQSrKwbtB3gQTwx2aCG1lY19SlV61cLP0fziWa5gMc0sTDDQbHMZHY3VKW/5jVY1Ztf6Tz4yUoRmtJVr+r/AAQezmxYX+eG9a+vWyH9gaguxLwNlRf5ml/z9kTXSDYb3FxBHGR1n0FDr9d4C0bKT9rC8T9kA44iyUG2kuBkw2JjSpSlLTbfgpZopYOaoPVFdAoBQH1VJIA1JOAO80ON2zZ6Btb2bPDZGRS01yCGZV4Bdd5UHFiMg5PHd0Azir5UGo33njUellUr7Lyjx791+Hy7PPidSOY0I5jxrOe0XWy6R2lxbQW01jLcSwLup1JOToBn3CHGcAkYIzrVynFxUWr2PKnhK9KrKrCooqTu7/zlyNK9E3klUSLHZq3wQBjLMRxzgtnty7lQOwCnVtvPIk8dGEHstza1lpH53JNvic22NpwW+9Bs/IGN2S6JzJJ2qjfVj0Gq43vDVuSaWUPMso0alW1TEeEdy5re+entGxdI7tRgXVxj/iuf3OaipyW8veEoN3cF5I4Li4eRt6R3dvtOxY+rEmot31LoxjFWikl3ZGqhIUAoBQCgFAYPMo4muqLZXKpGOrND3g4AetTVPiUyxPBEvs7ovf3GNyB1U/Wf+GPH3sEjwBrjlTjqzJUxqWsvIsth7L8H/WbkA/YhG83kWGf0VW8R+1GKeNX6V5lr2X0Ls4dUtg7fanO96A5AP9IqmVWb1ZmliKkt/wBidDjhv8NN2JeHceOPHSoFJ8ePQncxodXbLcOXH9xUqb+tc0cloyyV7RjFAKAUAoBQGm8tUlRo5FDIwwyngQa40mrMlCcoSUouzR4d026JPYyZGWt3PuOeXPcfvHI8wPGsVSnsPuPrcDjo4mOeUlqvuvmRp6K3he5WOZ/dlge0DNyWRGCDP4ioHiBwArkHd2fIli6ezScoLSSn4p5+hqls5I7dbaRWjmuLgEqdCFjDRLkdhkkkx29XmuNPZ2XvZKNSMqrqxd4xjr3vP2SvzJ7alz/C64H/AAr6MH8d4EHoJxVjeV+fuY6UPr2Hxpvyhf7FatdnA2c9wR8EkUaHXi28z/Lc9arUfpbN86tq8Ka3pt/b7kXUTQKAUAIoC57I9pV3CoRxHMAMAvkP5sDg+JGe81bGvJHlVuiKFR3jePLTy/kmrHpVdXxfqtnW8hRclnO8BpkLqoyxxoM+g1qaqSnpEy1MFRw1tus1fcv76HI93tWRTvlNn24+N9wQqB3ZzIT2BcZ7a5eo+5FqhgYP6b1Jble/8eZWNpbWRVeG139x/wCbPJ/Nn8eax/c4n63MVU5LSP8Ac30qEm1Ora60itI/l9/kQlRNYoBQCgFACaHL2NT3KjnnwqSg2VSrwR8tmklbdhjZ27EUsfQDSpbCWrKJ4q3dzLFs/wBn19NrIEgXmZG1x27qZ+eKg61OOhhqY2PG5Ztl+zW1XBlkluD2INxPUf8A3FVyxEt2RkljJPsotmz9kQWw/hQwQfeIyx7ieOf6jVLk5au5nlUnLtM7eP8AtH/SP+nI9aiQMgpUcUjXnu/vk4HyoDDCnk0vzB9cJ6V3MG3LY+qgHbrp3gYA9TXMjpomIZThnc4OMcOHaoC+RJqSdmmReZZFbIyOde2Yz7QCgFAKAUAoDm2hYxzxtFKoZHGCD/5oRxB5GuNJqzJ06kqclODs0eFdMei8ljLunLQuT1cnb91uxx8+I5gYakHBn1+CxkcTC6yktV913e3vh0SAlv7czSf4qtvOSSxTVFyeZIUDPh2UhnNXO4y8MNPYW56d+rOoP/6Sd7R1umhxz98Q3B+cRrt/6fj/ACV2/wA7lpsp+V4/c3S+7sto9NHt5G/FN1zjP/tdR6V39FuRBZ4xS/3JclZe9xLstJbCFsYuEgmm3tMPFFcbu633grEqfu4PLHNm8Vxz9wq0oYmS/S5RXKTjryvr5lUI/t8xkeoIPnVZ6J8odFAKAlNkdIbm1DLbzNGrHJAVGBOMZ95Tg4A4dlSjOUdGZ62Fo1mnUje3P7M59pbUmuGDTyvIRw3joPAcB5CuOTepOlRp0lanFI464WigFAfGcDicUSbIuSjqzRJeKO/5VNU2UyxEVpmduztkXdz/ACIJGU/WxhfzthfnR7EdWZqmMtq0iy2PsymODc3EcWfqrl2PrgZ8M1B4hLsowVMat2fMtWy+gNnFg9S87fanOB+QAD9JqqVab32M0sVUlpkWOFVQbiFEUfUhQaeOAR+kVVrmZ2282bBFn6mvbI2SO8DX9xXLiwZxnDSEnmqD+y5YetPAGUa4OVjAPaxGT6ZJ88U8QfHfXDSa/ZQa+mreYxTwAVNcrHryZzr6nLeoFPEGUmQMu4UdwA9S2flinI6YAJxCM5HMgn0Zzj0NMzmRnJIw1Yog7zn/ALa+tLI6S2zWzEnPA3T4r7p+YNe1CW1FMxSVnY6amcFAKAUAoBQCgOPa2zY7mJopV3kYa9o7CDyI4g1yUVJWZbRrTpTU4PNHhPSvo3JYy7j+9G2THJjRh2HsYcx58Kwzg4OzPrsJi4YmG0td64fwatnAzxpZqcPLdBwTwGYjHnJ58Tjn4muLNbPeSqWpTdd6KNvW5Oba2iZbS7UhcR3aRocYYRr1wRCeYUA47N492JyleL5mOhSUK1NrfBt83a78TqvoTb2sczYCPstbdBkZMs8m+wx3I294CutWjfut5kKclVrOC1VXafKKsvXIjptnm6TZ8alRI9tKqEj4jFI+6jHkN1CAeWe+o22tldxfGr1Eq0nopK/ddLNeLz4lWkQqSrDBBII7CDgj1qs9BNNXRvu7XqwmT77IHK4+ANqmTniy4bHIMvboasQhPabtona/Hj5PLzOahYKAUBg8yjia6otlcqkY6s1LcFjuopZjwABJPgBqan1fEpliUtET2zuhe0J9eq6pT9aU7n6dX+VQdSnHvMVTHLj5fPuWPZvsyi4z3DyH7MK4HgWO9/01B4h7kYpY1vsotmzujVrb4MdvFGR9eU77DzJPyYVS6kpaszTrTlqyWyTzkfw9weR0JHmaiVjG7zjiB7OJ8zgZ8jXNQfN0H6ryfi0HocDzANdBsYkDUpGvdy8CcAelcBrwp5PJ48PQ4Q+VdBtAfH1EA8T/ANgPnXMjpqyh+s0nhqPA7oC+tdzOZGxd4D3UVB3kaeS6fOuHTXvg/XZ+6MYHqOHm1dOGccZzlUVT9pjlvPHH81cuDEuDxdm7QmcD8uo8zXQfVXGoRU7WYjPnjOfMiuAhNp9M/oE0YmXrLWYHEkYOUcH3gRkhlIKtoc/Hx4D0MNV+nZe47HDdam4vP3Lls3aEU8YlhdZI24MpyPA9h7jqK2p3Mc4Sg7SVmdVCIoBQCgFAKAUBwbb2RFdQtDMuVPA81PJlPIj/AM0qMoqSsy6hXnRmpw1PB+kuwJbKYxSajijjQOO0dhGmRxB7iCcM4OLsz6/C4mGIp7cfFcPnqbUv+stbiNi73Ms0ci6Z6wjKEDAzv5cnv5a0veLW8i6WxWhNWUEmn3b/ACyJ32gD+GF5Q3HUjwFlbH91arKunJ/ZGPo7tX/dHa/85HGJDHY2s4OGSK5iQ5wQ81w6ZHeIzM39NR0inz9y1rbxE6e5uDfJRv72RX9k26tIN8ZjRTJIO1EGSv8AUd1B3uKhFZm2tNqOWryXN/jXwNFzcNI7O5yzksfEnOndyA5CuN3zJxioRUY6I1qM6UOtpK7PljbTznFvDJJ3qpI8z8I8zU3GMe0zFUxijwRY7L2c3bgG4kit1PJjvN6KQv6qg60F2Vcw1Meu9+haNmezm0TBdZrg/fPVp6DBI/NVcq8n3GSWLm9Miz2VpFCN2JYohzWFAW8SQP3Wqm29TNKUpas6DFnime+RsjxCjI/ao3OAPn65bujGB664P9QroMo4zxVFU/aY7zeeOP5q4D4XB4uzHmEzp+T3h5mgMo1I+GMLniWIz+nOfMiniD4zDOGkyfsoP7DLfOngAi4OVj1+0xwT56t6inNgPJrgyAH7KDJ/6j8hQHwR54RluwyH9s5I9BS4MpGI0aQL2BQM+GuSfICgMQgPBGbsL8vze8PIUB9aY5wXAPYg3mH7/wCWlhc+dVn6hb/iNp4ga49BXbg0bQ2jFAP49xHEOQyq58mJJ8sUUXLREoxcskVbaHtGsYz/AA1knYcDukD80mDjwBq5UJvXIvjhaj3W5lN6VdOpL2PqjBEiZDDVncEHQq2gGmQfd4E1fToqDvc1UsNsSvfMiej217m0k6y3coT8SnVH7mXn48RyIqzrFHQ0zwnXK0ke8dDulC3luJXCxuGKOu9kZAByCcHBBB7s4141fCopK54WLwcsPU2NcrliqwxigFAKAUAoBQEZ0i2HFeQmKUd6sPiRuTL3/uMiozgpKzNGGxM8PPbh/c8I27seaznMUmQw95HXIDDOjqeX7g1glFxdmfXYevDEU9uOm9cO5/MzsvdsfSLWQSsOvE8cvDHWDqeoY9m9ojHhnUjnUnK8c9b/AMFVOh1VZOC+nZa5Z7XluR8205WzsIs6bkspHfJOwU+in1NJdmK5naCTr1Z98V5LM4IzuWznnNIEH4YQJH9XeD8hqO4uf1VV/pV/F5L0T8zgrhcW32ebJEkryyKhjjG7/E+Es47DocLnQ4+IVXN2yPM6Tr7FNQWr9l/PsemLwwN4gckXcXyJ19Gqk8EfCfqI3dl3P7HPkaag+7mfqs/4zhT/AEj/AOtAZN7uAzqg5BQB5a5z5AVwHwKDwRm73zp+fUeQoDKRyPidUzyGp8i2n6aAw3Qfqu/49B44bA9BXQZu5A95kjHr6E4Hlg1wGGAeUj/i0HmDhT5A10GzDAfUjUdmvzOAPQ1w6a/dP25P8p/ZDXczhkXKjH8OMcsnPlgYHzNc1B84/wC0b9AH+UketAYzSCJSztFAnMkgDx3mwPlXVnpmdS3Fb2l06sI8gyvcN2ICwP7R1bGjN93zzLo4epLd5lbv/aq/C3t0QcjIxb9K4A/MasWGW9l8cH+5+Xz7FZv+ld/PnenkCn6sf8MfpwSPEmrFCnHca6eDjujfn8sRAtCTknU8TxJ8TUnUW41xwz35HVabPLndRHkbsUFj6KM1Hbk9C10acFeb83YtOy/Z7fS4/grEvbKwX9Iy3qBUlSnIzT6SwtLJO/Jf2Ra9m+ydRrPcM33YlC/qbOfQVYsPxZ59Xpt/9uHnn7WLVY9CrOJd1YjjOSTJJknt+LuFWqlFHn1OkMRN3b9F+Cw1YYhQCgFAKAUAoBQER0n6PxXsJjk0I1RxxRu0d3aOdQnBSVmacLip4ee1HxXE8H23smS2laGYYYcxwYHgynsP/ccRWGUXF2Z9fQrwrQU4afMmbtubW+kCAlAjxxCJt0AKQjMVZQOBO82Rw007uyltWI4eh1W0r3Td+/PW/lkatoHEVsn+6Z/N55R/ljjrj0SJU85zl3peUV92zgrhcet9AdnmOzjbCKXzIWIycMfd7Me6F5ms83dnzfSE9uu+7L8+tywZU/WeTw4eHu4X1qOZiMhlRoqRr38vEDA/VXAYbwP1nf8ADoPJhgerGgM0QjO6qIOZOp8wMD9RoDHeB+s7/g0HquB5E0BlGhHwoqZ5nU+YXj+anMGLMOBcsfspy/J7w8zQH1RjJWML2sxA89Mk+eKA+dZn65b/AIa6Hu3jn/MK7YDq8e9uquPrOd4jx1/6q5cELtLpdZRZ6y6DkfViJbX/ANvh5tVkaU3oi2NGctEyr3vtSjXP0a2JP2pCF88LknzIq1YZ/qZfHBy3u3qVu/6eX83CTq17IlC/qOW+dWqlTiaYYOPBsgJo5JG3pHZm7XYsfUk1LbS0NsMK1pZGcdoMgakngBz8ANai6jL1h4pXZYtldCrybHV2zqPtSDqx+rDHyBrqhORTPGYWj+peGft+S2bN9k8hwZ7hV7ViUsfzNgfpNWLDvezDV6biv+nG/P8AC/Jatm+zuxiwTGZW7ZWLfpGE+VWqjBHnVelcTPR25fnX1LPbWyRruxoqL2KoUegqxJLQwSnKTvJ3NtdIigFAKAUAoBQCgFAKAUAoCC6W9GY76Hcb3ZF1jkxqp7+1TzH9wDUKlNTRrweMnhp7S03rj/J4VtTZ0lvK0Uq7rqdRyI5Mp5qeRrC007M+vpVYVYKcHkzZtVsi3P8A/Oo/LNOp+YNJbuRGirOf+5+0SPc4B8K4XLU91sLTcjjURj3EVQXOcYUD3fi/tWVs+Rm3KTlxZ0O+uGk15qg19Peb0xXPAgFTXKx6/ac6+R95vXFPEGUhI+OQL2YAH+bOfLFOSBgFXkjMe1s6ebnPoKA+vMc4LKDzVQXb/wA/ppYXPnVlvqs3/EbAP9IyP0iu3BH7R29bwaTXUUZH1ExveG77zegFSjCUtETjCUuyirbQ9pdqn8mGWZhwZzujyLbzj8oq1YeT1di+OEm9ciubR9pV7LkR9XCPuLvN6vkegFWqhBammGDjvu/nzeVu9ubic5mlkk/G5I8hwHkKmnGOhsp4S2iS+eZqFoBxP9qi6hpjhuLJnZfRm4mx1NtI4+1u4X8zYX50SnLQjOrhqPakl6vyzZbdm+yy5fWaSKIdgzI3oML8zViw8nqYqvTNGPYTfovv7Fq2b7MLNNZDLMfvNuj0TGniTVioRWp51XpjES7No+H5uWrZ2yYIBiGGOP8AAoHqRqatUUtEefUr1KjvOTfidtSKhQCgFAKAUAoBQCgFAKAUAoBQCgFAKArvTLorHfRY0WZc9XJ2fdbtU/LiKrqU1NG3BY2WGnfWL1XzeeN7VspI4lSRd2SCV4nB5CT+LGe8E/SMHurHJNKz3fPyfT0akZzcou6kk14ZP/1IpBkjxH71A0vQ95bcP2pO7Ujw5J61lzPjzJpCoGiRry3iPTdGB6NSwMck/wC0bw9wf2JHma6Dnu72OAZlkggB7SMnwJxk+RrqTlpmdjFt2RWdpe0SyTRTNcnuGF897dGO8KatjQm+4vjhakt1uZWr72o3B92CGKFeWcufL4VHoatWHjvZojg1vfkVu/23eXH82eVgeW9uL+VcD5VNKEdDXTwa3R8/5OBLLHEgeFHUNawz3s79m7HeY4hiklP3VLAeJGg864nKWhKcaNFXm0ubLbsz2aXsmN8RwL99sn8qZHqRUlRm9TJU6Ww0Mo3fJZev4LXs32VQLgzzSSnsXEa/3b9VWrDrezz6vTVV9iKXq/x6Fq2Z0YtLf+VbxqR9Yjeb8zZb51bGnFaI86rjK9Xtyf28tCXqZmFAKAUAoBQCgFAKAUAoBQCgFAKAUAoBQCgFAKAUBWem/RRb2L3TuTqPcbk2MkI/aNTg8VJJHEg1VKe0u834DGvDzzzi9fyvmZ4ZeWzxs0bqUkUkMp4g/wDmuefGsWmTPrYSjNKUXdM9On6f2aopeaSRyoJjiU6EgEje0AIOmC9VKhJvJHy6w1Ru1iu33tRIz9GtkX78pyT4quP8xq1Yf9zLo4P9z8iuX/S+/nzmd1U8o8Rj1XDepNTUKcTXTwcd0b8/liG+iEkljqeJ4k+JqXWLcbI4Z2todFtYb7bqK0jfZUFj6KM1Hbk9C3qacFeT83YtWy/Z/fS8IREvbKQvyGW+VdVKcjNPpHC0tHfkv7L1LXs72TDjPcMfuxKB+ps59BVqw/FmCp02/wDtw8/4t7lq2b0HsYcFYFdh9aTMh8feyB5AVaqUFuPOq9I4mprK3LL2LAiADAAAHADSrDG3fUyocFAKAUAoBQCgFAKAUAoBQCgFAKAUAoBQCgFAKAUAoBQCgFAVHp50OW8TrI8LcoPdPAOPsN/Y8vAmqatLazWp6XR+PeHlsy7L9O9ffieGTWBWRkcMHDEFDoQc6jHHNZttrI+kVGEvrvdPPuJ3ZfQy8mx1ds4B+s4CDx9/BI8Aa6oTkUzxeFo6yXhn7Ft2b7KJTgzzonasalj+ZsAehqyOHe9mGr03Bf8ATjfnl6fyWnZvs5sYsFo2mbtlYkflGF+VWqjBHn1elcTPR25fnX1LPaWkcS7saJGvYihR6CrEktDz5zlN3k7s310iKAUAoBQCgFAKAUAoBQCgFAKAUAoBQCgFAKAUAoBQCgFAKAUAoBQCgFAVOx//AGtz+GP/AJa1Uu2z0Kn/ANSHj7lsq088UAoBQCgFAKAUAoBQCgFAKAUAoBQCgFAKAUAoB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52" name="AutoShape 8" descr="data:image/jpeg;base64,/9j/4AAQSkZJRgABAQAAAQABAAD/2wCEAAkGBxQTEhUUExQUFRQXFxwYGRgXGBgbHRodGBUXFxsaGh0cHSggIB0lHBgUIjEhJikrLi4uGCAzODMtNygtLisBCgoKDg0OGxAQGy8mICYsLCwsLDQsLDAvMCwsLCwsLCwsLCwsLCwsLSwsLCwsLCwsLCwsLCwsLCwsLCwsLCwsLP/AABEIALEBHAMBEQACEQEDEQH/xAAcAAEAAgMBAQEAAAAAAAAAAAAABQYCAwQHAQj/xABHEAACAQMBBAcECAQCCQQDAAABAgMABBEhBRIxQQYTUWFxgZEHIjKhFEJSYnKSorEjM4LBQ7IVJFNjc7PC0fAlg6PSNDVk/8QAGgEBAAMBAQEAAAAAAAAAAAAAAAIDBAEFBv/EADwRAAIBAgMECQMDAgUEAwAAAAABAgMRBCExEkFRcQUTMmGBkaGx8CLB0UJS4SPxFCRicoIzQ6LCFTTi/9oADAMBAAIRAxEAPwD3GgFAKAUAoBQCgFAKAUAoBQGMkgUZYgDtJwKHUm8kQd/0ysYs79zGSOSHfPomTVbqwW8108BiamkH45e5X772qWy6RRTSd5CovzO9+moPER3Gyn0LWfaaXr/HqV6+9qty38qGGMfe3pD/ANI+Rqt4iW5G2n0LRXbk35L8kBfdM76XO9cyAdkeE+aAH51W6s3vNtPo/DQ0gvHP3I+z2zcRSdbHNKJObFi2e5t7IYdxzUVJp3TLp4elOOzKKty/Gh6N0b9qCNhLxdxuHWoCVP4l1K+IyPCtEK/7jw8T0NJfVRd+56+e/wBD0O2uUkUPGyujDIZSCD4EVoTTzR4soSg9mSszbXSIoBQCgFAKAUAoBQCgFAKAUAoBQCgFAKAUAoBQCgFAfCccaAh7/pVZw56y5iBHINvN+Vcn5VB1IrVmqngsRU7MH872V++9qVov8tZpT3Luj9ZB+VVvER3GyHQ1eXaaXjf2uV6+9q8xz1MESd7sz/Ibv71W8Q9yNtPoSmu3Jvll+Sv33Tq/l43BQdkaqnzA3vnUHVm95tp9G4aH6b88/wCPQgbq4eQ5kd5D2uzMf1E1W89TZCMYdlJcsju2DsCe8cpAmcfExOFXPDeP9hk91SjBy0KcRiqdCO1Uf5ZIbZ6MxWrdXNexdbzRIpH3c/aYHTwxnuqUoKOTZTQxk6y2oU3bi2kR22diS23Vl91o5V345EJKupAOmQCDgjQgcajKLiXUMRCtdR1WTT1RP+zOwhuLiSGeBZF6suGO8CpVlXGhGh3vlU6KUnZox9KVKlKmp05WztbicftB2LDaXfVwE7hjV90kncJZhjJ1x7oOuuvhXKsVGVkW9HYidejtT1va/HQrVVm8kdi7cntG3oJCmdSvFW/Ep0Pjx767GTjoUV8NSrq1RX9/P4j0/o37TIZcJcgQSfa4xnz4r/Vp31qhXT7R4GJ6IqQzpfUuG/8Anw8i9o4IBBBB1BGoPhV55DTWTMqHBQCgFAKAUAoBQCgFAKAUAoBQCgFAKAi7/pFaw6S3EKHsLrn8o1+VRc4rVminha1TsQb8CvX3tOskzudbKfuIQPV92q3XjuNtPofES7Vl4/i5X772syHIhtkXsMjlvVVA/wA1VvEPcjZT6Ej+ufkvv/BX772gX8n+MIx2Roo+Zy3zqt1pvebafReGh+m/N/2K/eX0sv8ANlkk/G7N/mJqttvU2wpwh2Ipckkc4FCYoBQHTYWMk7iOFGdzwUdg4kk6Ad5wKJNuyK6lSFOO1N2RMbO6IyzSCJJ7QycSqylyoHEncUrp+LjpzqaptuyaM1THQpw25Rlbja3u/semXxj2ZZi3tnhWdgdzrZI0LMdGlbfIBI5DuA4DTS7U42Wp4NPbxlfrKqezvsm7Lcsvm/U8+tuid2p6+RLZwSWLTyh0Yk5JYo+ue81Qqctcj2ZY6hJdXFyXJWfqjp21MLoob3aNmiR6LHbK8uM4zgAcdAMknGKSe12pLwIUI9TdUKMm3vlZEh0f2yiB7bY9u0kxXeeacqCQuBnGQNN7QEqBk6HWpQkl9NNZlOJw8pWq4ydo6JL5+eZRtsRzLPILne6/ezJvkE5IB1I04EYxpjGNKple+ep61F03TXVdnccdcLRQCgJno90nubM/wX9znG2qHt0+qe9cd+alGpKOhlxODpYhfWs+O/8AnxPU+jftDtrjCS/6vKdMOfcY/dfQeRwfGtUK0Za5Hz2J6Kq0s4/Uu7XxRcauPMFAKAUAoBQCgFAKAUAoBQCgI/b+1ktYJJ34INBzZjoqjvJIFRlJRV2XYehKvUVOO88evfaNfycJEiH+7Qfu+8ayOtNn00OisNDVN83+LEBe7Wnmz1s8smeTOxH5c4HpVbk3qzbChSp9iKXgvc4gMcKiW3BNdBuubWSPd6xHQsu8odSpKkkAgHloaNNakIzjO+y0yQ6L7KW6uY4WbdDZJwQCd1S26udN44x3anlUoR2pWKcXWdGk5pX+asskV4bfKtsOPdUHJdHcgDiTK0bAjv4VZfZ/R85mF01VzWJefBpf+KaNtrtjZNyQklg8TtoOpBOT3dUQx/LRSpyycSM6GOorajVulx//AFdepIt0R2UkxU3QDKP5MsqgBiMje+F/Fd7NT6unfUoWOx0qd1DLik/5XoZR7NtIX3rmfZRhwcxR28e+2mmDvtJkHHbTZinm1bkcdavUjalGptcXJ29kvYpVnt76Ldyy2agRMWVUlBYGMkHdbXPLI1yNM51zSp7MrxPVnhuvoxhW14riSsPtBkiQrbWtrb73EonHvwMDPjmpKs0vpSRnl0XGcr1Zylzf9yq397JNIZJXaR24s37DkB3DSqm23dno06cacdmCsjC1uHjOY3eM9qMyn1UiidtDs4xnlJJ81f3JNelF1waUSDsljik+bqT86l1kuJneCobo25Nr2Z2RdN7tFKxtFEDx6uGNT/lx8ql1stxU+jqEneSb5tlfnmZ2LuxZmOSzEkk9pJqu9zbGKitmKsjBRkgDUngBqT4Ch15K7O4bGnxlozEvbMVhHl1hXPlmu7LKv8RTvZO77s/a4NlEvx3KZ7IkeQ+p3E9GNLLic6yb7MH4tL8v0MZEjb3YEnd+1ipz2gRopPZrvmmW4knNZ1Gkvm9v7I5ri3ZGKyIyMOKupUjIzqCM8K5YnGSkrxd13E/0b6aXVphVbrIh/hyEkD8B4r5ad1WQqyiY8T0fRr5tWfFffj7956p0b6cW13hQ3VSn/DkwCT9w8G8te4VphVjI+exXR1ahna64r78CzVaYBQCgFAKAUAoBQCgFAKA8m9sO2C0sdsp92MdY/ezZCjyXJ/rrJiJZ7J9H0LQtB1XvyXLf6+xRbO3BWR3zuIvLGWd8iNRnvDMfuxtzxVKW89ecmmorV+y1f2Xe0ctcLBQG60uDHIkgAJR1cAjIJVgwBHZkUTs7kZxUouL3przPSbvpXs3aEareo8Mg4MATuk4zuOgOnDRgAcDTStLqQmvqPBhgsZhZN0Gmvmqf28yvXHR2wB3otqIoByN+Mlhjgcqy6+QqtwhukbY4vE2tKg/PL1TPt7d2xUJPtG9vFBGI41ZFJzpkysQeWup7KNx0cmxCFa+1Toxh3tp+2hINtYbPhJjt47aeVcRRavKqn/Gndve/DHprnI007tbCyVn81KeoeKqWlNyinm9FfhFLLm/joLEkkkkknJJ1JJ1JJ5k9tUnsLLQ+AUOigFACaA6LSxll/lRySDtRGYeZAwPOiTehCdSEO00ubOg7KZc9ZLBFjiGkDN+WIOw8wK7s8SHXp9lN+Fl5ysh1dsvGSaX8CLGPzOWP6KfScvWeiS5u/ore5mbhVUOlooXhvy9bKM9mfdiJ46btdvvsc2W3syqZ8FZfl+p12j3c0TmCQ+5q8MIETBdPfCxBQ650OMkaZGua6tprIrmqFOa6yOujeavwu72fucOxVtWkzdtOFJHvRBD4l97Jxw4AnjUY7N/qLq/XKNqSXJ39P5LRdbGs0dF1gLHet53YT2045CTKjdJ4EcB6ZtcY34cHqmedDEYiUW+1btRS2Zx5cfua7yZeu3Jv/Tb1AFEsBKwSLy3wuqqcD3xkaa8MDjednk/QlCL2NqH9Sm9zzkuV9X3a8OJydI7aeUj6QmLtUzvLgrdRqM76Ee60ijXA+JeQK4PJpvXX3LMNOnBf039DfjF8H3P0fc7lWBqs9EEUBbujftAubbCueviH1XPvAfdfj5Nnyq2FaUe883E9F0a2cfpfdp5fg9T6O9LLa8GInxJjJjfRx26cx3rkVqhUjLQ+exOCrYftrLitPnMnKmZBQCgFAKAUAoBQCgPzt0nvOuvLiQ85WA8FO4v6VWvPm7ybPtsLDq6EI9y9c36sTRHctoBgGT+KSTgb0zbkeewCNUOf941OCEZLanUe7LwWb9b+SOC5gaN2R1KupwyniCOVR0LoyUoqUXdM1UJCgFAd2xNpG2nSZURyhyFcZHAjyIzkHka7GWy7lNeiq1NwbavwLBc9OTvF4LO0gmPGUIHfJ4kEqNe85qzrd6STMcejVbZnUlKPC9l7sqtxO0jM7sWdjlmY5JPeaq1PQjFRSjFWSNa6kAak8AOJ8BXCWiud42NPjeaMxr9qYrEP/kK58qlssp/xFO9k7vuz9rg2US/HcJ4Qo8h9SET9ZpZcR1k32YPxaX5foZRPb5wkM0zYJw7hRgDJO5GC2AASff5Uy4HGqtryko8lf1eXod8EF31JuIbaOOFVLGRY0PujiQ8xZzz+E1JKVrpfPEplKht9XObcnuu9eUbLzOfZim7mCXM8u5uu5JLOcRozkIpJGcKcADlwri+p2bJ1X/h6e1Sir5Lhq7Zs7l6OW8+lldq78oZ16p2/A3wse4DzqWwn2WVPF1aWdenZcVmvHejbaPbA/RNoWotnGgmjBR1OMAybxIZT9rVe7GoLZ7M1YjNVrddhp7S/a814aWfdr7EvdxXMUTwzE39hoCU/nQYwVbB94EDBGd5SMagHWb2krPNGaEqM5qcP6dTv7MuPzJp7myolZLWSOeCTeXOYpl4HHFWB+FsH3kPI8xrVXZd0eleNeLp1FnvX3XFcGWG/Nrfp153bWYkB3H8sOeAmA+FWPwzDvDagb03szz0fz5cxU+uwsur7Udy32/0963x8VrlFxXE1kzW11Fv276tEx91hylhccG7GU9x14Ru45SWXzQ0ONPEpVaUrSWj+0lw7n4d9huujiXNkhtrkThGAh60BHQEHet3fhnO4VUheGhwdLHDajk/nAxRxcqNd9bDZv2rZp8JJed3n35lasdr3FmxgljLRhstBLkbpzkPGR70bZ1Drpz1qtSccn5G6pQpYhdZB5/uXs+K4pm7bOzY51a6sgSg1mhON+Eni2BoYzxyNBrwAwqUU/qiRoVZUmqNfX9L3Pu589feuVA3CgPqkgggkEHIIOCD2g8jQ5rkXjo57Sp4cJcAzx/a0Eg8+DeeD31dCu1rmeTieiKdTOn9L9P4+ZHqGw+kFvdrvQSBscV4Mv4lOo8eFaozUtDwK+Fq0Haore3mSlSM4oBQCgFAKAUB+Yp2PvHnqa8xn30Voifa33tpxxDgJ4YvKIxxfslWW+u3ejEp2wjk/2yfnd/c27ZmN1HPMx3pIrndDczFM0m4pPPdZNM8AxHDFdl9Sb7/QjQiqEoQWjjf/AJRtd+KefIr00TIzKwKspKsDoQQcEGqzbGSkk1ozChIUB3/6LI/mSQR9zSBm/LFvt6gV3Z4lPXJ9lN+H3dkDHbL8Uk0n/DRY1/NIS36KfSL1npFLm7+iy9T4NoxDHV28We2V3lJ8gVT9FNpbkHRqPtTfgkvy/UmLe1vpLaSeORUhRSzLC8cZ3Rx9yEA9ujYOhqaU3G60+cDNKeGjVVOSvJ5Zpv1l9iM6PWccszCQO/8ADdwiMA0rou8E3iCdQGPbp31GCTeZfiakoU1s5ZpX3JPfYk7KezYq0MYWTnBdFZIZhx3VlIBjfsLYHAc66nHd66FE44hJqbuv3Ryku9reuKWZOL0lEbNHvfRoXf3GijRJLVwMGKaIDEkYPPByOefhs27ZafYx/wCE2kpW2pJZpttSXGL3P5zh9oXUtnN1gCxyvqerG9bXUZ+uFzgZyMqO3I3Dxg24u/8AZmqnCGIhsvNLj24vh+H53NTWKzD6Vs/KSRkO9uDl4iDnfh+3HnlxHDGDgctfOPkSVV0/6WIzTyUtz7nwfzvOa42YtzG09qoyozNbrqY+2SIfWhPYNU4cOHHHaV4+XzcWRrSoyVOq/wDbLj3PhL3Nln0iEkYgvQ08P1JAf40PejH4h91uPliuqd1aWaIzwjhLrKH0y3r9L5rdzX8nQJZLNo/4rNAwP0e6h4qM6gA8QD8cDc9Rg6nucd+W5/PYhsxxCf02l+qL3/N0l45Eg1/CWxdokRmH/wCRCCbe4UHRpIxghgT8a4dWOu7wqV1+rz3Mo6qolei29n9L7UeT4Pg8muJH7W2FLZbtzCVltnGN4EOhVtDHJjAZG4b2BnT4WxUZQcc1oX0cTDE3pTykt2jut64NcPdXOy724vURhbaKTZ+d0xgydZC5Go6xnJVuJVgAGBI0OcdcstMiqGGfWNubVXW+VpLlbPvWqOazs5Id642e30m3I3ZYmUFwp4pcRD4hxw66ccYHHiTWcc181LJ1IVLUsQtmW57r8Yy3cmTq/wCtW4kEQuLUMUaGaQJPbOME9TO5G8mDnDHsHaBPtK9rr1XJmP8A6FTZctmeqaV4yX+qK0fLn3lVn6u2ZLixvCWB0R0ZZV7Q+m4w7eAPIGq8o5xZ6MdusnSr08uN7rw3ox6R7QspffhhlhlOC+qLEW+sVTLEa5xggd1JuLzSO4aliIfTOSa3a37s8vuR9tsqaQbyROV+0Rup+dsL86iot7i6VenF2clfhv8AJZmwbOUfzLiFe5C0zf8Axgp6uKW4s51rfZg3zy98/Q4D3VwtM7eZkYOjMjrqGUkEeBGtNDkoqS2ZK6PQOjftPkTCXa9YvDrEADj8S6BvEYPcavhXa7R42J6HjL6qLs+D08HuPTNlbVhuU6yCRZF7uI7mHEHuNaoyUldHg1qNSjLZmrM7a6VCgFAKAUB+b+kdqYri4jI+CRwPDeJX9JHrXnTVm0fc4We3ThJb0v59Sd2bptdmPBJp5PyJLIP2FTX/AFPMx1c8FZb1FebSI3ZsZ/0fcDnLNbRDxAmc/uKil9D8DRVl/mYPgpP2R3dJIZLraFyE3cRt1e8xVFAQiJQzHAyW0GdTnsGkp3lNlOFlGhhobW9X4vPPTuWpXJomVmVgVZSVYHiCDgg94NVm5NSSa0MKHRQE90X6QrauN+2gmTOrFF60Z+y5007CPMVOE9l6GPF4V1o/TNp88vFEvtPat3ColEy3tlIcAyorrn/ZyLjMbjhgYB5dgk5SWd7ozUqFCb2HHYqLg7PmnvXzvNFhCsjifZjNBdKCWtWbO8OLdSx+Ne2NtfDSiV3eGT4E6kpQj1eKW1B/q/K3PvXrmafoq3R66zHUXkZ3nthpkocmS3zwIIyYzqOXfy21nHXh+CW26C2K31QeSlz3S+z+LVNYrehpYFC3QyZrcDG/j4pYR453o+IOccs8ttZrXh+CUajwzUKjvD9MuHdL7P4q5jyxp4Y5VWbiY2PtoIhgnQzWrHJTPvRsf8SEn4W1OnA654mpxlbJ6GWth3KXWU3afHc+6XFexlf7Ne1KXNvKXhLZiuE0IP2HH1XHAqdD6gHFxzXmcp1o1k6VRWlvi/dcV37vUkrWYXbrLbkW20V13VIVLg8ymdFlOuVPutr2nEr7WayfuUTi6Edip9VLzcefFd+q8jCVra7YrPixvAcM26RC7c+sXjE/aeHM54U+mWuT9CSVagk6f1w3fuS7nvRvsOjV5G30eSFpLadgC8WJEUnRJ0I+ErpkkDK5B5Y6qclk1k/lyFTGUJrrIytOO55Pvi+N/R5kRse+EEjQXCiS3Z92ZNTusp3DLGRqHXHEcQMdmIRdnZ6GmtTdSKqU3aVrp+tn3P0Z0zX6WUp+gXRmifO/HJEwUjhh1YBXyMjeAU12+y/pZWqUsRD/ADENlrRp5+Fs1ydznstuiCVntolHWoUkgkBkjOSD7oyGI7A2d3JGSDXFKzuiyeG6yFqstHdSWT8d3lr3GccV2jmZE+iFhu5BW2XdOMhQ7LpoDpnUZ40+pZ6ehFuhKPVye3b/AJP0TOKa0i3i01yHfOT1aPKxPe8m4pPfvGuNLey2NSdrQhZd7S9Fd+iPhnt1+GF5O+aTA/JEFP6zTI7s1XrJLkvu7+x9TbUg1iEcQ5mGNVP5yDJ+qm09xx4eDynd82/bT0OKedpDvOzSN9p2LH1JJrmpdGKgrRVuWR27A2eLi5ihZiokbd3gMkaEjTxArsVd2KcRVdKlKolexP8ATjoWLBI5FmMiu+5hlAIO6WzodR7p+VWVKWxncx4DpB4mTi42srlQqo9MUB0WF7JC4khdo3H1lOPI8iO45FE2s0QqU4VI7M1dHo/Rz2o8EvEx/vYwcf1px81z4CtMK/7jw8T0NvoPwf2f58z0eyvI5kDxOroeDKQR8q0Jp5o8OdOVOWzNWZvrpAUAoDyv2r9F33zeRjeQqBMANV3RgSd67u6D2boPDOMten+pH0PRGMjZUJa7vx+OJXbXaUcV0ZJlzHc2yhmXO9H1sIjd1HPDiQEeONdDWpJSu96NsqMp0dmDzjJ8nZ3SfhYx2ci9bZWiOsv+tLLK6Z3CxZFAUsATuxoSdOLkcq4tVFcTtVvYqVpK30tJPXfrzb9Dm2vJm2ZudzeTSE9qxABR+aeQ1yWnNv56llFWqpfshFeL/iKJK92aL0NLGc3Le8FHCRYre1WTXk/WM2O07w7Km1tZrX+EZ6dZ4e0Jdn2blK3hbXhkVN1IJBBBGhBBBHcQeFVHpJp5oxodFASGx9ryW7ErhkcYkifVJF7GH7HiPUHsZNFFahGqs8mtGtVyO+92UjIbqxLmNMM8eT1tueIORq0fZIOGNeBIk4rWP9imnWkpdVXtd6PdL8Pu/g2i4+m4Ye5fxjeVk936QEGeXCdQMgj4gMdmF9rn7/yR2f8ADZPOm937b/8Aq/T32292l8VJcW+0Bjq5gdxJyOAcj4JeQcaHh2AdTU+fuclCWGTSW1T3rVx5cV3bvUzurmGdzFtFGtbtdDcInxHgDPGOPL3149oFG08p5Pj+SMYVKUdvDPah+2+n+1/Z+rO3Zfs/dt9zLby2/VPuyxyE4bdyjYxphgMgnGMipRovwKqvSkVaKi1K6umt29FZ6PbZaBuTQyYE0TDeV0OM5X7QGcHjnuqqErG/E4dVV/qXZe9Pnw4n3b30TfzZ/SAuc4l3cDs3CDvaH7WvfXZbN/pGH6/Z/rWv3ffd5HXtTb016FQ28TyKqqZI43aY7va2SdezHM12U3Pd+SulhqeGbe20nfJtKPkaLe1uoRu9cbUHiGuOr9Y0bf8A01xKS328SUp0ameztf8AG/q1b1OfqLdfimkk7oo8D88pU/oNcy4k9qq9Ipc39lf3PgvYl+C3Untmd5D6LuJ6qaXW5Herm+1PySXvd+oO2Z8YWQxr9mELEPPqwufPNNpj/D073au+/P3ucB1JJ1J4nmfE1Eu3WNlvA0jqiKWdjhVUZJPYK7qRlJRTlJ2SPSLToxabNgFxtDdmlPwxaFd7juqp0c9rHQd3E6FTjBXmeHPGV8XU6vD5Ljv5t7uSzI+22ltK/kDQv9Et1PFSEjjA7ToZD3cM8lFRUqk9MkXSpYTCxtNbcvNv8e/MjfaBcW894BaKHO6FYxjPWPk6qFHvHGPeHHyqNVxcvpL+joVadD+tlwvuXffT5xJ/orsOPZwF7tBljfB6qLiwJGCcDi+DjA0AJyeyyEFD6pmPF4meLfUYdXW97v7e/vVOmHSd76UMRuRpkRp2A8S3axwO4YAHMmqpNzZ6ODwccNCyzb1fzcQNQNgoBQCgO7ZG15rZ9+CRozzxwb8SnQ+ddjJxzRTWoU60dmor/Nx6Z0b9p8b4S7URNw6xcmM+I4p8x3itMK6faPBxPQ84/VRd1w3/AM/Mj0CGZXUMjBlIyCpBBHaCONaDxpRcXZ6mdDh8YZGDqKA8f9o3Q9rfE8IJtgMFR/g5ZmwP92WZj90t2Yxjq0tnNaH03RuPVX+nPtceO7zsvErXRO8jhu4pJshVJwR9VipVWI5qM6ga8+WDXBpSuzdjKc6lGUYa/bgZX0f/AKfZc92S5RiOGS0TD1H7Ua+heIpy/wAzV71B+jNnR2UpFdyZI3IVQcdDNcRDI8lPpXYZJv5qRxMdqdOFtW35Rf5N3SAxPAJ8Hrpbq4KsBgNGHDZfnvAyAA9mh4DCVmr97I4bbjUdP9KjHwdt3lmVwGoG4UAoDp2dfSQSLLE5R14EfMEcCDzBom07orqU4VIuE1dFmku9mN1dwfpEVxlXeK2UBA6kHK9YMLqM+6cDNW3hrv7jAoYxbVPJx0Tlrbvt90VfaU4kllcKFV5HcL9kOxYL5A48qqebPQpRcIRjwSXkiZvNq3t8ioVaWNQACkIwN0YBMm7kd/vAampuUpoywoYbDScr2fe/t/BHjZm7nrJoIs6MOs6xj3FYQ/o2Kjs23/PAv67a7MW+GVl5yt6HwrbL9aeY9wSFfU9Yx/KKZC9Z7kvNv/1XqwdoqP5dvAve4Mzf/ISnogpfgh1Un2pt8svbP1MLjaszjDSyFfsht1PyLhflRyb3nY0Kcc1Fc9/m8zjAxwqJbcV0CgN1navK6xxqXdjhVXiT/wCczoKJN5IhOcYRcpOyRPWnRpDKIWuN+fODDbRGUryO9IWSNcc9SBU1BXtfPuMk8ZJQ6xQtHjJ29M2y/WezbLYqGaV2eV9FJALkaZVFBwBzJz4ngK0KMaWbPGnWxHSEtiKsl5c2/Yq1/wDRL+dpZ9pFTwVGhMYReSqzOU8TnU1U9mbu5HoU+vwtNQp0ebve/fZK58PRa3Qby2d5eDkVlg3T4GAs2KdXHg35fYf42rJ2dSMPCV//ACsjbbXd+MpY7N+iZ0LdU2+fGWYAeoonPSMbHJ08M/qr1tvuvl5RuaumOwYIIFee5kk2gwXeXfDg5PvZyN5UAzg5AyNOylSCSu3mSwWJqVKjjTglSzztb+Gyj1SesKAUAoBQAmhxuxqe5Uc8+FSUGyqVeCJnoZ0guY7mKK3dlEkqKyfEpDOFLbp0BAJO93VbBOLyZ52NdOrTblFZLXf87j9E1rPmBQGMiBgQwBBGCDqCDoQR2UOptO6PFvaB0NNo3XQgm2Y+PVEn4T908j5HlnFVpbOa0Pqejsf162J9pev88fMiNj7bjjgkgmgE6FxLGCxXckA3cnGpUrjI04d+kIySVmrmmth5TqKpCWy7WeWq/JjanFhctp/Engj00+BZpTj9NF2X4HZ54iC4Rk/OyJCO0V12dFJ8Cwz3En4OtklPqsQXzqVuyn3sodRxdacdW4xXOyXu7mi/u2urHrpd0y28wQsAF/hTKSq6clkUgdgOK425Ru9xOnCNDEbENJK//Jb/ABWveV+RCpIYEEaEEEEeINQNqaaujGh0UB02ksa56yJpDy/ibijxAXePkworbyucZvsyt4X+9vRm8bVZf5UcEWOBWMM355d9/Qiu7XAh1Cfabfjl5KyOa7u5Jf5sjyfjZmx4ZOlcbb1LIQjDspLkrGihMUBK7O2UrIJbiXqICSqtul3kK43hGg4gcC50BIGp0qSjvehnqVmnsU47UvJLhd+y1ZadmxbBICu05b7UvWr/AMsBRViVE86rLpNZpLwt98yXHs+2fcrvWly39DpKo8Qfe+YqfUwl2WZv/lMVRdq0PNNfx6HLF7LWj3mdxcY+GNSYQ34394gdy699c/w9u8sl0ypWSWzxfa8ll6nVZ7Cjt1eTaFvs6G3CkKFDPKTy99jknGeGSa6oJZzSsVzxM6rUcPObl4JeS/sUHYe3DaXJngQEZcKj5PuM2QCQc7wAXXu51RGezK6PZr4dV6XVzfDNcUWCX2kzBSLe3t7csckqN4knieCjPeQas697lYxLomm3epNy+eJUL69kmcySu0jnizHPkOQHcNKpbbzZ6dOnCnHZgrI56Ez7Gd05UlT2jQ+ooceaszq/0pPjHXz47Otkx6b1du+JX1NL9q8l+Dk/vrXC0UAoD4zgcTiiTZFyUdWaXuwOGtTVNlMsRFaZm2xtbi4OIIpH70UkDxb4R5kV1qEdWZ6mLa1aRZLL2a3bjemeOEYzgnfbwwvu/qqKrQulEw1MbFZ5svuyfZPZR4MvWTt95t1fypjTuJNbVTR5s+kKsuzkXLZ2y4YF3YYo4l7EULnxwNakkloZJ1JTd5O52V0gKAUBruIFdWR1DKwIZSMgg6EEUauSjJxalF5o8R6d9D2sn348tbOfdPEoT9Rj+zc+B144alPYfcfV4DHrER2ZdpevevuvihP9JMbYWxAKiUSodAQSrKwbtB3gQTwx2aCG1lY19SlV61cLP0fziWa5gMc0sTDDQbHMZHY3VKW/5jVY1Ztf6Tz4yUoRmtJVr+r/AAQezmxYX+eG9a+vWyH9gaguxLwNlRf5ml/z9kTXSDYb3FxBHGR1n0FDr9d4C0bKT9rC8T9kA44iyUG2kuBkw2JjSpSlLTbfgpZopYOaoPVFdAoBQH1VJIA1JOAO80ON2zZ6Btb2bPDZGRS01yCGZV4Bdd5UHFiMg5PHd0Azir5UGo33njUellUr7Lyjx791+Hy7PPidSOY0I5jxrOe0XWy6R2lxbQW01jLcSwLup1JOToBn3CHGcAkYIzrVynFxUWr2PKnhK9KrKrCooqTu7/zlyNK9E3klUSLHZq3wQBjLMRxzgtnty7lQOwCnVtvPIk8dGEHstza1lpH53JNvic22NpwW+9Bs/IGN2S6JzJJ2qjfVj0Gq43vDVuSaWUPMso0alW1TEeEdy5re+entGxdI7tRgXVxj/iuf3OaipyW8veEoN3cF5I4Li4eRt6R3dvtOxY+rEmot31LoxjFWikl3ZGqhIUAoBQCgFAYPMo4muqLZXKpGOrND3g4AetTVPiUyxPBEvs7ovf3GNyB1U/Wf+GPH3sEjwBrjlTjqzJUxqWsvIsth7L8H/WbkA/YhG83kWGf0VW8R+1GKeNX6V5lr2X0Ls4dUtg7fanO96A5AP9IqmVWb1ZmliKkt/wBidDjhv8NN2JeHceOPHSoFJ8ePQncxodXbLcOXH9xUqb+tc0cloyyV7RjFAKAUAoBQGm8tUlRo5FDIwwyngQa40mrMlCcoSUouzR4d026JPYyZGWt3PuOeXPcfvHI8wPGsVSnsPuPrcDjo4mOeUlqvuvmRp6K3he5WOZ/dlge0DNyWRGCDP4ioHiBwArkHd2fIli6ezScoLSSn4p5+hqls5I7dbaRWjmuLgEqdCFjDRLkdhkkkx29XmuNPZ2XvZKNSMqrqxd4xjr3vP2SvzJ7alz/C64H/AAr6MH8d4EHoJxVjeV+fuY6UPr2Hxpvyhf7FatdnA2c9wR8EkUaHXi28z/Lc9arUfpbN86tq8Ka3pt/b7kXUTQKAUAIoC57I9pV3CoRxHMAMAvkP5sDg+JGe81bGvJHlVuiKFR3jePLTy/kmrHpVdXxfqtnW8hRclnO8BpkLqoyxxoM+g1qaqSnpEy1MFRw1tus1fcv76HI93tWRTvlNn24+N9wQqB3ZzIT2BcZ7a5eo+5FqhgYP6b1Jble/8eZWNpbWRVeG139x/wCbPJ/Nn8eax/c4n63MVU5LSP8Ac30qEm1Ora60itI/l9/kQlRNYoBQCgFACaHL2NT3KjnnwqSg2VSrwR8tmklbdhjZ27EUsfQDSpbCWrKJ4q3dzLFs/wBn19NrIEgXmZG1x27qZ+eKg61OOhhqY2PG5Ztl+zW1XBlkluD2INxPUf8A3FVyxEt2RkljJPsotmz9kQWw/hQwQfeIyx7ieOf6jVLk5au5nlUnLtM7eP8AtH/SP+nI9aiQMgpUcUjXnu/vk4HyoDDCnk0vzB9cJ6V3MG3LY+qgHbrp3gYA9TXMjpomIZThnc4OMcOHaoC+RJqSdmmReZZFbIyOde2Yz7QCgFAKAUAoDm2hYxzxtFKoZHGCD/5oRxB5GuNJqzJ06kqclODs0eFdMei8ljLunLQuT1cnb91uxx8+I5gYakHBn1+CxkcTC6yktV913e3vh0SAlv7czSf4qtvOSSxTVFyeZIUDPh2UhnNXO4y8MNPYW56d+rOoP/6Sd7R1umhxz98Q3B+cRrt/6fj/ACV2/wA7lpsp+V4/c3S+7sto9NHt5G/FN1zjP/tdR6V39FuRBZ4xS/3JclZe9xLstJbCFsYuEgmm3tMPFFcbu633grEqfu4PLHNm8Vxz9wq0oYmS/S5RXKTjryvr5lUI/t8xkeoIPnVZ6J8odFAKAlNkdIbm1DLbzNGrHJAVGBOMZ95Tg4A4dlSjOUdGZ62Fo1mnUje3P7M59pbUmuGDTyvIRw3joPAcB5CuOTepOlRp0lanFI464WigFAfGcDicUSbIuSjqzRJeKO/5VNU2UyxEVpmduztkXdz/ACIJGU/WxhfzthfnR7EdWZqmMtq0iy2PsymODc3EcWfqrl2PrgZ8M1B4hLsowVMat2fMtWy+gNnFg9S87fanOB+QAD9JqqVab32M0sVUlpkWOFVQbiFEUfUhQaeOAR+kVVrmZ2282bBFn6mvbI2SO8DX9xXLiwZxnDSEnmqD+y5YetPAGUa4OVjAPaxGT6ZJ88U8QfHfXDSa/ZQa+mreYxTwAVNcrHryZzr6nLeoFPEGUmQMu4UdwA9S2flinI6YAJxCM5HMgn0Zzj0NMzmRnJIw1Yog7zn/ALa+tLI6S2zWzEnPA3T4r7p+YNe1CW1FMxSVnY6amcFAKAUAoBQCgOPa2zY7mJopV3kYa9o7CDyI4g1yUVJWZbRrTpTU4PNHhPSvo3JYy7j+9G2THJjRh2HsYcx58Kwzg4OzPrsJi4YmG0td64fwatnAzxpZqcPLdBwTwGYjHnJ58Tjn4muLNbPeSqWpTdd6KNvW5Oba2iZbS7UhcR3aRocYYRr1wRCeYUA47N492JyleL5mOhSUK1NrfBt83a78TqvoTb2sczYCPstbdBkZMs8m+wx3I294CutWjfut5kKclVrOC1VXafKKsvXIjptnm6TZ8alRI9tKqEj4jFI+6jHkN1CAeWe+o22tldxfGr1Eq0nopK/ddLNeLz4lWkQqSrDBBII7CDgj1qs9BNNXRvu7XqwmT77IHK4+ANqmTniy4bHIMvboasQhPabtona/Hj5PLzOahYKAUBg8yjia6otlcqkY6s1LcFjuopZjwABJPgBqan1fEpliUtET2zuhe0J9eq6pT9aU7n6dX+VQdSnHvMVTHLj5fPuWPZvsyi4z3DyH7MK4HgWO9/01B4h7kYpY1vsotmzujVrb4MdvFGR9eU77DzJPyYVS6kpaszTrTlqyWyTzkfw9weR0JHmaiVjG7zjiB7OJ8zgZ8jXNQfN0H6ryfi0HocDzANdBsYkDUpGvdy8CcAelcBrwp5PJ48PQ4Q+VdBtAfH1EA8T/ANgPnXMjpqyh+s0nhqPA7oC+tdzOZGxd4D3UVB3kaeS6fOuHTXvg/XZ+6MYHqOHm1dOGccZzlUVT9pjlvPHH81cuDEuDxdm7QmcD8uo8zXQfVXGoRU7WYjPnjOfMiuAhNp9M/oE0YmXrLWYHEkYOUcH3gRkhlIKtoc/Hx4D0MNV+nZe47HDdam4vP3Lls3aEU8YlhdZI24MpyPA9h7jqK2p3Mc4Sg7SVmdVCIoBQCgFAKAUBwbb2RFdQtDMuVPA81PJlPIj/AM0qMoqSsy6hXnRmpw1PB+kuwJbKYxSajijjQOO0dhGmRxB7iCcM4OLsz6/C4mGIp7cfFcPnqbUv+stbiNi73Ms0ci6Z6wjKEDAzv5cnv5a0veLW8i6WxWhNWUEmn3b/ACyJ32gD+GF5Q3HUjwFlbH91arKunJ/ZGPo7tX/dHa/85HGJDHY2s4OGSK5iQ5wQ81w6ZHeIzM39NR0inz9y1rbxE6e5uDfJRv72RX9k26tIN8ZjRTJIO1EGSv8AUd1B3uKhFZm2tNqOWryXN/jXwNFzcNI7O5yzksfEnOndyA5CuN3zJxioRUY6I1qM6UOtpK7PljbTznFvDJJ3qpI8z8I8zU3GMe0zFUxijwRY7L2c3bgG4kit1PJjvN6KQv6qg60F2Vcw1Meu9+haNmezm0TBdZrg/fPVp6DBI/NVcq8n3GSWLm9Miz2VpFCN2JYohzWFAW8SQP3Wqm29TNKUpas6DFnime+RsjxCjI/ao3OAPn65bujGB664P9QroMo4zxVFU/aY7zeeOP5q4D4XB4uzHmEzp+T3h5mgMo1I+GMLniWIz+nOfMiniD4zDOGkyfsoP7DLfOngAi4OVj1+0xwT56t6inNgPJrgyAH7KDJ/6j8hQHwR54RluwyH9s5I9BS4MpGI0aQL2BQM+GuSfICgMQgPBGbsL8vze8PIUB9aY5wXAPYg3mH7/wCWlhc+dVn6hb/iNp4ga49BXbg0bQ2jFAP49xHEOQyq58mJJ8sUUXLREoxcskVbaHtGsYz/AA1knYcDukD80mDjwBq5UJvXIvjhaj3W5lN6VdOpL2PqjBEiZDDVncEHQq2gGmQfd4E1fToqDvc1UsNsSvfMiej217m0k6y3coT8SnVH7mXn48RyIqzrFHQ0zwnXK0ke8dDulC3luJXCxuGKOu9kZAByCcHBBB7s4141fCopK54WLwcsPU2NcrliqwxigFAKAUAoBQEZ0i2HFeQmKUd6sPiRuTL3/uMiozgpKzNGGxM8PPbh/c8I27seaznMUmQw95HXIDDOjqeX7g1glFxdmfXYevDEU9uOm9cO5/MzsvdsfSLWQSsOvE8cvDHWDqeoY9m9ojHhnUjnUnK8c9b/AMFVOh1VZOC+nZa5Z7XluR8205WzsIs6bkspHfJOwU+in1NJdmK5naCTr1Z98V5LM4IzuWznnNIEH4YQJH9XeD8hqO4uf1VV/pV/F5L0T8zgrhcW32ebJEkryyKhjjG7/E+Es47DocLnQ4+IVXN2yPM6Tr7FNQWr9l/PsemLwwN4gckXcXyJ19Gqk8EfCfqI3dl3P7HPkaag+7mfqs/4zhT/AEj/AOtAZN7uAzqg5BQB5a5z5AVwHwKDwRm73zp+fUeQoDKRyPidUzyGp8i2n6aAw3Qfqu/49B44bA9BXQZu5A95kjHr6E4Hlg1wGGAeUj/i0HmDhT5A10GzDAfUjUdmvzOAPQ1w6a/dP25P8p/ZDXczhkXKjH8OMcsnPlgYHzNc1B84/wC0b9AH+UketAYzSCJSztFAnMkgDx3mwPlXVnpmdS3Fb2l06sI8gyvcN2ICwP7R1bGjN93zzLo4epLd5lbv/aq/C3t0QcjIxb9K4A/MasWGW9l8cH+5+Xz7FZv+ld/PnenkCn6sf8MfpwSPEmrFCnHca6eDjujfn8sRAtCTknU8TxJ8TUnUW41xwz35HVabPLndRHkbsUFj6KM1Hbk9C10acFeb83YtOy/Z7fS4/grEvbKwX9Iy3qBUlSnIzT6SwtLJO/Jf2Ra9m+ydRrPcM33YlC/qbOfQVYsPxZ59Xpt/9uHnn7WLVY9CrOJd1YjjOSTJJknt+LuFWqlFHn1OkMRN3b9F+Cw1YYhQCgFAKAUAoBQER0n6PxXsJjk0I1RxxRu0d3aOdQnBSVmacLip4ee1HxXE8H23smS2laGYYYcxwYHgynsP/ccRWGUXF2Z9fQrwrQU4afMmbtubW+kCAlAjxxCJt0AKQjMVZQOBO82Rw007uyltWI4eh1W0r3Td+/PW/lkatoHEVsn+6Z/N55R/ljjrj0SJU85zl3peUV92zgrhcet9AdnmOzjbCKXzIWIycMfd7Me6F5ms83dnzfSE9uu+7L8+tywZU/WeTw4eHu4X1qOZiMhlRoqRr38vEDA/VXAYbwP1nf8ADoPJhgerGgM0QjO6qIOZOp8wMD9RoDHeB+s7/g0HquB5E0BlGhHwoqZ5nU+YXj+anMGLMOBcsfspy/J7w8zQH1RjJWML2sxA89Mk+eKA+dZn65b/AIa6Hu3jn/MK7YDq8e9uquPrOd4jx1/6q5cELtLpdZRZ6y6DkfViJbX/ANvh5tVkaU3oi2NGctEyr3vtSjXP0a2JP2pCF88LknzIq1YZ/qZfHBy3u3qVu/6eX83CTq17IlC/qOW+dWqlTiaYYOPBsgJo5JG3pHZm7XYsfUk1LbS0NsMK1pZGcdoMgakngBz8ANai6jL1h4pXZYtldCrybHV2zqPtSDqx+rDHyBrqhORTPGYWj+peGft+S2bN9k8hwZ7hV7ViUsfzNgfpNWLDvezDV6biv+nG/P8AC/Jatm+zuxiwTGZW7ZWLfpGE+VWqjBHnVelcTPR25fnX1LPbWyRruxoqL2KoUegqxJLQwSnKTvJ3NtdIigFAKAUAoBQCgFAKAUAoCC6W9GY76Hcb3ZF1jkxqp7+1TzH9wDUKlNTRrweMnhp7S03rj/J4VtTZ0lvK0Uq7rqdRyI5Mp5qeRrC007M+vpVYVYKcHkzZtVsi3P8A/Oo/LNOp+YNJbuRGirOf+5+0SPc4B8K4XLU91sLTcjjURj3EVQXOcYUD3fi/tWVs+Rm3KTlxZ0O+uGk15qg19Peb0xXPAgFTXKx6/ac6+R95vXFPEGUhI+OQL2YAH+bOfLFOSBgFXkjMe1s6ebnPoKA+vMc4LKDzVQXb/wA/ppYXPnVlvqs3/EbAP9IyP0iu3BH7R29bwaTXUUZH1ExveG77zegFSjCUtETjCUuyirbQ9pdqn8mGWZhwZzujyLbzj8oq1YeT1di+OEm9ciubR9pV7LkR9XCPuLvN6vkegFWqhBammGDjvu/nzeVu9ubic5mlkk/G5I8hwHkKmnGOhsp4S2iS+eZqFoBxP9qi6hpjhuLJnZfRm4mx1NtI4+1u4X8zYX50SnLQjOrhqPakl6vyzZbdm+yy5fWaSKIdgzI3oML8zViw8nqYqvTNGPYTfovv7Fq2b7MLNNZDLMfvNuj0TGniTVioRWp51XpjES7No+H5uWrZ2yYIBiGGOP8AAoHqRqatUUtEefUr1KjvOTfidtSKhQCgFAKAUAoBQCgFAKAUAoBQCgFAKArvTLorHfRY0WZc9XJ2fdbtU/LiKrqU1NG3BY2WGnfWL1XzeeN7VspI4lSRd2SCV4nB5CT+LGe8E/SMHurHJNKz3fPyfT0akZzcou6kk14ZP/1IpBkjxH71A0vQ95bcP2pO7Ujw5J61lzPjzJpCoGiRry3iPTdGB6NSwMck/wC0bw9wf2JHma6Dnu72OAZlkggB7SMnwJxk+RrqTlpmdjFt2RWdpe0SyTRTNcnuGF897dGO8KatjQm+4vjhakt1uZWr72o3B92CGKFeWcufL4VHoatWHjvZojg1vfkVu/23eXH82eVgeW9uL+VcD5VNKEdDXTwa3R8/5OBLLHEgeFHUNawz3s79m7HeY4hiklP3VLAeJGg864nKWhKcaNFXm0ubLbsz2aXsmN8RwL99sn8qZHqRUlRm9TJU6Ww0Mo3fJZev4LXs32VQLgzzSSnsXEa/3b9VWrDrezz6vTVV9iKXq/x6Fq2Z0YtLf+VbxqR9Yjeb8zZb51bGnFaI86rjK9Xtyf28tCXqZmFAKAUAoBQCgFAKAUAoBQCgFAKAUAoBQCgFAKAUBWem/RRb2L3TuTqPcbk2MkI/aNTg8VJJHEg1VKe0u834DGvDzzzi9fyvmZ4ZeWzxs0bqUkUkMp4g/wDmuefGsWmTPrYSjNKUXdM9On6f2aopeaSRyoJjiU6EgEje0AIOmC9VKhJvJHy6w1Ru1iu33tRIz9GtkX78pyT4quP8xq1Yf9zLo4P9z8iuX/S+/nzmd1U8o8Rj1XDepNTUKcTXTwcd0b8/liG+iEkljqeJ4k+JqXWLcbI4Z2todFtYb7bqK0jfZUFj6KM1Hbk9C3qacFeT83YtWy/Z/fS8IREvbKQvyGW+VdVKcjNPpHC0tHfkv7L1LXs72TDjPcMfuxKB+ps59BVqw/FmCp02/wDtw8/4t7lq2b0HsYcFYFdh9aTMh8feyB5AVaqUFuPOq9I4mprK3LL2LAiADAAAHADSrDG3fUyocFAKAUAoBQCgFAKAUAoBQCgFAKAUAoBQCgFAKAUAoBQCgFAVHp50OW8TrI8LcoPdPAOPsN/Y8vAmqatLazWp6XR+PeHlsy7L9O9ffieGTWBWRkcMHDEFDoQc6jHHNZttrI+kVGEvrvdPPuJ3ZfQy8mx1ds4B+s4CDx9/BI8Aa6oTkUzxeFo6yXhn7Ft2b7KJTgzzonasalj+ZsAehqyOHe9mGr03Bf8ATjfnl6fyWnZvs5sYsFo2mbtlYkflGF+VWqjBHn1elcTPR25fnX1LPaWkcS7saJGvYihR6CrEktDz5zlN3k7s310iKAUAoBQCgFAKAUAoBQCgFAKAUAoBQCgFAKAUAoBQCgFAKAUAoBQCgFAVOx//AGtz+GP/AJa1Uu2z0Kn/ANSHj7lsq088UAoBQCgFAKAUAoBQCgFAKAUAoBQCgFAKAUAoB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54" name="AutoShape 10" descr="data:image/jpeg;base64,/9j/4AAQSkZJRgABAQAAAQABAAD/2wCEAAkGBxQTEhUUExQUFRQXFxwYGRgXGBgbHRodGBUXFxsaGh0cHSggIB0lHBgUIjEhJikrLi4uGCAzODMtNygtLisBCgoKDg0OGxAQGy8mICYsLCwsLDQsLDAvMCwsLCwsLCwsLCwsLCwsLSwsLCwsLCwsLCwsLCwsLCwsLCwsLCwsLP/AABEIALEBHAMBEQACEQEDEQH/xAAcAAEAAgMBAQEAAAAAAAAAAAAABQYCAwQHAQj/xABHEAACAQMBBAcECAQCCQQDAAABAgMABBEhBRIxQQYTUWFxgZEHIjKhFEJSYnKSorEjM4LBQ7IVJFNjc7PC0fAlg6PSNDVk/8QAGgEBAAMBAQEAAAAAAAAAAAAAAAIDBAEFBv/EADwRAAIBAgMECQMDAgUEAwAAAAABAgMRBCExEkFRcQUTMmGBkaGx8CLB0UJS4SPxFCRicoIzQ6LCFTTi/9oADAMBAAIRAxEAPwD3GgFAKAUAoBQCgFAKAUAoBQGMkgUZYgDtJwKHUm8kQd/0ysYs79zGSOSHfPomTVbqwW8108BiamkH45e5X772qWy6RRTSd5CovzO9+moPER3Gyn0LWfaaXr/HqV6+9qty38qGGMfe3pD/ANI+Rqt4iW5G2n0LRXbk35L8kBfdM76XO9cyAdkeE+aAH51W6s3vNtPo/DQ0gvHP3I+z2zcRSdbHNKJObFi2e5t7IYdxzUVJp3TLp4elOOzKKty/Gh6N0b9qCNhLxdxuHWoCVP4l1K+IyPCtEK/7jw8T0NJfVRd+56+e/wBD0O2uUkUPGyujDIZSCD4EVoTTzR4soSg9mSszbXSIoBQCgFAKAUAoBQCgFAKAUAoBQCgFAKAUAoBQCgFAfCccaAh7/pVZw56y5iBHINvN+Vcn5VB1IrVmqngsRU7MH872V++9qVov8tZpT3Luj9ZB+VVvER3GyHQ1eXaaXjf2uV6+9q8xz1MESd7sz/Ibv71W8Q9yNtPoSmu3Jvll+Sv33Tq/l43BQdkaqnzA3vnUHVm95tp9G4aH6b88/wCPQgbq4eQ5kd5D2uzMf1E1W89TZCMYdlJcsju2DsCe8cpAmcfExOFXPDeP9hk91SjBy0KcRiqdCO1Uf5ZIbZ6MxWrdXNexdbzRIpH3c/aYHTwxnuqUoKOTZTQxk6y2oU3bi2kR22diS23Vl91o5V345EJKupAOmQCDgjQgcajKLiXUMRCtdR1WTT1RP+zOwhuLiSGeBZF6suGO8CpVlXGhGh3vlU6KUnZox9KVKlKmp05WztbicftB2LDaXfVwE7hjV90kncJZhjJ1x7oOuuvhXKsVGVkW9HYidejtT1va/HQrVVm8kdi7cntG3oJCmdSvFW/Ep0Pjx767GTjoUV8NSrq1RX9/P4j0/o37TIZcJcgQSfa4xnz4r/Vp31qhXT7R4GJ6IqQzpfUuG/8Anw8i9o4IBBBB1BGoPhV55DTWTMqHBQCgFAKAUAoBQCgFAKAUAoBQCgFAKAi7/pFaw6S3EKHsLrn8o1+VRc4rVminha1TsQb8CvX3tOskzudbKfuIQPV92q3XjuNtPofES7Vl4/i5X772syHIhtkXsMjlvVVA/wA1VvEPcjZT6Ej+ufkvv/BX772gX8n+MIx2Roo+Zy3zqt1pvebafReGh+m/N/2K/eX0sv8ANlkk/G7N/mJqttvU2wpwh2Ipckkc4FCYoBQHTYWMk7iOFGdzwUdg4kk6Ad5wKJNuyK6lSFOO1N2RMbO6IyzSCJJ7QycSqylyoHEncUrp+LjpzqaptuyaM1THQpw25Rlbja3u/semXxj2ZZi3tnhWdgdzrZI0LMdGlbfIBI5DuA4DTS7U42Wp4NPbxlfrKqezvsm7Lcsvm/U8+tuid2p6+RLZwSWLTyh0Yk5JYo+ue81Qqctcj2ZY6hJdXFyXJWfqjp21MLoob3aNmiR6LHbK8uM4zgAcdAMknGKSe12pLwIUI9TdUKMm3vlZEh0f2yiB7bY9u0kxXeeacqCQuBnGQNN7QEqBk6HWpQkl9NNZlOJw8pWq4ydo6JL5+eZRtsRzLPILne6/ezJvkE5IB1I04EYxpjGNKple+ep61F03TXVdnccdcLRQCgJno90nubM/wX9znG2qHt0+qe9cd+alGpKOhlxODpYhfWs+O/8AnxPU+jftDtrjCS/6vKdMOfcY/dfQeRwfGtUK0Za5Hz2J6Kq0s4/Uu7XxRcauPMFAKAUAoBQCgFAKAUAoBQCgI/b+1ktYJJ34INBzZjoqjvJIFRlJRV2XYehKvUVOO88evfaNfycJEiH+7Qfu+8ayOtNn00OisNDVN83+LEBe7Wnmz1s8smeTOxH5c4HpVbk3qzbChSp9iKXgvc4gMcKiW3BNdBuubWSPd6xHQsu8odSpKkkAgHloaNNakIzjO+y0yQ6L7KW6uY4WbdDZJwQCd1S26udN44x3anlUoR2pWKcXWdGk5pX+asskV4bfKtsOPdUHJdHcgDiTK0bAjv4VZfZ/R85mF01VzWJefBpf+KaNtrtjZNyQklg8TtoOpBOT3dUQx/LRSpyycSM6GOorajVulx//AFdepIt0R2UkxU3QDKP5MsqgBiMje+F/Fd7NT6unfUoWOx0qd1DLik/5XoZR7NtIX3rmfZRhwcxR28e+2mmDvtJkHHbTZinm1bkcdavUjalGptcXJ29kvYpVnt76Ldyy2agRMWVUlBYGMkHdbXPLI1yNM51zSp7MrxPVnhuvoxhW14riSsPtBkiQrbWtrb73EonHvwMDPjmpKs0vpSRnl0XGcr1Zylzf9yq397JNIZJXaR24s37DkB3DSqm23dno06cacdmCsjC1uHjOY3eM9qMyn1UiidtDs4xnlJJ81f3JNelF1waUSDsljik+bqT86l1kuJneCobo25Nr2Z2RdN7tFKxtFEDx6uGNT/lx8ql1stxU+jqEneSb5tlfnmZ2LuxZmOSzEkk9pJqu9zbGKitmKsjBRkgDUngBqT4Ch15K7O4bGnxlozEvbMVhHl1hXPlmu7LKv8RTvZO77s/a4NlEvx3KZ7IkeQ+p3E9GNLLic6yb7MH4tL8v0MZEjb3YEnd+1ipz2gRopPZrvmmW4knNZ1Gkvm9v7I5ri3ZGKyIyMOKupUjIzqCM8K5YnGSkrxd13E/0b6aXVphVbrIh/hyEkD8B4r5ad1WQqyiY8T0fRr5tWfFffj7956p0b6cW13hQ3VSn/DkwCT9w8G8te4VphVjI+exXR1ahna64r78CzVaYBQCgFAKAUAoBQCgFAKA8m9sO2C0sdsp92MdY/ezZCjyXJ/rrJiJZ7J9H0LQtB1XvyXLf6+xRbO3BWR3zuIvLGWd8iNRnvDMfuxtzxVKW89ecmmorV+y1f2Xe0ctcLBQG60uDHIkgAJR1cAjIJVgwBHZkUTs7kZxUouL3przPSbvpXs3aEareo8Mg4MATuk4zuOgOnDRgAcDTStLqQmvqPBhgsZhZN0Gmvmqf28yvXHR2wB3otqIoByN+Mlhjgcqy6+QqtwhukbY4vE2tKg/PL1TPt7d2xUJPtG9vFBGI41ZFJzpkysQeWup7KNx0cmxCFa+1Toxh3tp+2hINtYbPhJjt47aeVcRRavKqn/Gndve/DHprnI007tbCyVn81KeoeKqWlNyinm9FfhFLLm/joLEkkkkknJJ1JJ1JJ5k9tUnsLLQ+AUOigFACaA6LSxll/lRySDtRGYeZAwPOiTehCdSEO00ubOg7KZc9ZLBFjiGkDN+WIOw8wK7s8SHXp9lN+Fl5ysh1dsvGSaX8CLGPzOWP6KfScvWeiS5u/ore5mbhVUOlooXhvy9bKM9mfdiJ46btdvvsc2W3syqZ8FZfl+p12j3c0TmCQ+5q8MIETBdPfCxBQ650OMkaZGua6tprIrmqFOa6yOujeavwu72fucOxVtWkzdtOFJHvRBD4l97Jxw4AnjUY7N/qLq/XKNqSXJ39P5LRdbGs0dF1gLHet53YT2045CTKjdJ4EcB6ZtcY34cHqmedDEYiUW+1btRS2Zx5cfua7yZeu3Jv/Tb1AFEsBKwSLy3wuqqcD3xkaa8MDjednk/QlCL2NqH9Sm9zzkuV9X3a8OJydI7aeUj6QmLtUzvLgrdRqM76Ee60ijXA+JeQK4PJpvXX3LMNOnBf039DfjF8H3P0fc7lWBqs9EEUBbujftAubbCueviH1XPvAfdfj5Nnyq2FaUe883E9F0a2cfpfdp5fg9T6O9LLa8GInxJjJjfRx26cx3rkVqhUjLQ+exOCrYftrLitPnMnKmZBQCgFAKAUAoBQCgPzt0nvOuvLiQ85WA8FO4v6VWvPm7ybPtsLDq6EI9y9c36sTRHctoBgGT+KSTgb0zbkeewCNUOf941OCEZLanUe7LwWb9b+SOC5gaN2R1KupwyniCOVR0LoyUoqUXdM1UJCgFAd2xNpG2nSZURyhyFcZHAjyIzkHka7GWy7lNeiq1NwbavwLBc9OTvF4LO0gmPGUIHfJ4kEqNe85qzrd6STMcejVbZnUlKPC9l7sqtxO0jM7sWdjlmY5JPeaq1PQjFRSjFWSNa6kAak8AOJ8BXCWiud42NPjeaMxr9qYrEP/kK58qlssp/xFO9k7vuz9rg2US/HcJ4Qo8h9SET9ZpZcR1k32YPxaX5foZRPb5wkM0zYJw7hRgDJO5GC2AASff5Uy4HGqtryko8lf1eXod8EF31JuIbaOOFVLGRY0PujiQ8xZzz+E1JKVrpfPEplKht9XObcnuu9eUbLzOfZim7mCXM8u5uu5JLOcRozkIpJGcKcADlwri+p2bJ1X/h6e1Sir5Lhq7Zs7l6OW8+lldq78oZ16p2/A3wse4DzqWwn2WVPF1aWdenZcVmvHejbaPbA/RNoWotnGgmjBR1OMAybxIZT9rVe7GoLZ7M1YjNVrddhp7S/a814aWfdr7EvdxXMUTwzE39hoCU/nQYwVbB94EDBGd5SMagHWb2krPNGaEqM5qcP6dTv7MuPzJp7myolZLWSOeCTeXOYpl4HHFWB+FsH3kPI8xrVXZd0eleNeLp1FnvX3XFcGWG/Nrfp153bWYkB3H8sOeAmA+FWPwzDvDagb03szz0fz5cxU+uwsur7Udy32/0963x8VrlFxXE1kzW11Fv276tEx91hylhccG7GU9x14Ru45SWXzQ0ONPEpVaUrSWj+0lw7n4d9huujiXNkhtrkThGAh60BHQEHet3fhnO4VUheGhwdLHDajk/nAxRxcqNd9bDZv2rZp8JJed3n35lasdr3FmxgljLRhstBLkbpzkPGR70bZ1Drpz1qtSccn5G6pQpYhdZB5/uXs+K4pm7bOzY51a6sgSg1mhON+Eni2BoYzxyNBrwAwqUU/qiRoVZUmqNfX9L3Pu589feuVA3CgPqkgggkEHIIOCD2g8jQ5rkXjo57Sp4cJcAzx/a0Eg8+DeeD31dCu1rmeTieiKdTOn9L9P4+ZHqGw+kFvdrvQSBscV4Mv4lOo8eFaozUtDwK+Fq0Haore3mSlSM4oBQCgFAKAUB+Yp2PvHnqa8xn30Voifa33tpxxDgJ4YvKIxxfslWW+u3ejEp2wjk/2yfnd/c27ZmN1HPMx3pIrndDczFM0m4pPPdZNM8AxHDFdl9Sb7/QjQiqEoQWjjf/AJRtd+KefIr00TIzKwKspKsDoQQcEGqzbGSkk1ozChIUB3/6LI/mSQR9zSBm/LFvt6gV3Z4lPXJ9lN+H3dkDHbL8Uk0n/DRY1/NIS36KfSL1npFLm7+iy9T4NoxDHV28We2V3lJ8gVT9FNpbkHRqPtTfgkvy/UmLe1vpLaSeORUhRSzLC8cZ3Rx9yEA9ujYOhqaU3G60+cDNKeGjVVOSvJ5Zpv1l9iM6PWccszCQO/8ADdwiMA0rou8E3iCdQGPbp31GCTeZfiakoU1s5ZpX3JPfYk7KezYq0MYWTnBdFZIZhx3VlIBjfsLYHAc66nHd66FE44hJqbuv3Ryku9reuKWZOL0lEbNHvfRoXf3GijRJLVwMGKaIDEkYPPByOefhs27ZafYx/wCE2kpW2pJZpttSXGL3P5zh9oXUtnN1gCxyvqerG9bXUZ+uFzgZyMqO3I3Dxg24u/8AZmqnCGIhsvNLj24vh+H53NTWKzD6Vs/KSRkO9uDl4iDnfh+3HnlxHDGDgctfOPkSVV0/6WIzTyUtz7nwfzvOa42YtzG09qoyozNbrqY+2SIfWhPYNU4cOHHHaV4+XzcWRrSoyVOq/wDbLj3PhL3Nln0iEkYgvQ08P1JAf40PejH4h91uPliuqd1aWaIzwjhLrKH0y3r9L5rdzX8nQJZLNo/4rNAwP0e6h4qM6gA8QD8cDc9Rg6nucd+W5/PYhsxxCf02l+qL3/N0l45Eg1/CWxdokRmH/wCRCCbe4UHRpIxghgT8a4dWOu7wqV1+rz3Mo6qolei29n9L7UeT4Pg8muJH7W2FLZbtzCVltnGN4EOhVtDHJjAZG4b2BnT4WxUZQcc1oX0cTDE3pTykt2jut64NcPdXOy724vURhbaKTZ+d0xgydZC5Go6xnJVuJVgAGBI0OcdcstMiqGGfWNubVXW+VpLlbPvWqOazs5Id642e30m3I3ZYmUFwp4pcRD4hxw66ccYHHiTWcc181LJ1IVLUsQtmW57r8Yy3cmTq/wCtW4kEQuLUMUaGaQJPbOME9TO5G8mDnDHsHaBPtK9rr1XJmP8A6FTZctmeqaV4yX+qK0fLn3lVn6u2ZLixvCWB0R0ZZV7Q+m4w7eAPIGq8o5xZ6MdusnSr08uN7rw3ox6R7QspffhhlhlOC+qLEW+sVTLEa5xggd1JuLzSO4aliIfTOSa3a37s8vuR9tsqaQbyROV+0Rup+dsL86iot7i6VenF2clfhv8AJZmwbOUfzLiFe5C0zf8Axgp6uKW4s51rfZg3zy98/Q4D3VwtM7eZkYOjMjrqGUkEeBGtNDkoqS2ZK6PQOjftPkTCXa9YvDrEADj8S6BvEYPcavhXa7R42J6HjL6qLs+D08HuPTNlbVhuU6yCRZF7uI7mHEHuNaoyUldHg1qNSjLZmrM7a6VCgFAKAUB+b+kdqYri4jI+CRwPDeJX9JHrXnTVm0fc4We3ThJb0v59Sd2bptdmPBJp5PyJLIP2FTX/AFPMx1c8FZb1FebSI3ZsZ/0fcDnLNbRDxAmc/uKil9D8DRVl/mYPgpP2R3dJIZLraFyE3cRt1e8xVFAQiJQzHAyW0GdTnsGkp3lNlOFlGhhobW9X4vPPTuWpXJomVmVgVZSVYHiCDgg94NVm5NSSa0MKHRQE90X6QrauN+2gmTOrFF60Z+y5007CPMVOE9l6GPF4V1o/TNp88vFEvtPat3ColEy3tlIcAyorrn/ZyLjMbjhgYB5dgk5SWd7ozUqFCb2HHYqLg7PmnvXzvNFhCsjifZjNBdKCWtWbO8OLdSx+Ne2NtfDSiV3eGT4E6kpQj1eKW1B/q/K3PvXrmafoq3R66zHUXkZ3nthpkocmS3zwIIyYzqOXfy21nHXh+CW26C2K31QeSlz3S+z+LVNYrehpYFC3QyZrcDG/j4pYR453o+IOccs8ttZrXh+CUajwzUKjvD9MuHdL7P4q5jyxp4Y5VWbiY2PtoIhgnQzWrHJTPvRsf8SEn4W1OnA654mpxlbJ6GWth3KXWU3afHc+6XFexlf7Ne1KXNvKXhLZiuE0IP2HH1XHAqdD6gHFxzXmcp1o1k6VRWlvi/dcV37vUkrWYXbrLbkW20V13VIVLg8ymdFlOuVPutr2nEr7WayfuUTi6Edip9VLzcefFd+q8jCVra7YrPixvAcM26RC7c+sXjE/aeHM54U+mWuT9CSVagk6f1w3fuS7nvRvsOjV5G30eSFpLadgC8WJEUnRJ0I+ErpkkDK5B5Y6qclk1k/lyFTGUJrrIytOO55Pvi+N/R5kRse+EEjQXCiS3Z92ZNTusp3DLGRqHXHEcQMdmIRdnZ6GmtTdSKqU3aVrp+tn3P0Z0zX6WUp+gXRmifO/HJEwUjhh1YBXyMjeAU12+y/pZWqUsRD/ADENlrRp5+Fs1ydznstuiCVntolHWoUkgkBkjOSD7oyGI7A2d3JGSDXFKzuiyeG6yFqstHdSWT8d3lr3GccV2jmZE+iFhu5BW2XdOMhQ7LpoDpnUZ40+pZ6ehFuhKPVye3b/AJP0TOKa0i3i01yHfOT1aPKxPe8m4pPfvGuNLey2NSdrQhZd7S9Fd+iPhnt1+GF5O+aTA/JEFP6zTI7s1XrJLkvu7+x9TbUg1iEcQ5mGNVP5yDJ+qm09xx4eDynd82/bT0OKedpDvOzSN9p2LH1JJrmpdGKgrRVuWR27A2eLi5ihZiokbd3gMkaEjTxArsVd2KcRVdKlKolexP8ATjoWLBI5FmMiu+5hlAIO6WzodR7p+VWVKWxncx4DpB4mTi42srlQqo9MUB0WF7JC4khdo3H1lOPI8iO45FE2s0QqU4VI7M1dHo/Rz2o8EvEx/vYwcf1px81z4CtMK/7jw8T0NvoPwf2f58z0eyvI5kDxOroeDKQR8q0Jp5o8OdOVOWzNWZvrpAUAoDyv2r9F33zeRjeQqBMANV3RgSd67u6D2boPDOMten+pH0PRGMjZUJa7vx+OJXbXaUcV0ZJlzHc2yhmXO9H1sIjd1HPDiQEeONdDWpJSu96NsqMp0dmDzjJ8nZ3SfhYx2ci9bZWiOsv+tLLK6Z3CxZFAUsATuxoSdOLkcq4tVFcTtVvYqVpK30tJPXfrzb9Dm2vJm2ZudzeTSE9qxABR+aeQ1yWnNv56llFWqpfshFeL/iKJK92aL0NLGc3Le8FHCRYre1WTXk/WM2O07w7Km1tZrX+EZ6dZ4e0Jdn2blK3hbXhkVN1IJBBBGhBBBHcQeFVHpJp5oxodFASGx9ryW7ErhkcYkifVJF7GH7HiPUHsZNFFahGqs8mtGtVyO+92UjIbqxLmNMM8eT1tueIORq0fZIOGNeBIk4rWP9imnWkpdVXtd6PdL8Pu/g2i4+m4Ye5fxjeVk936QEGeXCdQMgj4gMdmF9rn7/yR2f8ADZPOm937b/8Aq/T32292l8VJcW+0Bjq5gdxJyOAcj4JeQcaHh2AdTU+fuclCWGTSW1T3rVx5cV3bvUzurmGdzFtFGtbtdDcInxHgDPGOPL3149oFG08p5Pj+SMYVKUdvDPah+2+n+1/Z+rO3Zfs/dt9zLby2/VPuyxyE4bdyjYxphgMgnGMipRovwKqvSkVaKi1K6umt29FZ6PbZaBuTQyYE0TDeV0OM5X7QGcHjnuqqErG/E4dVV/qXZe9Pnw4n3b30TfzZ/SAuc4l3cDs3CDvaH7WvfXZbN/pGH6/Z/rWv3ffd5HXtTb016FQ28TyKqqZI43aY7va2SdezHM12U3Pd+SulhqeGbe20nfJtKPkaLe1uoRu9cbUHiGuOr9Y0bf8A01xKS328SUp0ameztf8AG/q1b1OfqLdfimkk7oo8D88pU/oNcy4k9qq9Ipc39lf3PgvYl+C3Untmd5D6LuJ6qaXW5Herm+1PySXvd+oO2Z8YWQxr9mELEPPqwufPNNpj/D073au+/P3ucB1JJ1J4nmfE1Eu3WNlvA0jqiKWdjhVUZJPYK7qRlJRTlJ2SPSLToxabNgFxtDdmlPwxaFd7juqp0c9rHQd3E6FTjBXmeHPGV8XU6vD5Ljv5t7uSzI+22ltK/kDQv9Et1PFSEjjA7ToZD3cM8lFRUqk9MkXSpYTCxtNbcvNv8e/MjfaBcW894BaKHO6FYxjPWPk6qFHvHGPeHHyqNVxcvpL+joVadD+tlwvuXffT5xJ/orsOPZwF7tBljfB6qLiwJGCcDi+DjA0AJyeyyEFD6pmPF4meLfUYdXW97v7e/vVOmHSd76UMRuRpkRp2A8S3axwO4YAHMmqpNzZ6ODwccNCyzb1fzcQNQNgoBQCgO7ZG15rZ9+CRozzxwb8SnQ+ddjJxzRTWoU60dmor/Nx6Z0b9p8b4S7URNw6xcmM+I4p8x3itMK6faPBxPQ84/VRd1w3/AM/Mj0CGZXUMjBlIyCpBBHaCONaDxpRcXZ6mdDh8YZGDqKA8f9o3Q9rfE8IJtgMFR/g5ZmwP92WZj90t2Yxjq0tnNaH03RuPVX+nPtceO7zsvErXRO8jhu4pJshVJwR9VipVWI5qM6ga8+WDXBpSuzdjKc6lGUYa/bgZX0f/AKfZc92S5RiOGS0TD1H7Ua+heIpy/wAzV71B+jNnR2UpFdyZI3IVQcdDNcRDI8lPpXYZJv5qRxMdqdOFtW35Rf5N3SAxPAJ8Hrpbq4KsBgNGHDZfnvAyAA9mh4DCVmr97I4bbjUdP9KjHwdt3lmVwGoG4UAoDp2dfSQSLLE5R14EfMEcCDzBom07orqU4VIuE1dFmku9mN1dwfpEVxlXeK2UBA6kHK9YMLqM+6cDNW3hrv7jAoYxbVPJx0Tlrbvt90VfaU4kllcKFV5HcL9kOxYL5A48qqebPQpRcIRjwSXkiZvNq3t8ioVaWNQACkIwN0YBMm7kd/vAampuUpoywoYbDScr2fe/t/BHjZm7nrJoIs6MOs6xj3FYQ/o2Kjs23/PAv67a7MW+GVl5yt6HwrbL9aeY9wSFfU9Yx/KKZC9Z7kvNv/1XqwdoqP5dvAve4Mzf/ISnogpfgh1Un2pt8svbP1MLjaszjDSyFfsht1PyLhflRyb3nY0Kcc1Fc9/m8zjAxwqJbcV0CgN1navK6xxqXdjhVXiT/wCczoKJN5IhOcYRcpOyRPWnRpDKIWuN+fODDbRGUryO9IWSNcc9SBU1BXtfPuMk8ZJQ6xQtHjJ29M2y/WezbLYqGaV2eV9FJALkaZVFBwBzJz4ngK0KMaWbPGnWxHSEtiKsl5c2/Yq1/wDRL+dpZ9pFTwVGhMYReSqzOU8TnU1U9mbu5HoU+vwtNQp0ebve/fZK58PRa3Qby2d5eDkVlg3T4GAs2KdXHg35fYf42rJ2dSMPCV//ACsjbbXd+MpY7N+iZ0LdU2+fGWYAeoonPSMbHJ08M/qr1tvuvl5RuaumOwYIIFee5kk2gwXeXfDg5PvZyN5UAzg5AyNOylSCSu3mSwWJqVKjjTglSzztb+Gyj1SesKAUAoBQAmhxuxqe5Uc8+FSUGyqVeCJnoZ0guY7mKK3dlEkqKyfEpDOFLbp0BAJO93VbBOLyZ52NdOrTblFZLXf87j9E1rPmBQGMiBgQwBBGCDqCDoQR2UOptO6PFvaB0NNo3XQgm2Y+PVEn4T908j5HlnFVpbOa0Pqejsf162J9pev88fMiNj7bjjgkgmgE6FxLGCxXckA3cnGpUrjI04d+kIySVmrmmth5TqKpCWy7WeWq/JjanFhctp/Engj00+BZpTj9NF2X4HZ54iC4Rk/OyJCO0V12dFJ8Cwz3En4OtklPqsQXzqVuyn3sodRxdacdW4xXOyXu7mi/u2urHrpd0y28wQsAF/hTKSq6clkUgdgOK425Ru9xOnCNDEbENJK//Jb/ABWveV+RCpIYEEaEEEEeINQNqaaujGh0UB02ksa56yJpDy/ibijxAXePkworbyucZvsyt4X+9vRm8bVZf5UcEWOBWMM355d9/Qiu7XAh1Cfabfjl5KyOa7u5Jf5sjyfjZmx4ZOlcbb1LIQjDspLkrGihMUBK7O2UrIJbiXqICSqtul3kK43hGg4gcC50BIGp0qSjvehnqVmnsU47UvJLhd+y1ZadmxbBICu05b7UvWr/AMsBRViVE86rLpNZpLwt98yXHs+2fcrvWly39DpKo8Qfe+YqfUwl2WZv/lMVRdq0PNNfx6HLF7LWj3mdxcY+GNSYQ34394gdy699c/w9u8sl0ypWSWzxfa8ll6nVZ7Cjt1eTaFvs6G3CkKFDPKTy99jknGeGSa6oJZzSsVzxM6rUcPObl4JeS/sUHYe3DaXJngQEZcKj5PuM2QCQc7wAXXu51RGezK6PZr4dV6XVzfDNcUWCX2kzBSLe3t7csckqN4knieCjPeQas697lYxLomm3epNy+eJUL69kmcySu0jnizHPkOQHcNKpbbzZ6dOnCnHZgrI56Ez7Gd05UlT2jQ+ooceaszq/0pPjHXz47Otkx6b1du+JX1NL9q8l+Dk/vrXC0UAoD4zgcTiiTZFyUdWaXuwOGtTVNlMsRFaZm2xtbi4OIIpH70UkDxb4R5kV1qEdWZ6mLa1aRZLL2a3bjemeOEYzgnfbwwvu/qqKrQulEw1MbFZ5svuyfZPZR4MvWTt95t1fypjTuJNbVTR5s+kKsuzkXLZ2y4YF3YYo4l7EULnxwNakkloZJ1JTd5O52V0gKAUBruIFdWR1DKwIZSMgg6EEUauSjJxalF5o8R6d9D2sn348tbOfdPEoT9Rj+zc+B144alPYfcfV4DHrER2ZdpevevuvihP9JMbYWxAKiUSodAQSrKwbtB3gQTwx2aCG1lY19SlV61cLP0fziWa5gMc0sTDDQbHMZHY3VKW/5jVY1Ztf6Tz4yUoRmtJVr+r/AAQezmxYX+eG9a+vWyH9gaguxLwNlRf5ml/z9kTXSDYb3FxBHGR1n0FDr9d4C0bKT9rC8T9kA44iyUG2kuBkw2JjSpSlLTbfgpZopYOaoPVFdAoBQH1VJIA1JOAO80ON2zZ6Btb2bPDZGRS01yCGZV4Bdd5UHFiMg5PHd0Azir5UGo33njUellUr7Lyjx791+Hy7PPidSOY0I5jxrOe0XWy6R2lxbQW01jLcSwLup1JOToBn3CHGcAkYIzrVynFxUWr2PKnhK9KrKrCooqTu7/zlyNK9E3klUSLHZq3wQBjLMRxzgtnty7lQOwCnVtvPIk8dGEHstza1lpH53JNvic22NpwW+9Bs/IGN2S6JzJJ2qjfVj0Gq43vDVuSaWUPMso0alW1TEeEdy5re+entGxdI7tRgXVxj/iuf3OaipyW8veEoN3cF5I4Li4eRt6R3dvtOxY+rEmot31LoxjFWikl3ZGqhIUAoBQCgFAYPMo4muqLZXKpGOrND3g4AetTVPiUyxPBEvs7ovf3GNyB1U/Wf+GPH3sEjwBrjlTjqzJUxqWsvIsth7L8H/WbkA/YhG83kWGf0VW8R+1GKeNX6V5lr2X0Ls4dUtg7fanO96A5AP9IqmVWb1ZmliKkt/wBidDjhv8NN2JeHceOPHSoFJ8ePQncxodXbLcOXH9xUqb+tc0cloyyV7RjFAKAUAoBQGm8tUlRo5FDIwwyngQa40mrMlCcoSUouzR4d026JPYyZGWt3PuOeXPcfvHI8wPGsVSnsPuPrcDjo4mOeUlqvuvmRp6K3he5WOZ/dlge0DNyWRGCDP4ioHiBwArkHd2fIli6ezScoLSSn4p5+hqls5I7dbaRWjmuLgEqdCFjDRLkdhkkkx29XmuNPZ2XvZKNSMqrqxd4xjr3vP2SvzJ7alz/C64H/AAr6MH8d4EHoJxVjeV+fuY6UPr2Hxpvyhf7FatdnA2c9wR8EkUaHXi28z/Lc9arUfpbN86tq8Ka3pt/b7kXUTQKAUAIoC57I9pV3CoRxHMAMAvkP5sDg+JGe81bGvJHlVuiKFR3jePLTy/kmrHpVdXxfqtnW8hRclnO8BpkLqoyxxoM+g1qaqSnpEy1MFRw1tus1fcv76HI93tWRTvlNn24+N9wQqB3ZzIT2BcZ7a5eo+5FqhgYP6b1Jble/8eZWNpbWRVeG139x/wCbPJ/Nn8eax/c4n63MVU5LSP8Ac30qEm1Ora60itI/l9/kQlRNYoBQCgFACaHL2NT3KjnnwqSg2VSrwR8tmklbdhjZ27EUsfQDSpbCWrKJ4q3dzLFs/wBn19NrIEgXmZG1x27qZ+eKg61OOhhqY2PG5Ztl+zW1XBlkluD2INxPUf8A3FVyxEt2RkljJPsotmz9kQWw/hQwQfeIyx7ieOf6jVLk5au5nlUnLtM7eP8AtH/SP+nI9aiQMgpUcUjXnu/vk4HyoDDCnk0vzB9cJ6V3MG3LY+qgHbrp3gYA9TXMjpomIZThnc4OMcOHaoC+RJqSdmmReZZFbIyOde2Yz7QCgFAKAUAoDm2hYxzxtFKoZHGCD/5oRxB5GuNJqzJ06kqclODs0eFdMei8ljLunLQuT1cnb91uxx8+I5gYakHBn1+CxkcTC6yktV913e3vh0SAlv7czSf4qtvOSSxTVFyeZIUDPh2UhnNXO4y8MNPYW56d+rOoP/6Sd7R1umhxz98Q3B+cRrt/6fj/ACV2/wA7lpsp+V4/c3S+7sto9NHt5G/FN1zjP/tdR6V39FuRBZ4xS/3JclZe9xLstJbCFsYuEgmm3tMPFFcbu633grEqfu4PLHNm8Vxz9wq0oYmS/S5RXKTjryvr5lUI/t8xkeoIPnVZ6J8odFAKAlNkdIbm1DLbzNGrHJAVGBOMZ95Tg4A4dlSjOUdGZ62Fo1mnUje3P7M59pbUmuGDTyvIRw3joPAcB5CuOTepOlRp0lanFI464WigFAfGcDicUSbIuSjqzRJeKO/5VNU2UyxEVpmduztkXdz/ACIJGU/WxhfzthfnR7EdWZqmMtq0iy2PsymODc3EcWfqrl2PrgZ8M1B4hLsowVMat2fMtWy+gNnFg9S87fanOB+QAD9JqqVab32M0sVUlpkWOFVQbiFEUfUhQaeOAR+kVVrmZ2282bBFn6mvbI2SO8DX9xXLiwZxnDSEnmqD+y5YetPAGUa4OVjAPaxGT6ZJ88U8QfHfXDSa/ZQa+mreYxTwAVNcrHryZzr6nLeoFPEGUmQMu4UdwA9S2flinI6YAJxCM5HMgn0Zzj0NMzmRnJIw1Yog7zn/ALa+tLI6S2zWzEnPA3T4r7p+YNe1CW1FMxSVnY6amcFAKAUAoBQCgOPa2zY7mJopV3kYa9o7CDyI4g1yUVJWZbRrTpTU4PNHhPSvo3JYy7j+9G2THJjRh2HsYcx58Kwzg4OzPrsJi4YmG0td64fwatnAzxpZqcPLdBwTwGYjHnJ58Tjn4muLNbPeSqWpTdd6KNvW5Oba2iZbS7UhcR3aRocYYRr1wRCeYUA47N492JyleL5mOhSUK1NrfBt83a78TqvoTb2sczYCPstbdBkZMs8m+wx3I294CutWjfut5kKclVrOC1VXafKKsvXIjptnm6TZ8alRI9tKqEj4jFI+6jHkN1CAeWe+o22tldxfGr1Eq0nopK/ddLNeLz4lWkQqSrDBBII7CDgj1qs9BNNXRvu7XqwmT77IHK4+ANqmTniy4bHIMvboasQhPabtona/Hj5PLzOahYKAUBg8yjia6otlcqkY6s1LcFjuopZjwABJPgBqan1fEpliUtET2zuhe0J9eq6pT9aU7n6dX+VQdSnHvMVTHLj5fPuWPZvsyi4z3DyH7MK4HgWO9/01B4h7kYpY1vsotmzujVrb4MdvFGR9eU77DzJPyYVS6kpaszTrTlqyWyTzkfw9weR0JHmaiVjG7zjiB7OJ8zgZ8jXNQfN0H6ryfi0HocDzANdBsYkDUpGvdy8CcAelcBrwp5PJ48PQ4Q+VdBtAfH1EA8T/ANgPnXMjpqyh+s0nhqPA7oC+tdzOZGxd4D3UVB3kaeS6fOuHTXvg/XZ+6MYHqOHm1dOGccZzlUVT9pjlvPHH81cuDEuDxdm7QmcD8uo8zXQfVXGoRU7WYjPnjOfMiuAhNp9M/oE0YmXrLWYHEkYOUcH3gRkhlIKtoc/Hx4D0MNV+nZe47HDdam4vP3Lls3aEU8YlhdZI24MpyPA9h7jqK2p3Mc4Sg7SVmdVCIoBQCgFAKAUBwbb2RFdQtDMuVPA81PJlPIj/AM0qMoqSsy6hXnRmpw1PB+kuwJbKYxSajijjQOO0dhGmRxB7iCcM4OLsz6/C4mGIp7cfFcPnqbUv+stbiNi73Ms0ci6Z6wjKEDAzv5cnv5a0veLW8i6WxWhNWUEmn3b/ACyJ32gD+GF5Q3HUjwFlbH91arKunJ/ZGPo7tX/dHa/85HGJDHY2s4OGSK5iQ5wQ81w6ZHeIzM39NR0inz9y1rbxE6e5uDfJRv72RX9k26tIN8ZjRTJIO1EGSv8AUd1B3uKhFZm2tNqOWryXN/jXwNFzcNI7O5yzksfEnOndyA5CuN3zJxioRUY6I1qM6UOtpK7PljbTznFvDJJ3qpI8z8I8zU3GMe0zFUxijwRY7L2c3bgG4kit1PJjvN6KQv6qg60F2Vcw1Meu9+haNmezm0TBdZrg/fPVp6DBI/NVcq8n3GSWLm9Miz2VpFCN2JYohzWFAW8SQP3Wqm29TNKUpas6DFnime+RsjxCjI/ao3OAPn65bujGB664P9QroMo4zxVFU/aY7zeeOP5q4D4XB4uzHmEzp+T3h5mgMo1I+GMLniWIz+nOfMiniD4zDOGkyfsoP7DLfOngAi4OVj1+0xwT56t6inNgPJrgyAH7KDJ/6j8hQHwR54RluwyH9s5I9BS4MpGI0aQL2BQM+GuSfICgMQgPBGbsL8vze8PIUB9aY5wXAPYg3mH7/wCWlhc+dVn6hb/iNp4ga49BXbg0bQ2jFAP49xHEOQyq58mJJ8sUUXLREoxcskVbaHtGsYz/AA1knYcDukD80mDjwBq5UJvXIvjhaj3W5lN6VdOpL2PqjBEiZDDVncEHQq2gGmQfd4E1fToqDvc1UsNsSvfMiej217m0k6y3coT8SnVH7mXn48RyIqzrFHQ0zwnXK0ke8dDulC3luJXCxuGKOu9kZAByCcHBBB7s4141fCopK54WLwcsPU2NcrliqwxigFAKAUAoBQEZ0i2HFeQmKUd6sPiRuTL3/uMiozgpKzNGGxM8PPbh/c8I27seaznMUmQw95HXIDDOjqeX7g1glFxdmfXYevDEU9uOm9cO5/MzsvdsfSLWQSsOvE8cvDHWDqeoY9m9ojHhnUjnUnK8c9b/AMFVOh1VZOC+nZa5Z7XluR8205WzsIs6bkspHfJOwU+in1NJdmK5naCTr1Z98V5LM4IzuWznnNIEH4YQJH9XeD8hqO4uf1VV/pV/F5L0T8zgrhcW32ebJEkryyKhjjG7/E+Es47DocLnQ4+IVXN2yPM6Tr7FNQWr9l/PsemLwwN4gckXcXyJ19Gqk8EfCfqI3dl3P7HPkaag+7mfqs/4zhT/AEj/AOtAZN7uAzqg5BQB5a5z5AVwHwKDwRm73zp+fUeQoDKRyPidUzyGp8i2n6aAw3Qfqu/49B44bA9BXQZu5A95kjHr6E4Hlg1wGGAeUj/i0HmDhT5A10GzDAfUjUdmvzOAPQ1w6a/dP25P8p/ZDXczhkXKjH8OMcsnPlgYHzNc1B84/wC0b9AH+UketAYzSCJSztFAnMkgDx3mwPlXVnpmdS3Fb2l06sI8gyvcN2ICwP7R1bGjN93zzLo4epLd5lbv/aq/C3t0QcjIxb9K4A/MasWGW9l8cH+5+Xz7FZv+ld/PnenkCn6sf8MfpwSPEmrFCnHca6eDjujfn8sRAtCTknU8TxJ8TUnUW41xwz35HVabPLndRHkbsUFj6KM1Hbk9C10acFeb83YtOy/Z7fS4/grEvbKwX9Iy3qBUlSnIzT6SwtLJO/Jf2Ra9m+ydRrPcM33YlC/qbOfQVYsPxZ59Xpt/9uHnn7WLVY9CrOJd1YjjOSTJJknt+LuFWqlFHn1OkMRN3b9F+Cw1YYhQCgFAKAUAoBQER0n6PxXsJjk0I1RxxRu0d3aOdQnBSVmacLip4ee1HxXE8H23smS2laGYYYcxwYHgynsP/ccRWGUXF2Z9fQrwrQU4afMmbtubW+kCAlAjxxCJt0AKQjMVZQOBO82Rw007uyltWI4eh1W0r3Td+/PW/lkatoHEVsn+6Z/N55R/ljjrj0SJU85zl3peUV92zgrhcet9AdnmOzjbCKXzIWIycMfd7Me6F5ms83dnzfSE9uu+7L8+tywZU/WeTw4eHu4X1qOZiMhlRoqRr38vEDA/VXAYbwP1nf8ADoPJhgerGgM0QjO6qIOZOp8wMD9RoDHeB+s7/g0HquB5E0BlGhHwoqZ5nU+YXj+anMGLMOBcsfspy/J7w8zQH1RjJWML2sxA89Mk+eKA+dZn65b/AIa6Hu3jn/MK7YDq8e9uquPrOd4jx1/6q5cELtLpdZRZ6y6DkfViJbX/ANvh5tVkaU3oi2NGctEyr3vtSjXP0a2JP2pCF88LknzIq1YZ/qZfHBy3u3qVu/6eX83CTq17IlC/qOW+dWqlTiaYYOPBsgJo5JG3pHZm7XYsfUk1LbS0NsMK1pZGcdoMgakngBz8ANai6jL1h4pXZYtldCrybHV2zqPtSDqx+rDHyBrqhORTPGYWj+peGft+S2bN9k8hwZ7hV7ViUsfzNgfpNWLDvezDV6biv+nG/P8AC/Jatm+zuxiwTGZW7ZWLfpGE+VWqjBHnVelcTPR25fnX1LPbWyRruxoqL2KoUegqxJLQwSnKTvJ3NtdIigFAKAUAoBQCgFAKAUAoCC6W9GY76Hcb3ZF1jkxqp7+1TzH9wDUKlNTRrweMnhp7S03rj/J4VtTZ0lvK0Uq7rqdRyI5Mp5qeRrC007M+vpVYVYKcHkzZtVsi3P8A/Oo/LNOp+YNJbuRGirOf+5+0SPc4B8K4XLU91sLTcjjURj3EVQXOcYUD3fi/tWVs+Rm3KTlxZ0O+uGk15qg19Peb0xXPAgFTXKx6/ac6+R95vXFPEGUhI+OQL2YAH+bOfLFOSBgFXkjMe1s6ebnPoKA+vMc4LKDzVQXb/wA/ppYXPnVlvqs3/EbAP9IyP0iu3BH7R29bwaTXUUZH1ExveG77zegFSjCUtETjCUuyirbQ9pdqn8mGWZhwZzujyLbzj8oq1YeT1di+OEm9ciubR9pV7LkR9XCPuLvN6vkegFWqhBammGDjvu/nzeVu9ubic5mlkk/G5I8hwHkKmnGOhsp4S2iS+eZqFoBxP9qi6hpjhuLJnZfRm4mx1NtI4+1u4X8zYX50SnLQjOrhqPakl6vyzZbdm+yy5fWaSKIdgzI3oML8zViw8nqYqvTNGPYTfovv7Fq2b7MLNNZDLMfvNuj0TGniTVioRWp51XpjES7No+H5uWrZ2yYIBiGGOP8AAoHqRqatUUtEefUr1KjvOTfidtSKhQCgFAKAUAoBQCgFAKAUAoBQCgFAKArvTLorHfRY0WZc9XJ2fdbtU/LiKrqU1NG3BY2WGnfWL1XzeeN7VspI4lSRd2SCV4nB5CT+LGe8E/SMHurHJNKz3fPyfT0akZzcou6kk14ZP/1IpBkjxH71A0vQ95bcP2pO7Ujw5J61lzPjzJpCoGiRry3iPTdGB6NSwMck/wC0bw9wf2JHma6Dnu72OAZlkggB7SMnwJxk+RrqTlpmdjFt2RWdpe0SyTRTNcnuGF897dGO8KatjQm+4vjhakt1uZWr72o3B92CGKFeWcufL4VHoatWHjvZojg1vfkVu/23eXH82eVgeW9uL+VcD5VNKEdDXTwa3R8/5OBLLHEgeFHUNawz3s79m7HeY4hiklP3VLAeJGg864nKWhKcaNFXm0ubLbsz2aXsmN8RwL99sn8qZHqRUlRm9TJU6Ww0Mo3fJZev4LXs32VQLgzzSSnsXEa/3b9VWrDrezz6vTVV9iKXq/x6Fq2Z0YtLf+VbxqR9Yjeb8zZb51bGnFaI86rjK9Xtyf28tCXqZmFAKAUAoBQCgFAKAUAoBQCgFAKAUAoBQCgFAKAUBWem/RRb2L3TuTqPcbk2MkI/aNTg8VJJHEg1VKe0u834DGvDzzzi9fyvmZ4ZeWzxs0bqUkUkMp4g/wDmuefGsWmTPrYSjNKUXdM9On6f2aopeaSRyoJjiU6EgEje0AIOmC9VKhJvJHy6w1Ru1iu33tRIz9GtkX78pyT4quP8xq1Yf9zLo4P9z8iuX/S+/nzmd1U8o8Rj1XDepNTUKcTXTwcd0b8/liG+iEkljqeJ4k+JqXWLcbI4Z2todFtYb7bqK0jfZUFj6KM1Hbk9C3qacFeT83YtWy/Z/fS8IREvbKQvyGW+VdVKcjNPpHC0tHfkv7L1LXs72TDjPcMfuxKB+ps59BVqw/FmCp02/wDtw8/4t7lq2b0HsYcFYFdh9aTMh8feyB5AVaqUFuPOq9I4mprK3LL2LAiADAAAHADSrDG3fUyocFAKAUAoBQCgFAKAUAoBQCgFAKAUAoBQCgFAKAUAoBQCgFAVHp50OW8TrI8LcoPdPAOPsN/Y8vAmqatLazWp6XR+PeHlsy7L9O9ffieGTWBWRkcMHDEFDoQc6jHHNZttrI+kVGEvrvdPPuJ3ZfQy8mx1ds4B+s4CDx9/BI8Aa6oTkUzxeFo6yXhn7Ft2b7KJTgzzonasalj+ZsAehqyOHe9mGr03Bf8ATjfnl6fyWnZvs5sYsFo2mbtlYkflGF+VWqjBHn1elcTPR25fnX1LPaWkcS7saJGvYihR6CrEktDz5zlN3k7s310iKAUAoBQCgFAKAUAoBQCgFAKAUAoBQCgFAKAUAoBQCgFAKAUAoBQCgFAVOx//AGtz+GP/AJa1Uu2z0Kn/ANSHj7lsq088UAoBQCgFAKAUAoBQCgFAKAUAoBQCgFAKAUAoB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57" name="AutoShape 13" descr="data:image/jpeg;base64,/9j/4AAQSkZJRgABAQAAAQABAAD/2wCEAAkGBxQTEhUUExQUFRQXFxwYGRgXGBgbHRodGBUXFxsaGh0cHSggIB0lHBgUIjEhJikrLi4uGCAzODMtNygtLisBCgoKDg0OGxAQGy8mICYsLCwsLDQsLDAvMCwsLCwsLCwsLCwsLCwsLSwsLCwsLCwsLCwsLCwsLCwsLCwsLCwsLP/AABEIALEBHAMBEQACEQEDEQH/xAAcAAEAAgMBAQEAAAAAAAAAAAAABQYCAwQHAQj/xABHEAACAQMBBAcECAQCCQQDAAABAgMABBEhBRIxQQYTUWFxgZEHIjKhFEJSYnKSorEjM4LBQ7IVJFNjc7PC0fAlg6PSNDVk/8QAGgEBAAMBAQEAAAAAAAAAAAAAAAIDBAEFBv/EADwRAAIBAgMECQMDAgUEAwAAAAABAgMRBCExEkFRcQUTMmGBkaGx8CLB0UJS4SPxFCRicoIzQ6LCFTTi/9oADAMBAAIRAxEAPwD3GgFAKAUAoBQCgFAKAUAoBQGMkgUZYgDtJwKHUm8kQd/0ysYs79zGSOSHfPomTVbqwW8108BiamkH45e5X772qWy6RRTSd5CovzO9+moPER3Gyn0LWfaaXr/HqV6+9qty38qGGMfe3pD/ANI+Rqt4iW5G2n0LRXbk35L8kBfdM76XO9cyAdkeE+aAH51W6s3vNtPo/DQ0gvHP3I+z2zcRSdbHNKJObFi2e5t7IYdxzUVJp3TLp4elOOzKKty/Gh6N0b9qCNhLxdxuHWoCVP4l1K+IyPCtEK/7jw8T0NJfVRd+56+e/wBD0O2uUkUPGyujDIZSCD4EVoTTzR4soSg9mSszbXSIoBQCgFAKAUAoBQCgFAKAUAoBQCgFAKAUAoBQCgFAfCccaAh7/pVZw56y5iBHINvN+Vcn5VB1IrVmqngsRU7MH872V++9qVov8tZpT3Luj9ZB+VVvER3GyHQ1eXaaXjf2uV6+9q8xz1MESd7sz/Ibv71W8Q9yNtPoSmu3Jvll+Sv33Tq/l43BQdkaqnzA3vnUHVm95tp9G4aH6b88/wCPQgbq4eQ5kd5D2uzMf1E1W89TZCMYdlJcsju2DsCe8cpAmcfExOFXPDeP9hk91SjBy0KcRiqdCO1Uf5ZIbZ6MxWrdXNexdbzRIpH3c/aYHTwxnuqUoKOTZTQxk6y2oU3bi2kR22diS23Vl91o5V345EJKupAOmQCDgjQgcajKLiXUMRCtdR1WTT1RP+zOwhuLiSGeBZF6suGO8CpVlXGhGh3vlU6KUnZox9KVKlKmp05WztbicftB2LDaXfVwE7hjV90kncJZhjJ1x7oOuuvhXKsVGVkW9HYidejtT1va/HQrVVm8kdi7cntG3oJCmdSvFW/Ep0Pjx767GTjoUV8NSrq1RX9/P4j0/o37TIZcJcgQSfa4xnz4r/Vp31qhXT7R4GJ6IqQzpfUuG/8Anw8i9o4IBBBB1BGoPhV55DTWTMqHBQCgFAKAUAoBQCgFAKAUAoBQCgFAKAi7/pFaw6S3EKHsLrn8o1+VRc4rVminha1TsQb8CvX3tOskzudbKfuIQPV92q3XjuNtPofES7Vl4/i5X772syHIhtkXsMjlvVVA/wA1VvEPcjZT6Ej+ufkvv/BX772gX8n+MIx2Roo+Zy3zqt1pvebafReGh+m/N/2K/eX0sv8ANlkk/G7N/mJqttvU2wpwh2Ipckkc4FCYoBQHTYWMk7iOFGdzwUdg4kk6Ad5wKJNuyK6lSFOO1N2RMbO6IyzSCJJ7QycSqylyoHEncUrp+LjpzqaptuyaM1THQpw25Rlbja3u/semXxj2ZZi3tnhWdgdzrZI0LMdGlbfIBI5DuA4DTS7U42Wp4NPbxlfrKqezvsm7Lcsvm/U8+tuid2p6+RLZwSWLTyh0Yk5JYo+ue81Qqctcj2ZY6hJdXFyXJWfqjp21MLoob3aNmiR6LHbK8uM4zgAcdAMknGKSe12pLwIUI9TdUKMm3vlZEh0f2yiB7bY9u0kxXeeacqCQuBnGQNN7QEqBk6HWpQkl9NNZlOJw8pWq4ydo6JL5+eZRtsRzLPILne6/ezJvkE5IB1I04EYxpjGNKple+ep61F03TXVdnccdcLRQCgJno90nubM/wX9znG2qHt0+qe9cd+alGpKOhlxODpYhfWs+O/8AnxPU+jftDtrjCS/6vKdMOfcY/dfQeRwfGtUK0Za5Hz2J6Kq0s4/Uu7XxRcauPMFAKAUAoBQCgFAKAUAoBQCgI/b+1ktYJJ34INBzZjoqjvJIFRlJRV2XYehKvUVOO88evfaNfycJEiH+7Qfu+8ayOtNn00OisNDVN83+LEBe7Wnmz1s8smeTOxH5c4HpVbk3qzbChSp9iKXgvc4gMcKiW3BNdBuubWSPd6xHQsu8odSpKkkAgHloaNNakIzjO+y0yQ6L7KW6uY4WbdDZJwQCd1S26udN44x3anlUoR2pWKcXWdGk5pX+asskV4bfKtsOPdUHJdHcgDiTK0bAjv4VZfZ/R85mF01VzWJefBpf+KaNtrtjZNyQklg8TtoOpBOT3dUQx/LRSpyycSM6GOorajVulx//AFdepIt0R2UkxU3QDKP5MsqgBiMje+F/Fd7NT6unfUoWOx0qd1DLik/5XoZR7NtIX3rmfZRhwcxR28e+2mmDvtJkHHbTZinm1bkcdavUjalGptcXJ29kvYpVnt76Ldyy2agRMWVUlBYGMkHdbXPLI1yNM51zSp7MrxPVnhuvoxhW14riSsPtBkiQrbWtrb73EonHvwMDPjmpKs0vpSRnl0XGcr1Zylzf9yq397JNIZJXaR24s37DkB3DSqm23dno06cacdmCsjC1uHjOY3eM9qMyn1UiidtDs4xnlJJ81f3JNelF1waUSDsljik+bqT86l1kuJneCobo25Nr2Z2RdN7tFKxtFEDx6uGNT/lx8ql1stxU+jqEneSb5tlfnmZ2LuxZmOSzEkk9pJqu9zbGKitmKsjBRkgDUngBqT4Ch15K7O4bGnxlozEvbMVhHl1hXPlmu7LKv8RTvZO77s/a4NlEvx3KZ7IkeQ+p3E9GNLLic6yb7MH4tL8v0MZEjb3YEnd+1ipz2gRopPZrvmmW4knNZ1Gkvm9v7I5ri3ZGKyIyMOKupUjIzqCM8K5YnGSkrxd13E/0b6aXVphVbrIh/hyEkD8B4r5ad1WQqyiY8T0fRr5tWfFffj7956p0b6cW13hQ3VSn/DkwCT9w8G8te4VphVjI+exXR1ahna64r78CzVaYBQCgFAKAUAoBQCgFAKA8m9sO2C0sdsp92MdY/ezZCjyXJ/rrJiJZ7J9H0LQtB1XvyXLf6+xRbO3BWR3zuIvLGWd8iNRnvDMfuxtzxVKW89ecmmorV+y1f2Xe0ctcLBQG60uDHIkgAJR1cAjIJVgwBHZkUTs7kZxUouL3przPSbvpXs3aEareo8Mg4MATuk4zuOgOnDRgAcDTStLqQmvqPBhgsZhZN0Gmvmqf28yvXHR2wB3otqIoByN+Mlhjgcqy6+QqtwhukbY4vE2tKg/PL1TPt7d2xUJPtG9vFBGI41ZFJzpkysQeWup7KNx0cmxCFa+1Toxh3tp+2hINtYbPhJjt47aeVcRRavKqn/Gndve/DHprnI007tbCyVn81KeoeKqWlNyinm9FfhFLLm/joLEkkkkknJJ1JJ1JJ5k9tUnsLLQ+AUOigFACaA6LSxll/lRySDtRGYeZAwPOiTehCdSEO00ubOg7KZc9ZLBFjiGkDN+WIOw8wK7s8SHXp9lN+Fl5ysh1dsvGSaX8CLGPzOWP6KfScvWeiS5u/ore5mbhVUOlooXhvy9bKM9mfdiJ46btdvvsc2W3syqZ8FZfl+p12j3c0TmCQ+5q8MIETBdPfCxBQ650OMkaZGua6tprIrmqFOa6yOujeavwu72fucOxVtWkzdtOFJHvRBD4l97Jxw4AnjUY7N/qLq/XKNqSXJ39P5LRdbGs0dF1gLHet53YT2045CTKjdJ4EcB6ZtcY34cHqmedDEYiUW+1btRS2Zx5cfua7yZeu3Jv/Tb1AFEsBKwSLy3wuqqcD3xkaa8MDjednk/QlCL2NqH9Sm9zzkuV9X3a8OJydI7aeUj6QmLtUzvLgrdRqM76Ee60ijXA+JeQK4PJpvXX3LMNOnBf039DfjF8H3P0fc7lWBqs9EEUBbujftAubbCueviH1XPvAfdfj5Nnyq2FaUe883E9F0a2cfpfdp5fg9T6O9LLa8GInxJjJjfRx26cx3rkVqhUjLQ+exOCrYftrLitPnMnKmZBQCgFAKAUAoBQCgPzt0nvOuvLiQ85WA8FO4v6VWvPm7ybPtsLDq6EI9y9c36sTRHctoBgGT+KSTgb0zbkeewCNUOf941OCEZLanUe7LwWb9b+SOC5gaN2R1KupwyniCOVR0LoyUoqUXdM1UJCgFAd2xNpG2nSZURyhyFcZHAjyIzkHka7GWy7lNeiq1NwbavwLBc9OTvF4LO0gmPGUIHfJ4kEqNe85qzrd6STMcejVbZnUlKPC9l7sqtxO0jM7sWdjlmY5JPeaq1PQjFRSjFWSNa6kAak8AOJ8BXCWiud42NPjeaMxr9qYrEP/kK58qlssp/xFO9k7vuz9rg2US/HcJ4Qo8h9SET9ZpZcR1k32YPxaX5foZRPb5wkM0zYJw7hRgDJO5GC2AASff5Uy4HGqtryko8lf1eXod8EF31JuIbaOOFVLGRY0PujiQ8xZzz+E1JKVrpfPEplKht9XObcnuu9eUbLzOfZim7mCXM8u5uu5JLOcRozkIpJGcKcADlwri+p2bJ1X/h6e1Sir5Lhq7Zs7l6OW8+lldq78oZ16p2/A3wse4DzqWwn2WVPF1aWdenZcVmvHejbaPbA/RNoWotnGgmjBR1OMAybxIZT9rVe7GoLZ7M1YjNVrddhp7S/a814aWfdr7EvdxXMUTwzE39hoCU/nQYwVbB94EDBGd5SMagHWb2krPNGaEqM5qcP6dTv7MuPzJp7myolZLWSOeCTeXOYpl4HHFWB+FsH3kPI8xrVXZd0eleNeLp1FnvX3XFcGWG/Nrfp153bWYkB3H8sOeAmA+FWPwzDvDagb03szz0fz5cxU+uwsur7Udy32/0963x8VrlFxXE1kzW11Fv276tEx91hylhccG7GU9x14Ru45SWXzQ0ONPEpVaUrSWj+0lw7n4d9huujiXNkhtrkThGAh60BHQEHet3fhnO4VUheGhwdLHDajk/nAxRxcqNd9bDZv2rZp8JJed3n35lasdr3FmxgljLRhstBLkbpzkPGR70bZ1Drpz1qtSccn5G6pQpYhdZB5/uXs+K4pm7bOzY51a6sgSg1mhON+Eni2BoYzxyNBrwAwqUU/qiRoVZUmqNfX9L3Pu589feuVA3CgPqkgggkEHIIOCD2g8jQ5rkXjo57Sp4cJcAzx/a0Eg8+DeeD31dCu1rmeTieiKdTOn9L9P4+ZHqGw+kFvdrvQSBscV4Mv4lOo8eFaozUtDwK+Fq0Haore3mSlSM4oBQCgFAKAUB+Yp2PvHnqa8xn30Voifa33tpxxDgJ4YvKIxxfslWW+u3ejEp2wjk/2yfnd/c27ZmN1HPMx3pIrndDczFM0m4pPPdZNM8AxHDFdl9Sb7/QjQiqEoQWjjf/AJRtd+KefIr00TIzKwKspKsDoQQcEGqzbGSkk1ozChIUB3/6LI/mSQR9zSBm/LFvt6gV3Z4lPXJ9lN+H3dkDHbL8Uk0n/DRY1/NIS36KfSL1npFLm7+iy9T4NoxDHV28We2V3lJ8gVT9FNpbkHRqPtTfgkvy/UmLe1vpLaSeORUhRSzLC8cZ3Rx9yEA9ujYOhqaU3G60+cDNKeGjVVOSvJ5Zpv1l9iM6PWccszCQO/8ADdwiMA0rou8E3iCdQGPbp31GCTeZfiakoU1s5ZpX3JPfYk7KezYq0MYWTnBdFZIZhx3VlIBjfsLYHAc66nHd66FE44hJqbuv3Ryku9reuKWZOL0lEbNHvfRoXf3GijRJLVwMGKaIDEkYPPByOefhs27ZafYx/wCE2kpW2pJZpttSXGL3P5zh9oXUtnN1gCxyvqerG9bXUZ+uFzgZyMqO3I3Dxg24u/8AZmqnCGIhsvNLj24vh+H53NTWKzD6Vs/KSRkO9uDl4iDnfh+3HnlxHDGDgctfOPkSVV0/6WIzTyUtz7nwfzvOa42YtzG09qoyozNbrqY+2SIfWhPYNU4cOHHHaV4+XzcWRrSoyVOq/wDbLj3PhL3Nln0iEkYgvQ08P1JAf40PejH4h91uPliuqd1aWaIzwjhLrKH0y3r9L5rdzX8nQJZLNo/4rNAwP0e6h4qM6gA8QD8cDc9Rg6nucd+W5/PYhsxxCf02l+qL3/N0l45Eg1/CWxdokRmH/wCRCCbe4UHRpIxghgT8a4dWOu7wqV1+rz3Mo6qolei29n9L7UeT4Pg8muJH7W2FLZbtzCVltnGN4EOhVtDHJjAZG4b2BnT4WxUZQcc1oX0cTDE3pTykt2jut64NcPdXOy724vURhbaKTZ+d0xgydZC5Go6xnJVuJVgAGBI0OcdcstMiqGGfWNubVXW+VpLlbPvWqOazs5Id642e30m3I3ZYmUFwp4pcRD4hxw66ccYHHiTWcc181LJ1IVLUsQtmW57r8Yy3cmTq/wCtW4kEQuLUMUaGaQJPbOME9TO5G8mDnDHsHaBPtK9rr1XJmP8A6FTZctmeqaV4yX+qK0fLn3lVn6u2ZLixvCWB0R0ZZV7Q+m4w7eAPIGq8o5xZ6MdusnSr08uN7rw3ox6R7QspffhhlhlOC+qLEW+sVTLEa5xggd1JuLzSO4aliIfTOSa3a37s8vuR9tsqaQbyROV+0Rup+dsL86iot7i6VenF2clfhv8AJZmwbOUfzLiFe5C0zf8Axgp6uKW4s51rfZg3zy98/Q4D3VwtM7eZkYOjMjrqGUkEeBGtNDkoqS2ZK6PQOjftPkTCXa9YvDrEADj8S6BvEYPcavhXa7R42J6HjL6qLs+D08HuPTNlbVhuU6yCRZF7uI7mHEHuNaoyUldHg1qNSjLZmrM7a6VCgFAKAUB+b+kdqYri4jI+CRwPDeJX9JHrXnTVm0fc4We3ThJb0v59Sd2bptdmPBJp5PyJLIP2FTX/AFPMx1c8FZb1FebSI3ZsZ/0fcDnLNbRDxAmc/uKil9D8DRVl/mYPgpP2R3dJIZLraFyE3cRt1e8xVFAQiJQzHAyW0GdTnsGkp3lNlOFlGhhobW9X4vPPTuWpXJomVmVgVZSVYHiCDgg94NVm5NSSa0MKHRQE90X6QrauN+2gmTOrFF60Z+y5007CPMVOE9l6GPF4V1o/TNp88vFEvtPat3ColEy3tlIcAyorrn/ZyLjMbjhgYB5dgk5SWd7ozUqFCb2HHYqLg7PmnvXzvNFhCsjifZjNBdKCWtWbO8OLdSx+Ne2NtfDSiV3eGT4E6kpQj1eKW1B/q/K3PvXrmafoq3R66zHUXkZ3nthpkocmS3zwIIyYzqOXfy21nHXh+CW26C2K31QeSlz3S+z+LVNYrehpYFC3QyZrcDG/j4pYR453o+IOccs8ttZrXh+CUajwzUKjvD9MuHdL7P4q5jyxp4Y5VWbiY2PtoIhgnQzWrHJTPvRsf8SEn4W1OnA654mpxlbJ6GWth3KXWU3afHc+6XFexlf7Ne1KXNvKXhLZiuE0IP2HH1XHAqdD6gHFxzXmcp1o1k6VRWlvi/dcV37vUkrWYXbrLbkW20V13VIVLg8ymdFlOuVPutr2nEr7WayfuUTi6Edip9VLzcefFd+q8jCVra7YrPixvAcM26RC7c+sXjE/aeHM54U+mWuT9CSVagk6f1w3fuS7nvRvsOjV5G30eSFpLadgC8WJEUnRJ0I+ErpkkDK5B5Y6qclk1k/lyFTGUJrrIytOO55Pvi+N/R5kRse+EEjQXCiS3Z92ZNTusp3DLGRqHXHEcQMdmIRdnZ6GmtTdSKqU3aVrp+tn3P0Z0zX6WUp+gXRmifO/HJEwUjhh1YBXyMjeAU12+y/pZWqUsRD/ADENlrRp5+Fs1ydznstuiCVntolHWoUkgkBkjOSD7oyGI7A2d3JGSDXFKzuiyeG6yFqstHdSWT8d3lr3GccV2jmZE+iFhu5BW2XdOMhQ7LpoDpnUZ40+pZ6ehFuhKPVye3b/AJP0TOKa0i3i01yHfOT1aPKxPe8m4pPfvGuNLey2NSdrQhZd7S9Fd+iPhnt1+GF5O+aTA/JEFP6zTI7s1XrJLkvu7+x9TbUg1iEcQ5mGNVP5yDJ+qm09xx4eDynd82/bT0OKedpDvOzSN9p2LH1JJrmpdGKgrRVuWR27A2eLi5ihZiokbd3gMkaEjTxArsVd2KcRVdKlKolexP8ATjoWLBI5FmMiu+5hlAIO6WzodR7p+VWVKWxncx4DpB4mTi42srlQqo9MUB0WF7JC4khdo3H1lOPI8iO45FE2s0QqU4VI7M1dHo/Rz2o8EvEx/vYwcf1px81z4CtMK/7jw8T0NvoPwf2f58z0eyvI5kDxOroeDKQR8q0Jp5o8OdOVOWzNWZvrpAUAoDyv2r9F33zeRjeQqBMANV3RgSd67u6D2boPDOMten+pH0PRGMjZUJa7vx+OJXbXaUcV0ZJlzHc2yhmXO9H1sIjd1HPDiQEeONdDWpJSu96NsqMp0dmDzjJ8nZ3SfhYx2ci9bZWiOsv+tLLK6Z3CxZFAUsATuxoSdOLkcq4tVFcTtVvYqVpK30tJPXfrzb9Dm2vJm2ZudzeTSE9qxABR+aeQ1yWnNv56llFWqpfshFeL/iKJK92aL0NLGc3Le8FHCRYre1WTXk/WM2O07w7Km1tZrX+EZ6dZ4e0Jdn2blK3hbXhkVN1IJBBBGhBBBHcQeFVHpJp5oxodFASGx9ryW7ErhkcYkifVJF7GH7HiPUHsZNFFahGqs8mtGtVyO+92UjIbqxLmNMM8eT1tueIORq0fZIOGNeBIk4rWP9imnWkpdVXtd6PdL8Pu/g2i4+m4Ye5fxjeVk936QEGeXCdQMgj4gMdmF9rn7/yR2f8ADZPOm937b/8Aq/T32292l8VJcW+0Bjq5gdxJyOAcj4JeQcaHh2AdTU+fuclCWGTSW1T3rVx5cV3bvUzurmGdzFtFGtbtdDcInxHgDPGOPL3149oFG08p5Pj+SMYVKUdvDPah+2+n+1/Z+rO3Zfs/dt9zLby2/VPuyxyE4bdyjYxphgMgnGMipRovwKqvSkVaKi1K6umt29FZ6PbZaBuTQyYE0TDeV0OM5X7QGcHjnuqqErG/E4dVV/qXZe9Pnw4n3b30TfzZ/SAuc4l3cDs3CDvaH7WvfXZbN/pGH6/Z/rWv3ffd5HXtTb016FQ28TyKqqZI43aY7va2SdezHM12U3Pd+SulhqeGbe20nfJtKPkaLe1uoRu9cbUHiGuOr9Y0bf8A01xKS328SUp0ameztf8AG/q1b1OfqLdfimkk7oo8D88pU/oNcy4k9qq9Ipc39lf3PgvYl+C3Untmd5D6LuJ6qaXW5Herm+1PySXvd+oO2Z8YWQxr9mELEPPqwufPNNpj/D073au+/P3ucB1JJ1J4nmfE1Eu3WNlvA0jqiKWdjhVUZJPYK7qRlJRTlJ2SPSLToxabNgFxtDdmlPwxaFd7juqp0c9rHQd3E6FTjBXmeHPGV8XU6vD5Ljv5t7uSzI+22ltK/kDQv9Et1PFSEjjA7ToZD3cM8lFRUqk9MkXSpYTCxtNbcvNv8e/MjfaBcW894BaKHO6FYxjPWPk6qFHvHGPeHHyqNVxcvpL+joVadD+tlwvuXffT5xJ/orsOPZwF7tBljfB6qLiwJGCcDi+DjA0AJyeyyEFD6pmPF4meLfUYdXW97v7e/vVOmHSd76UMRuRpkRp2A8S3axwO4YAHMmqpNzZ6ODwccNCyzb1fzcQNQNgoBQCgO7ZG15rZ9+CRozzxwb8SnQ+ddjJxzRTWoU60dmor/Nx6Z0b9p8b4S7URNw6xcmM+I4p8x3itMK6faPBxPQ84/VRd1w3/AM/Mj0CGZXUMjBlIyCpBBHaCONaDxpRcXZ6mdDh8YZGDqKA8f9o3Q9rfE8IJtgMFR/g5ZmwP92WZj90t2Yxjq0tnNaH03RuPVX+nPtceO7zsvErXRO8jhu4pJshVJwR9VipVWI5qM6ga8+WDXBpSuzdjKc6lGUYa/bgZX0f/AKfZc92S5RiOGS0TD1H7Ua+heIpy/wAzV71B+jNnR2UpFdyZI3IVQcdDNcRDI8lPpXYZJv5qRxMdqdOFtW35Rf5N3SAxPAJ8Hrpbq4KsBgNGHDZfnvAyAA9mh4DCVmr97I4bbjUdP9KjHwdt3lmVwGoG4UAoDp2dfSQSLLE5R14EfMEcCDzBom07orqU4VIuE1dFmku9mN1dwfpEVxlXeK2UBA6kHK9YMLqM+6cDNW3hrv7jAoYxbVPJx0Tlrbvt90VfaU4kllcKFV5HcL9kOxYL5A48qqebPQpRcIRjwSXkiZvNq3t8ioVaWNQACkIwN0YBMm7kd/vAampuUpoywoYbDScr2fe/t/BHjZm7nrJoIs6MOs6xj3FYQ/o2Kjs23/PAv67a7MW+GVl5yt6HwrbL9aeY9wSFfU9Yx/KKZC9Z7kvNv/1XqwdoqP5dvAve4Mzf/ISnogpfgh1Un2pt8svbP1MLjaszjDSyFfsht1PyLhflRyb3nY0Kcc1Fc9/m8zjAxwqJbcV0CgN1navK6xxqXdjhVXiT/wCczoKJN5IhOcYRcpOyRPWnRpDKIWuN+fODDbRGUryO9IWSNcc9SBU1BXtfPuMk8ZJQ6xQtHjJ29M2y/WezbLYqGaV2eV9FJALkaZVFBwBzJz4ngK0KMaWbPGnWxHSEtiKsl5c2/Yq1/wDRL+dpZ9pFTwVGhMYReSqzOU8TnU1U9mbu5HoU+vwtNQp0ebve/fZK58PRa3Qby2d5eDkVlg3T4GAs2KdXHg35fYf42rJ2dSMPCV//ACsjbbXd+MpY7N+iZ0LdU2+fGWYAeoonPSMbHJ08M/qr1tvuvl5RuaumOwYIIFee5kk2gwXeXfDg5PvZyN5UAzg5AyNOylSCSu3mSwWJqVKjjTglSzztb+Gyj1SesKAUAoBQAmhxuxqe5Uc8+FSUGyqVeCJnoZ0guY7mKK3dlEkqKyfEpDOFLbp0BAJO93VbBOLyZ52NdOrTblFZLXf87j9E1rPmBQGMiBgQwBBGCDqCDoQR2UOptO6PFvaB0NNo3XQgm2Y+PVEn4T908j5HlnFVpbOa0Pqejsf162J9pev88fMiNj7bjjgkgmgE6FxLGCxXckA3cnGpUrjI04d+kIySVmrmmth5TqKpCWy7WeWq/JjanFhctp/Engj00+BZpTj9NF2X4HZ54iC4Rk/OyJCO0V12dFJ8Cwz3En4OtklPqsQXzqVuyn3sodRxdacdW4xXOyXu7mi/u2urHrpd0y28wQsAF/hTKSq6clkUgdgOK425Ru9xOnCNDEbENJK//Jb/ABWveV+RCpIYEEaEEEEeINQNqaaujGh0UB02ksa56yJpDy/ibijxAXePkworbyucZvsyt4X+9vRm8bVZf5UcEWOBWMM355d9/Qiu7XAh1Cfabfjl5KyOa7u5Jf5sjyfjZmx4ZOlcbb1LIQjDspLkrGihMUBK7O2UrIJbiXqICSqtul3kK43hGg4gcC50BIGp0qSjvehnqVmnsU47UvJLhd+y1ZadmxbBICu05b7UvWr/AMsBRViVE86rLpNZpLwt98yXHs+2fcrvWly39DpKo8Qfe+YqfUwl2WZv/lMVRdq0PNNfx6HLF7LWj3mdxcY+GNSYQ34394gdy699c/w9u8sl0ypWSWzxfa8ll6nVZ7Cjt1eTaFvs6G3CkKFDPKTy99jknGeGSa6oJZzSsVzxM6rUcPObl4JeS/sUHYe3DaXJngQEZcKj5PuM2QCQc7wAXXu51RGezK6PZr4dV6XVzfDNcUWCX2kzBSLe3t7csckqN4knieCjPeQas697lYxLomm3epNy+eJUL69kmcySu0jnizHPkOQHcNKpbbzZ6dOnCnHZgrI56Ez7Gd05UlT2jQ+ooceaszq/0pPjHXz47Otkx6b1du+JX1NL9q8l+Dk/vrXC0UAoD4zgcTiiTZFyUdWaXuwOGtTVNlMsRFaZm2xtbi4OIIpH70UkDxb4R5kV1qEdWZ6mLa1aRZLL2a3bjemeOEYzgnfbwwvu/qqKrQulEw1MbFZ5svuyfZPZR4MvWTt95t1fypjTuJNbVTR5s+kKsuzkXLZ2y4YF3YYo4l7EULnxwNakkloZJ1JTd5O52V0gKAUBruIFdWR1DKwIZSMgg6EEUauSjJxalF5o8R6d9D2sn348tbOfdPEoT9Rj+zc+B144alPYfcfV4DHrER2ZdpevevuvihP9JMbYWxAKiUSodAQSrKwbtB3gQTwx2aCG1lY19SlV61cLP0fziWa5gMc0sTDDQbHMZHY3VKW/5jVY1Ztf6Tz4yUoRmtJVr+r/AAQezmxYX+eG9a+vWyH9gaguxLwNlRf5ml/z9kTXSDYb3FxBHGR1n0FDr9d4C0bKT9rC8T9kA44iyUG2kuBkw2JjSpSlLTbfgpZopYOaoPVFdAoBQH1VJIA1JOAO80ON2zZ6Btb2bPDZGRS01yCGZV4Bdd5UHFiMg5PHd0Azir5UGo33njUellUr7Lyjx791+Hy7PPidSOY0I5jxrOe0XWy6R2lxbQW01jLcSwLup1JOToBn3CHGcAkYIzrVynFxUWr2PKnhK9KrKrCooqTu7/zlyNK9E3klUSLHZq3wQBjLMRxzgtnty7lQOwCnVtvPIk8dGEHstza1lpH53JNvic22NpwW+9Bs/IGN2S6JzJJ2qjfVj0Gq43vDVuSaWUPMso0alW1TEeEdy5re+entGxdI7tRgXVxj/iuf3OaipyW8veEoN3cF5I4Li4eRt6R3dvtOxY+rEmot31LoxjFWikl3ZGqhIUAoBQCgFAYPMo4muqLZXKpGOrND3g4AetTVPiUyxPBEvs7ovf3GNyB1U/Wf+GPH3sEjwBrjlTjqzJUxqWsvIsth7L8H/WbkA/YhG83kWGf0VW8R+1GKeNX6V5lr2X0Ls4dUtg7fanO96A5AP9IqmVWb1ZmliKkt/wBidDjhv8NN2JeHceOPHSoFJ8ePQncxodXbLcOXH9xUqb+tc0cloyyV7RjFAKAUAoBQGm8tUlRo5FDIwwyngQa40mrMlCcoSUouzR4d026JPYyZGWt3PuOeXPcfvHI8wPGsVSnsPuPrcDjo4mOeUlqvuvmRp6K3he5WOZ/dlge0DNyWRGCDP4ioHiBwArkHd2fIli6ezScoLSSn4p5+hqls5I7dbaRWjmuLgEqdCFjDRLkdhkkkx29XmuNPZ2XvZKNSMqrqxd4xjr3vP2SvzJ7alz/C64H/AAr6MH8d4EHoJxVjeV+fuY6UPr2Hxpvyhf7FatdnA2c9wR8EkUaHXi28z/Lc9arUfpbN86tq8Ka3pt/b7kXUTQKAUAIoC57I9pV3CoRxHMAMAvkP5sDg+JGe81bGvJHlVuiKFR3jePLTy/kmrHpVdXxfqtnW8hRclnO8BpkLqoyxxoM+g1qaqSnpEy1MFRw1tus1fcv76HI93tWRTvlNn24+N9wQqB3ZzIT2BcZ7a5eo+5FqhgYP6b1Jble/8eZWNpbWRVeG139x/wCbPJ/Nn8eax/c4n63MVU5LSP8Ac30qEm1Ora60itI/l9/kQlRNYoBQCgFACaHL2NT3KjnnwqSg2VSrwR8tmklbdhjZ27EUsfQDSpbCWrKJ4q3dzLFs/wBn19NrIEgXmZG1x27qZ+eKg61OOhhqY2PG5Ztl+zW1XBlkluD2INxPUf8A3FVyxEt2RkljJPsotmz9kQWw/hQwQfeIyx7ieOf6jVLk5au5nlUnLtM7eP8AtH/SP+nI9aiQMgpUcUjXnu/vk4HyoDDCnk0vzB9cJ6V3MG3LY+qgHbrp3gYA9TXMjpomIZThnc4OMcOHaoC+RJqSdmmReZZFbIyOde2Yz7QCgFAKAUAoDm2hYxzxtFKoZHGCD/5oRxB5GuNJqzJ06kqclODs0eFdMei8ljLunLQuT1cnb91uxx8+I5gYakHBn1+CxkcTC6yktV913e3vh0SAlv7czSf4qtvOSSxTVFyeZIUDPh2UhnNXO4y8MNPYW56d+rOoP/6Sd7R1umhxz98Q3B+cRrt/6fj/ACV2/wA7lpsp+V4/c3S+7sto9NHt5G/FN1zjP/tdR6V39FuRBZ4xS/3JclZe9xLstJbCFsYuEgmm3tMPFFcbu633grEqfu4PLHNm8Vxz9wq0oYmS/S5RXKTjryvr5lUI/t8xkeoIPnVZ6J8odFAKAlNkdIbm1DLbzNGrHJAVGBOMZ95Tg4A4dlSjOUdGZ62Fo1mnUje3P7M59pbUmuGDTyvIRw3joPAcB5CuOTepOlRp0lanFI464WigFAfGcDicUSbIuSjqzRJeKO/5VNU2UyxEVpmduztkXdz/ACIJGU/WxhfzthfnR7EdWZqmMtq0iy2PsymODc3EcWfqrl2PrgZ8M1B4hLsowVMat2fMtWy+gNnFg9S87fanOB+QAD9JqqVab32M0sVUlpkWOFVQbiFEUfUhQaeOAR+kVVrmZ2282bBFn6mvbI2SO8DX9xXLiwZxnDSEnmqD+y5YetPAGUa4OVjAPaxGT6ZJ88U8QfHfXDSa/ZQa+mreYxTwAVNcrHryZzr6nLeoFPEGUmQMu4UdwA9S2flinI6YAJxCM5HMgn0Zzj0NMzmRnJIw1Yog7zn/ALa+tLI6S2zWzEnPA3T4r7p+YNe1CW1FMxSVnY6amcFAKAUAoBQCgOPa2zY7mJopV3kYa9o7CDyI4g1yUVJWZbRrTpTU4PNHhPSvo3JYy7j+9G2THJjRh2HsYcx58Kwzg4OzPrsJi4YmG0td64fwatnAzxpZqcPLdBwTwGYjHnJ58Tjn4muLNbPeSqWpTdd6KNvW5Oba2iZbS7UhcR3aRocYYRr1wRCeYUA47N492JyleL5mOhSUK1NrfBt83a78TqvoTb2sczYCPstbdBkZMs8m+wx3I294CutWjfut5kKclVrOC1VXafKKsvXIjptnm6TZ8alRI9tKqEj4jFI+6jHkN1CAeWe+o22tldxfGr1Eq0nopK/ddLNeLz4lWkQqSrDBBII7CDgj1qs9BNNXRvu7XqwmT77IHK4+ANqmTniy4bHIMvboasQhPabtona/Hj5PLzOahYKAUBg8yjia6otlcqkY6s1LcFjuopZjwABJPgBqan1fEpliUtET2zuhe0J9eq6pT9aU7n6dX+VQdSnHvMVTHLj5fPuWPZvsyi4z3DyH7MK4HgWO9/01B4h7kYpY1vsotmzujVrb4MdvFGR9eU77DzJPyYVS6kpaszTrTlqyWyTzkfw9weR0JHmaiVjG7zjiB7OJ8zgZ8jXNQfN0H6ryfi0HocDzANdBsYkDUpGvdy8CcAelcBrwp5PJ48PQ4Q+VdBtAfH1EA8T/ANgPnXMjpqyh+s0nhqPA7oC+tdzOZGxd4D3UVB3kaeS6fOuHTXvg/XZ+6MYHqOHm1dOGccZzlUVT9pjlvPHH81cuDEuDxdm7QmcD8uo8zXQfVXGoRU7WYjPnjOfMiuAhNp9M/oE0YmXrLWYHEkYOUcH3gRkhlIKtoc/Hx4D0MNV+nZe47HDdam4vP3Lls3aEU8YlhdZI24MpyPA9h7jqK2p3Mc4Sg7SVmdVCIoBQCgFAKAUBwbb2RFdQtDMuVPA81PJlPIj/AM0qMoqSsy6hXnRmpw1PB+kuwJbKYxSajijjQOO0dhGmRxB7iCcM4OLsz6/C4mGIp7cfFcPnqbUv+stbiNi73Ms0ci6Z6wjKEDAzv5cnv5a0veLW8i6WxWhNWUEmn3b/ACyJ32gD+GF5Q3HUjwFlbH91arKunJ/ZGPo7tX/dHa/85HGJDHY2s4OGSK5iQ5wQ81w6ZHeIzM39NR0inz9y1rbxE6e5uDfJRv72RX9k26tIN8ZjRTJIO1EGSv8AUd1B3uKhFZm2tNqOWryXN/jXwNFzcNI7O5yzksfEnOndyA5CuN3zJxioRUY6I1qM6UOtpK7PljbTznFvDJJ3qpI8z8I8zU3GMe0zFUxijwRY7L2c3bgG4kit1PJjvN6KQv6qg60F2Vcw1Meu9+haNmezm0TBdZrg/fPVp6DBI/NVcq8n3GSWLm9Miz2VpFCN2JYohzWFAW8SQP3Wqm29TNKUpas6DFnime+RsjxCjI/ao3OAPn65bujGB664P9QroMo4zxVFU/aY7zeeOP5q4D4XB4uzHmEzp+T3h5mgMo1I+GMLniWIz+nOfMiniD4zDOGkyfsoP7DLfOngAi4OVj1+0xwT56t6inNgPJrgyAH7KDJ/6j8hQHwR54RluwyH9s5I9BS4MpGI0aQL2BQM+GuSfICgMQgPBGbsL8vze8PIUB9aY5wXAPYg3mH7/wCWlhc+dVn6hb/iNp4ga49BXbg0bQ2jFAP49xHEOQyq58mJJ8sUUXLREoxcskVbaHtGsYz/AA1knYcDukD80mDjwBq5UJvXIvjhaj3W5lN6VdOpL2PqjBEiZDDVncEHQq2gGmQfd4E1fToqDvc1UsNsSvfMiej217m0k6y3coT8SnVH7mXn48RyIqzrFHQ0zwnXK0ke8dDulC3luJXCxuGKOu9kZAByCcHBBB7s4141fCopK54WLwcsPU2NcrliqwxigFAKAUAoBQEZ0i2HFeQmKUd6sPiRuTL3/uMiozgpKzNGGxM8PPbh/c8I27seaznMUmQw95HXIDDOjqeX7g1glFxdmfXYevDEU9uOm9cO5/MzsvdsfSLWQSsOvE8cvDHWDqeoY9m9ojHhnUjnUnK8c9b/AMFVOh1VZOC+nZa5Z7XluR8205WzsIs6bkspHfJOwU+in1NJdmK5naCTr1Z98V5LM4IzuWznnNIEH4YQJH9XeD8hqO4uf1VV/pV/F5L0T8zgrhcW32ebJEkryyKhjjG7/E+Es47DocLnQ4+IVXN2yPM6Tr7FNQWr9l/PsemLwwN4gckXcXyJ19Gqk8EfCfqI3dl3P7HPkaag+7mfqs/4zhT/AEj/AOtAZN7uAzqg5BQB5a5z5AVwHwKDwRm73zp+fUeQoDKRyPidUzyGp8i2n6aAw3Qfqu/49B44bA9BXQZu5A95kjHr6E4Hlg1wGGAeUj/i0HmDhT5A10GzDAfUjUdmvzOAPQ1w6a/dP25P8p/ZDXczhkXKjH8OMcsnPlgYHzNc1B84/wC0b9AH+UketAYzSCJSztFAnMkgDx3mwPlXVnpmdS3Fb2l06sI8gyvcN2ICwP7R1bGjN93zzLo4epLd5lbv/aq/C3t0QcjIxb9K4A/MasWGW9l8cH+5+Xz7FZv+ld/PnenkCn6sf8MfpwSPEmrFCnHca6eDjujfn8sRAtCTknU8TxJ8TUnUW41xwz35HVabPLndRHkbsUFj6KM1Hbk9C10acFeb83YtOy/Z7fS4/grEvbKwX9Iy3qBUlSnIzT6SwtLJO/Jf2Ra9m+ydRrPcM33YlC/qbOfQVYsPxZ59Xpt/9uHnn7WLVY9CrOJd1YjjOSTJJknt+LuFWqlFHn1OkMRN3b9F+Cw1YYhQCgFAKAUAoBQER0n6PxXsJjk0I1RxxRu0d3aOdQnBSVmacLip4ee1HxXE8H23smS2laGYYYcxwYHgynsP/ccRWGUXF2Z9fQrwrQU4afMmbtubW+kCAlAjxxCJt0AKQjMVZQOBO82Rw007uyltWI4eh1W0r3Td+/PW/lkatoHEVsn+6Z/N55R/ljjrj0SJU85zl3peUV92zgrhcet9AdnmOzjbCKXzIWIycMfd7Me6F5ms83dnzfSE9uu+7L8+tywZU/WeTw4eHu4X1qOZiMhlRoqRr38vEDA/VXAYbwP1nf8ADoPJhgerGgM0QjO6qIOZOp8wMD9RoDHeB+s7/g0HquB5E0BlGhHwoqZ5nU+YXj+anMGLMOBcsfspy/J7w8zQH1RjJWML2sxA89Mk+eKA+dZn65b/AIa6Hu3jn/MK7YDq8e9uquPrOd4jx1/6q5cELtLpdZRZ6y6DkfViJbX/ANvh5tVkaU3oi2NGctEyr3vtSjXP0a2JP2pCF88LknzIq1YZ/qZfHBy3u3qVu/6eX83CTq17IlC/qOW+dWqlTiaYYOPBsgJo5JG3pHZm7XYsfUk1LbS0NsMK1pZGcdoMgakngBz8ANai6jL1h4pXZYtldCrybHV2zqPtSDqx+rDHyBrqhORTPGYWj+peGft+S2bN9k8hwZ7hV7ViUsfzNgfpNWLDvezDV6biv+nG/P8AC/Jatm+zuxiwTGZW7ZWLfpGE+VWqjBHnVelcTPR25fnX1LPbWyRruxoqL2KoUegqxJLQwSnKTvJ3NtdIigFAKAUAoBQCgFAKAUAoCC6W9GY76Hcb3ZF1jkxqp7+1TzH9wDUKlNTRrweMnhp7S03rj/J4VtTZ0lvK0Uq7rqdRyI5Mp5qeRrC007M+vpVYVYKcHkzZtVsi3P8A/Oo/LNOp+YNJbuRGirOf+5+0SPc4B8K4XLU91sLTcjjURj3EVQXOcYUD3fi/tWVs+Rm3KTlxZ0O+uGk15qg19Peb0xXPAgFTXKx6/ac6+R95vXFPEGUhI+OQL2YAH+bOfLFOSBgFXkjMe1s6ebnPoKA+vMc4LKDzVQXb/wA/ppYXPnVlvqs3/EbAP9IyP0iu3BH7R29bwaTXUUZH1ExveG77zegFSjCUtETjCUuyirbQ9pdqn8mGWZhwZzujyLbzj8oq1YeT1di+OEm9ciubR9pV7LkR9XCPuLvN6vkegFWqhBammGDjvu/nzeVu9ubic5mlkk/G5I8hwHkKmnGOhsp4S2iS+eZqFoBxP9qi6hpjhuLJnZfRm4mx1NtI4+1u4X8zYX50SnLQjOrhqPakl6vyzZbdm+yy5fWaSKIdgzI3oML8zViw8nqYqvTNGPYTfovv7Fq2b7MLNNZDLMfvNuj0TGniTVioRWp51XpjES7No+H5uWrZ2yYIBiGGOP8AAoHqRqatUUtEefUr1KjvOTfidtSKhQCgFAKAUAoBQCgFAKAUAoBQCgFAKArvTLorHfRY0WZc9XJ2fdbtU/LiKrqU1NG3BY2WGnfWL1XzeeN7VspI4lSRd2SCV4nB5CT+LGe8E/SMHurHJNKz3fPyfT0akZzcou6kk14ZP/1IpBkjxH71A0vQ95bcP2pO7Ujw5J61lzPjzJpCoGiRry3iPTdGB6NSwMck/wC0bw9wf2JHma6Dnu72OAZlkggB7SMnwJxk+RrqTlpmdjFt2RWdpe0SyTRTNcnuGF897dGO8KatjQm+4vjhakt1uZWr72o3B92CGKFeWcufL4VHoatWHjvZojg1vfkVu/23eXH82eVgeW9uL+VcD5VNKEdDXTwa3R8/5OBLLHEgeFHUNawz3s79m7HeY4hiklP3VLAeJGg864nKWhKcaNFXm0ubLbsz2aXsmN8RwL99sn8qZHqRUlRm9TJU6Ww0Mo3fJZev4LXs32VQLgzzSSnsXEa/3b9VWrDrezz6vTVV9iKXq/x6Fq2Z0YtLf+VbxqR9Yjeb8zZb51bGnFaI86rjK9Xtyf28tCXqZmFAKAUAoBQCgFAKAUAoBQCgFAKAUAoBQCgFAKAUBWem/RRb2L3TuTqPcbk2MkI/aNTg8VJJHEg1VKe0u834DGvDzzzi9fyvmZ4ZeWzxs0bqUkUkMp4g/wDmuefGsWmTPrYSjNKUXdM9On6f2aopeaSRyoJjiU6EgEje0AIOmC9VKhJvJHy6w1Ru1iu33tRIz9GtkX78pyT4quP8xq1Yf9zLo4P9z8iuX/S+/nzmd1U8o8Rj1XDepNTUKcTXTwcd0b8/liG+iEkljqeJ4k+JqXWLcbI4Z2todFtYb7bqK0jfZUFj6KM1Hbk9C3qacFeT83YtWy/Z/fS8IREvbKQvyGW+VdVKcjNPpHC0tHfkv7L1LXs72TDjPcMfuxKB+ps59BVqw/FmCp02/wDtw8/4t7lq2b0HsYcFYFdh9aTMh8feyB5AVaqUFuPOq9I4mprK3LL2LAiADAAAHADSrDG3fUyocFAKAUAoBQCgFAKAUAoBQCgFAKAUAoBQCgFAKAUAoBQCgFAVHp50OW8TrI8LcoPdPAOPsN/Y8vAmqatLazWp6XR+PeHlsy7L9O9ffieGTWBWRkcMHDEFDoQc6jHHNZttrI+kVGEvrvdPPuJ3ZfQy8mx1ds4B+s4CDx9/BI8Aa6oTkUzxeFo6yXhn7Ft2b7KJTgzzonasalj+ZsAehqyOHe9mGr03Bf8ATjfnl6fyWnZvs5sYsFo2mbtlYkflGF+VWqjBHn1elcTPR25fnX1LPaWkcS7saJGvYihR6CrEktDz5zlN3k7s310iKAUAoBQCgFAKAUAoBQCgFAKAUAoBQCgFAKAUAoBQCgFAKAUAoBQCgFAVOx//AGtz+GP/AJa1Uu2z0Kn/ANSHj7lsq088UAoBQCgFAKAUAoBQCgFAKAUAoBQCgFAKAUAoB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6" name="Picture 2" descr="http://www.clipartpal.com/_thumbs/pd/education/look_it_up_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496" y="336863"/>
            <a:ext cx="3995008" cy="309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01602" y="479489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disastrous</a:t>
            </a:r>
            <a:endParaRPr lang="en-GB" sz="6600" b="1" dirty="0">
              <a:latin typeface="Comic Sans MS" pitchFamily="66" charset="0"/>
            </a:endParaRPr>
          </a:p>
        </p:txBody>
      </p:sp>
      <p:pic>
        <p:nvPicPr>
          <p:cNvPr id="2050" name="Picture 2" descr="http://www.petsplace.co.za/ship_sink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615" y="1672745"/>
            <a:ext cx="2905610" cy="267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30324" y="4437112"/>
            <a:ext cx="5760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solidFill>
                  <a:srgbClr val="FF0000"/>
                </a:solidFill>
                <a:latin typeface="Comic Sans MS" pitchFamily="66" charset="0"/>
              </a:rPr>
              <a:t>disaster</a:t>
            </a:r>
            <a:endParaRPr lang="en-GB" sz="6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627784" y="5661248"/>
            <a:ext cx="3888432" cy="432048"/>
          </a:xfrm>
          <a:prstGeom prst="roundRect">
            <a:avLst/>
          </a:prstGeom>
          <a:solidFill>
            <a:srgbClr val="FFFF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1954105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solidFill>
                  <a:srgbClr val="FF0000"/>
                </a:solidFill>
                <a:latin typeface="Comic Sans MS" pitchFamily="66" charset="0"/>
              </a:rPr>
              <a:t>embarrass</a:t>
            </a:r>
            <a:endParaRPr lang="en-GB" sz="6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167" y="3207215"/>
            <a:ext cx="1507666" cy="13863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184" y="260648"/>
            <a:ext cx="1665832" cy="16934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479715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embarrassed........embarrassment</a:t>
            </a:r>
            <a:endParaRPr lang="en-US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5661248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Notice the double ‘r’ and the double ‘s’.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123728" y="1935698"/>
            <a:ext cx="4968552" cy="149330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2035956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environment</a:t>
            </a:r>
            <a:endParaRPr lang="en-GB" sz="6600" b="1" dirty="0">
              <a:latin typeface="Comic Sans MS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3890"/>
            <a:ext cx="1914525" cy="1511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584" y="4632210"/>
            <a:ext cx="1436027" cy="14432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4315960" y="-52913"/>
            <a:ext cx="901365" cy="15357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032" y="4114500"/>
            <a:ext cx="1080993" cy="10354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850483"/>
            <a:ext cx="864096" cy="8921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64203"/>
            <a:ext cx="1772013" cy="18209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7944" y="2681881"/>
            <a:ext cx="2592288" cy="1481105"/>
          </a:xfrm>
          <a:prstGeom prst="roundRect">
            <a:avLst/>
          </a:prstGeom>
          <a:solidFill>
            <a:srgbClr val="FFFF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47764" y="2794419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equip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52536" y="5013176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latin typeface="Comic Sans MS" pitchFamily="66" charset="0"/>
              </a:rPr>
              <a:t>equipped</a:t>
            </a:r>
            <a:endParaRPr lang="en-GB" sz="4800" b="1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1680" y="887806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latin typeface="Comic Sans MS" pitchFamily="66" charset="0"/>
              </a:rPr>
              <a:t>equipment</a:t>
            </a:r>
            <a:endParaRPr lang="en-GB" sz="4800" b="1" dirty="0">
              <a:latin typeface="Comic Sans MS" pitchFamily="66" charset="0"/>
            </a:endParaRPr>
          </a:p>
        </p:txBody>
      </p:sp>
      <p:pic>
        <p:nvPicPr>
          <p:cNvPr id="3076" name="Picture 4" descr="http://files.vector-images.com/cd_samples/sport_training_equipment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26" y="-26126"/>
            <a:ext cx="2555542" cy="287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51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rt 7"/>
          <p:cNvSpPr/>
          <p:nvPr/>
        </p:nvSpPr>
        <p:spPr>
          <a:xfrm>
            <a:off x="2627784" y="2339760"/>
            <a:ext cx="3816424" cy="3537512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749813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especially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3284984"/>
            <a:ext cx="748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/>
              <a:t>E</a:t>
            </a:r>
            <a:r>
              <a:rPr lang="en-US" sz="3200" b="1" i="1" dirty="0" smtClean="0">
                <a:solidFill>
                  <a:srgbClr val="FFFF00"/>
                </a:solidFill>
              </a:rPr>
              <a:t>special</a:t>
            </a:r>
            <a:r>
              <a:rPr lang="en-US" sz="3200" b="1" i="1" dirty="0" smtClean="0"/>
              <a:t>ly for you,</a:t>
            </a:r>
          </a:p>
          <a:p>
            <a:pPr algn="ctr"/>
            <a:r>
              <a:rPr lang="en-US" sz="3200" b="1" i="1" dirty="0"/>
              <a:t>a</a:t>
            </a:r>
            <a:r>
              <a:rPr lang="en-US" sz="3200" b="1" i="1" dirty="0" smtClean="0"/>
              <a:t>s you’re so </a:t>
            </a:r>
          </a:p>
          <a:p>
            <a:pPr algn="ctr"/>
            <a:r>
              <a:rPr lang="en-US" sz="3200" b="1" i="1" dirty="0" smtClean="0">
                <a:solidFill>
                  <a:srgbClr val="FFFF00"/>
                </a:solidFill>
              </a:rPr>
              <a:t>special</a:t>
            </a:r>
            <a:r>
              <a:rPr lang="en-US" sz="3200" b="1" i="1" dirty="0" smtClean="0"/>
              <a:t>.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103711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1484784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exaggerate</a:t>
            </a:r>
            <a:endParaRPr lang="en-GB" sz="6600" b="1" dirty="0">
              <a:latin typeface="Comic Sans MS" pitchFamily="66" charset="0"/>
            </a:endParaRPr>
          </a:p>
        </p:txBody>
      </p:sp>
      <p:pic>
        <p:nvPicPr>
          <p:cNvPr id="4098" name="Picture 2" descr="http://www.biblepicturegallery.com/thumbs/ca/teaching/x_teach/lifestyl/Fisherman%20telling%20story%20on%20one%20that%20got%20awa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757" y="188329"/>
            <a:ext cx="1976485" cy="148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91680" y="4365104"/>
            <a:ext cx="5760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exaggeration</a:t>
            </a:r>
            <a:endParaRPr lang="en-US" sz="4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84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8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agon 11"/>
          <p:cNvSpPr/>
          <p:nvPr/>
        </p:nvSpPr>
        <p:spPr>
          <a:xfrm rot="10800000">
            <a:off x="4572000" y="4941168"/>
            <a:ext cx="3744416" cy="1224136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entagon 10"/>
          <p:cNvSpPr/>
          <p:nvPr/>
        </p:nvSpPr>
        <p:spPr>
          <a:xfrm rot="10800000">
            <a:off x="4572000" y="2636912"/>
            <a:ext cx="3744416" cy="1224136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entagon 9"/>
          <p:cNvSpPr/>
          <p:nvPr/>
        </p:nvSpPr>
        <p:spPr>
          <a:xfrm rot="10800000">
            <a:off x="4572000" y="476672"/>
            <a:ext cx="3744416" cy="1224136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251520" y="4797152"/>
            <a:ext cx="3456384" cy="15121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251520" y="2564904"/>
            <a:ext cx="3456384" cy="15121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251520" y="332656"/>
            <a:ext cx="3456384" cy="15121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900608" y="476672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achieve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900608" y="5157192"/>
            <a:ext cx="5760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latin typeface="Comic Sans MS" pitchFamily="66" charset="0"/>
              </a:rPr>
              <a:t>achievable</a:t>
            </a:r>
            <a:endParaRPr lang="en-GB" sz="4400" b="1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900608" y="2852936"/>
            <a:ext cx="5760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latin typeface="Comic Sans MS" pitchFamily="66" charset="0"/>
              </a:rPr>
              <a:t>achievement</a:t>
            </a:r>
            <a:endParaRPr lang="en-GB" sz="4400" b="1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60032" y="764704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 smtClean="0"/>
              <a:t>Rule: </a:t>
            </a:r>
            <a:r>
              <a:rPr lang="en-GB" sz="2000" b="1" i="1" dirty="0" err="1" smtClean="0">
                <a:solidFill>
                  <a:srgbClr val="FF0000"/>
                </a:solidFill>
              </a:rPr>
              <a:t>i</a:t>
            </a:r>
            <a:r>
              <a:rPr lang="en-GB" sz="2000" b="1" i="1" dirty="0" smtClean="0">
                <a:solidFill>
                  <a:srgbClr val="FF0000"/>
                </a:solidFill>
              </a:rPr>
              <a:t> </a:t>
            </a:r>
            <a:r>
              <a:rPr lang="en-GB" sz="2000" b="1" i="1" dirty="0" smtClean="0"/>
              <a:t>before </a:t>
            </a:r>
            <a:r>
              <a:rPr lang="en-GB" sz="2000" b="1" i="1" dirty="0" smtClean="0">
                <a:solidFill>
                  <a:srgbClr val="FF0000"/>
                </a:solidFill>
              </a:rPr>
              <a:t>e</a:t>
            </a:r>
            <a:r>
              <a:rPr lang="en-GB" sz="2000" b="1" i="1" dirty="0" smtClean="0"/>
              <a:t>, except after </a:t>
            </a:r>
            <a:r>
              <a:rPr lang="en-GB" sz="2000" b="1" i="1" dirty="0" smtClean="0">
                <a:solidFill>
                  <a:srgbClr val="FF0000"/>
                </a:solidFill>
              </a:rPr>
              <a:t>c</a:t>
            </a:r>
            <a:r>
              <a:rPr lang="en-GB" sz="2000" b="1" i="1" dirty="0" smtClean="0"/>
              <a:t>, </a:t>
            </a:r>
          </a:p>
          <a:p>
            <a:r>
              <a:rPr lang="en-GB" sz="2000" b="1" i="1" dirty="0" smtClean="0"/>
              <a:t>when making an ‘</a:t>
            </a:r>
            <a:r>
              <a:rPr lang="en-GB" sz="2000" b="1" i="1" dirty="0" err="1" smtClean="0">
                <a:solidFill>
                  <a:srgbClr val="FF0000"/>
                </a:solidFill>
              </a:rPr>
              <a:t>ee</a:t>
            </a:r>
            <a:r>
              <a:rPr lang="en-GB" sz="2000" b="1" i="1" dirty="0" smtClean="0"/>
              <a:t>’ sound.</a:t>
            </a:r>
            <a:endParaRPr lang="en-GB" sz="2000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5076056" y="3068960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 smtClean="0"/>
              <a:t>Just add the suffix –</a:t>
            </a:r>
            <a:r>
              <a:rPr lang="en-GB" sz="2000" b="1" i="1" dirty="0" err="1" smtClean="0">
                <a:solidFill>
                  <a:srgbClr val="FF0000"/>
                </a:solidFill>
              </a:rPr>
              <a:t>ment</a:t>
            </a:r>
            <a:r>
              <a:rPr lang="en-GB" sz="2000" b="1" i="1" dirty="0" smtClean="0"/>
              <a:t>.</a:t>
            </a:r>
            <a:endParaRPr lang="en-GB" sz="2000" b="1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4751512" y="5373216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 smtClean="0"/>
              <a:t>Drop the </a:t>
            </a:r>
            <a:r>
              <a:rPr lang="en-GB" sz="2000" b="1" i="1" dirty="0" smtClean="0">
                <a:solidFill>
                  <a:srgbClr val="FF0000"/>
                </a:solidFill>
              </a:rPr>
              <a:t>e</a:t>
            </a:r>
            <a:r>
              <a:rPr lang="en-GB" sz="2000" b="1" i="1" dirty="0" smtClean="0"/>
              <a:t> when adding –</a:t>
            </a:r>
            <a:r>
              <a:rPr lang="en-GB" sz="2000" b="1" i="1" dirty="0" smtClean="0">
                <a:solidFill>
                  <a:srgbClr val="FF0000"/>
                </a:solidFill>
              </a:rPr>
              <a:t>able</a:t>
            </a:r>
            <a:r>
              <a:rPr lang="en-GB" sz="2000" b="1" i="1" dirty="0" smtClean="0"/>
              <a:t>.</a:t>
            </a:r>
            <a:endParaRPr lang="en-GB" sz="2000" b="1" i="1" dirty="0"/>
          </a:p>
        </p:txBody>
      </p:sp>
      <p:sp>
        <p:nvSpPr>
          <p:cNvPr id="17" name="Freeform 16"/>
          <p:cNvSpPr/>
          <p:nvPr/>
        </p:nvSpPr>
        <p:spPr>
          <a:xfrm>
            <a:off x="3702756" y="807156"/>
            <a:ext cx="869244" cy="287866"/>
          </a:xfrm>
          <a:custGeom>
            <a:avLst/>
            <a:gdLst>
              <a:gd name="connsiteX0" fmla="*/ 869244 w 869244"/>
              <a:gd name="connsiteY0" fmla="*/ 276577 h 287866"/>
              <a:gd name="connsiteX1" fmla="*/ 666044 w 869244"/>
              <a:gd name="connsiteY1" fmla="*/ 231422 h 287866"/>
              <a:gd name="connsiteX2" fmla="*/ 519288 w 869244"/>
              <a:gd name="connsiteY2" fmla="*/ 28222 h 287866"/>
              <a:gd name="connsiteX3" fmla="*/ 180622 w 869244"/>
              <a:gd name="connsiteY3" fmla="*/ 62088 h 287866"/>
              <a:gd name="connsiteX4" fmla="*/ 0 w 869244"/>
              <a:gd name="connsiteY4" fmla="*/ 287866 h 28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9244" h="287866">
                <a:moveTo>
                  <a:pt x="869244" y="276577"/>
                </a:moveTo>
                <a:cubicBezTo>
                  <a:pt x="796807" y="274695"/>
                  <a:pt x="724370" y="272814"/>
                  <a:pt x="666044" y="231422"/>
                </a:cubicBezTo>
                <a:cubicBezTo>
                  <a:pt x="607718" y="190030"/>
                  <a:pt x="600192" y="56444"/>
                  <a:pt x="519288" y="28222"/>
                </a:cubicBezTo>
                <a:cubicBezTo>
                  <a:pt x="438384" y="0"/>
                  <a:pt x="267170" y="18814"/>
                  <a:pt x="180622" y="62088"/>
                </a:cubicBezTo>
                <a:cubicBezTo>
                  <a:pt x="94074" y="105362"/>
                  <a:pt x="47037" y="196614"/>
                  <a:pt x="0" y="287866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/>
        </p:nvSpPr>
        <p:spPr>
          <a:xfrm>
            <a:off x="3714044" y="3064934"/>
            <a:ext cx="857956" cy="415807"/>
          </a:xfrm>
          <a:custGeom>
            <a:avLst/>
            <a:gdLst>
              <a:gd name="connsiteX0" fmla="*/ 857956 w 857956"/>
              <a:gd name="connsiteY0" fmla="*/ 186266 h 415807"/>
              <a:gd name="connsiteX1" fmla="*/ 778934 w 857956"/>
              <a:gd name="connsiteY1" fmla="*/ 299155 h 415807"/>
              <a:gd name="connsiteX2" fmla="*/ 508000 w 857956"/>
              <a:gd name="connsiteY2" fmla="*/ 378177 h 415807"/>
              <a:gd name="connsiteX3" fmla="*/ 361245 w 857956"/>
              <a:gd name="connsiteY3" fmla="*/ 73377 h 415807"/>
              <a:gd name="connsiteX4" fmla="*/ 158045 w 857956"/>
              <a:gd name="connsiteY4" fmla="*/ 28222 h 415807"/>
              <a:gd name="connsiteX5" fmla="*/ 0 w 857956"/>
              <a:gd name="connsiteY5" fmla="*/ 242710 h 415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956" h="415807">
                <a:moveTo>
                  <a:pt x="857956" y="186266"/>
                </a:moveTo>
                <a:cubicBezTo>
                  <a:pt x="847608" y="226718"/>
                  <a:pt x="837260" y="267170"/>
                  <a:pt x="778934" y="299155"/>
                </a:cubicBezTo>
                <a:cubicBezTo>
                  <a:pt x="720608" y="331140"/>
                  <a:pt x="577615" y="415807"/>
                  <a:pt x="508000" y="378177"/>
                </a:cubicBezTo>
                <a:cubicBezTo>
                  <a:pt x="438385" y="340547"/>
                  <a:pt x="419571" y="131703"/>
                  <a:pt x="361245" y="73377"/>
                </a:cubicBezTo>
                <a:cubicBezTo>
                  <a:pt x="302919" y="15051"/>
                  <a:pt x="218252" y="0"/>
                  <a:pt x="158045" y="28222"/>
                </a:cubicBezTo>
                <a:cubicBezTo>
                  <a:pt x="97838" y="56444"/>
                  <a:pt x="48919" y="149577"/>
                  <a:pt x="0" y="242710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 18"/>
          <p:cNvSpPr/>
          <p:nvPr/>
        </p:nvSpPr>
        <p:spPr>
          <a:xfrm>
            <a:off x="3702756" y="5311422"/>
            <a:ext cx="869244" cy="515526"/>
          </a:xfrm>
          <a:custGeom>
            <a:avLst/>
            <a:gdLst>
              <a:gd name="connsiteX0" fmla="*/ 869244 w 869244"/>
              <a:gd name="connsiteY0" fmla="*/ 242711 h 515526"/>
              <a:gd name="connsiteX1" fmla="*/ 711200 w 869244"/>
              <a:gd name="connsiteY1" fmla="*/ 39511 h 515526"/>
              <a:gd name="connsiteX2" fmla="*/ 474133 w 869244"/>
              <a:gd name="connsiteY2" fmla="*/ 479778 h 515526"/>
              <a:gd name="connsiteX3" fmla="*/ 0 w 869244"/>
              <a:gd name="connsiteY3" fmla="*/ 254000 h 515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9244" h="515526">
                <a:moveTo>
                  <a:pt x="869244" y="242711"/>
                </a:moveTo>
                <a:cubicBezTo>
                  <a:pt x="823148" y="121355"/>
                  <a:pt x="777052" y="0"/>
                  <a:pt x="711200" y="39511"/>
                </a:cubicBezTo>
                <a:cubicBezTo>
                  <a:pt x="645348" y="79022"/>
                  <a:pt x="592666" y="444030"/>
                  <a:pt x="474133" y="479778"/>
                </a:cubicBezTo>
                <a:cubicBezTo>
                  <a:pt x="355600" y="515526"/>
                  <a:pt x="177800" y="384763"/>
                  <a:pt x="0" y="254000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00009" y="764704"/>
            <a:ext cx="5760640" cy="120032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 smtClean="0">
                <a:solidFill>
                  <a:srgbClr val="FF0000"/>
                </a:solidFill>
                <a:latin typeface="Comic Sans MS" pitchFamily="66" charset="0"/>
              </a:rPr>
              <a:t>excellent</a:t>
            </a:r>
            <a:endParaRPr lang="en-GB" sz="7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991" y="2753442"/>
            <a:ext cx="1844675" cy="19335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5912" y="5257808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It’s </a:t>
            </a:r>
            <a:r>
              <a:rPr lang="en-US" sz="2800" b="1" i="1" dirty="0" smtClean="0">
                <a:solidFill>
                  <a:srgbClr val="FF0000"/>
                </a:solidFill>
              </a:rPr>
              <a:t>excellent</a:t>
            </a:r>
            <a:r>
              <a:rPr lang="en-US" sz="2800" b="1" i="1" dirty="0" smtClean="0"/>
              <a:t> if you </a:t>
            </a:r>
            <a:r>
              <a:rPr lang="en-US" sz="2800" b="1" i="1" dirty="0" smtClean="0">
                <a:solidFill>
                  <a:srgbClr val="FF0000"/>
                </a:solidFill>
              </a:rPr>
              <a:t>excel</a:t>
            </a:r>
            <a:r>
              <a:rPr lang="en-US" sz="2800" b="1" i="1" dirty="0" smtClean="0"/>
              <a:t> and achieve </a:t>
            </a:r>
            <a:r>
              <a:rPr lang="en-US" sz="2800" b="1" i="1" dirty="0" smtClean="0">
                <a:solidFill>
                  <a:srgbClr val="FF0000"/>
                </a:solidFill>
              </a:rPr>
              <a:t>excellence</a:t>
            </a:r>
            <a:r>
              <a:rPr lang="en-US" sz="2800" b="1" i="1" dirty="0" smtClean="0"/>
              <a:t>.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97382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59832" y="4077072"/>
            <a:ext cx="3024336" cy="5760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2555776" y="548680"/>
            <a:ext cx="4032448" cy="936104"/>
          </a:xfrm>
          <a:prstGeom prst="roundRect">
            <a:avLst/>
          </a:prstGeom>
          <a:solidFill>
            <a:srgbClr val="FFFFA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404664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existence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4005064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xist  existing</a:t>
            </a:r>
            <a:endParaRPr lang="en-US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5157192"/>
            <a:ext cx="2736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/>
              <a:t>Can you devise a way of remembering that it’s </a:t>
            </a:r>
          </a:p>
          <a:p>
            <a:pPr algn="ctr"/>
            <a:r>
              <a:rPr lang="en-US" sz="2000" b="1" i="1" dirty="0" smtClean="0"/>
              <a:t>–</a:t>
            </a:r>
            <a:r>
              <a:rPr lang="en-US" sz="2000" b="1" i="1" dirty="0" err="1" smtClean="0">
                <a:solidFill>
                  <a:srgbClr val="FF0000"/>
                </a:solidFill>
              </a:rPr>
              <a:t>ence</a:t>
            </a:r>
            <a:r>
              <a:rPr lang="en-US" sz="2000" b="1" i="1" dirty="0" smtClean="0"/>
              <a:t>, not –</a:t>
            </a:r>
            <a:r>
              <a:rPr lang="en-US" sz="2000" b="1" i="1" dirty="0" err="1" smtClean="0"/>
              <a:t>ance</a:t>
            </a:r>
            <a:r>
              <a:rPr lang="en-US" sz="2000" b="1" i="1" dirty="0" smtClean="0"/>
              <a:t>??</a:t>
            </a:r>
            <a:endParaRPr lang="en-US" sz="2000" b="1" i="1" dirty="0"/>
          </a:p>
        </p:txBody>
      </p:sp>
      <p:pic>
        <p:nvPicPr>
          <p:cNvPr id="62466" name="Picture 2" descr="http://4.bp.blogspot.com/-HabH_W7Ub5w/Tqa29Uz8MTI/AAAAAAAAAMA/RvDH9WCM_SY/s1600/Descartes_I_think_therefore_I_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7410" y="4581128"/>
            <a:ext cx="2076590" cy="2276872"/>
          </a:xfrm>
          <a:prstGeom prst="rect">
            <a:avLst/>
          </a:prstGeom>
          <a:noFill/>
        </p:spPr>
      </p:pic>
      <p:sp>
        <p:nvSpPr>
          <p:cNvPr id="62468" name="AutoShape 4" descr="data:image/jpeg;base64,/9j/4AAQSkZJRgABAQAAAQABAAD/2wCEAAkGBhQREBURExQUFBUWFBkVGRQWFhgXFBgYFhgVFRgYGBgXHCYfFxkjGRUYHy8gJCcpLC0tFR4xNTAqNScrLCkBCQoKBQUFDQUFDSkYEhgpKSkpKSkpKSkpKSkpKSkpKSkpKSkpKSkpKSkpKSkpKSkpKSkpKSkpKSkpKSkpKSkpKf/AABEIAIkBbwMBIgACEQEDEQH/xAAcAAEAAgIDAQAAAAAAAAAAAAAABAYFBwIDCAH/xABMEAABAwICBQUMCAQEBAcAAAABAAIDBBESIQUGMUFRExYiYXEHFVNUgZGSk5TR0tMUIzJCUqHB8DRyc7ElgrO0M2Oy4Qg1Q2J0dfH/xAAUAQEAAAAAAAAAAAAAAAAAAAAA/8QAFBEBAAAAAAAAAAAAAAAAAAAAAP/aAAwDAQACEQMRAD8A3iiIgIiICIiAij1leyJuJ7gAtda0d1+OG7IukeKDZT5gNpAUKo0/Cz7UjR5V530v3TaqYmziB1Kt1Gm5nnpPcfKg9PP11pQbco3zrvh1qp37JG+deUHVbz94+ddsOk5Gm4e4eVB66hrmO+y4HyrvBXlKh12qYT0ZD51fdXO7O9pDZhccUG8EWD0FrbDVNBY4X4XWcBQEREBERAREQEREBERAREQEREBERAREQEREBERAREQEREBERAREQEREBERAWE1k1njpIy5xF7ZBdmsen2UsJe47sl501t1qkrJXEk4b5BBN1w7oUtU4hriG9Spz3Em5zK+4V11E4ZkM3fkO3rQcnC202HErqbOy/wBr8ioT7uNybriRZBOdOz8X5Fdkb2nIEX4bFDic3fn5D+hUp1IxzQbYb7wUHY6Oy4hdHKujyPSCkMIcLjYgyGitPS0zw5jiLblu7ULunMqAI5TZ2zNef3MXdR1TonhzTYhB7CY8EXC5LWXcy1/E7RDIekNl1swFB9REQEREBERAREQEREBERAREQEREBERAREQEREBERAREQEREBERAXXNKGtLjsC7FUe6Np36PSusc3CyDVndN1sdUTGNp6Lctq1+5d9RMXuJO83XANQR6ibCBxP5KCRc5ef8AVdskZe/P7I/sM13ss3pG3u/d/wA0EJ7Ny6Zdq7zJck8TddUkRIJ3D+/Ug+04Hl3cOzqKkl+Xkz8391HihJAttLrBWSs1dLZWN2Bw27sxn+aCuGW+R4bUpqjCb7jtH73qXX6KfE8NeCD+/wAlFjgzLTkgyZYCLjeuktSlNhhN7jYdot2rseEEvQ2knQSte02sV6W1K1hFXTtdfMDNeWxktl9yLWQxT8i45OQb7RfGm4uouldItp4JZ33wxRukNttmNLiB15IO2qrGRNxSPaxv4nuDW+c5LH87aLxul9fH8Sx2htVmyBtVXNbPUvGIh4xxwA5iKFjsmhoyLrYnEEk52Gd71Q+Cj9BvuQQ+dtF43S+vj+JDrdRDbWUvr4/iUzvXD4KP0G+5O9cPgo/Qb7kEHnlQ+O0nr4viTnlQ+O0nr4viU/vZF4KP0G+5O9kXgo/Qb7kEDnlQ+O0nr4viTnlQ+O0nr4viU/vZF4KP0G+5O9kXgo/Qb7kEDnlQ+O0nr4viTnlQ+O0nr4viU/vZF4KP0G+5O9kXgo/Qb7kEDnlQ+O0nr4viTnlQ+O0nr4viU/vZF4KP0G+5O9kXgo/Qb7kEDnlQ+O0nr4viTnlQ+O0nr4viU/vZF4KP0G+5O9kXgo/Qb7kEDnlQ+O0nr4viTnlQ+O0nr4viU/vZF4KP0G+5O9kXgo/Qb7kEDnlQ+O0nr4viTnlQ+O0nr4viU/vZF4KP0G+5O9kXgo/Qb7kEDnlQ+O0nr4viTnlQ+O0nr4viU/vZF4KP0G+5O9kXgo/Qb7kEDnlQ+O0nr4viX2PW+icbCspSeAnjJ/6lO72ReCj9BvuXGTQ8DhZ0MRB3GNpH5hBKa8EXBuDncbF9VSqqAaMljmp+hTSyshmpx/wmOlOCOaJv/pnlC1rmt6JDr2uLm2oCIiAiIgLSfdl0tilEV9i3VIbA9i8490ipx1j+o2QVRjepJ3Waeyy+hRdJS2AA7UEWae1gP3+/1XU9xNggj2k8P35brixlz17Mv0QZDQ+iDPKGDgT5re9WuLUWKNzfp08cLbYuSDvrCNwsPsg8TmdyldzfQb7mYNu7pMb23aL+TCr/AEOplNGcT4RUznpOfJ0hc8A44QPIgqejNW6KWQFk8W0WYCQQBsaMVt2/bdxVq0zq/FJFhO7MOFiQeP8A2XHS2jadxwTU0TcWQdGWjPcLtAseCaL0RybS2J7ntuRZxuR1XOxBAqNWhNAGvaMTcgdx7DtBWudK6pPa42HZuPl4ZLZWt2sooogy15D9kcTsP761rqpfX1BxPJhYd9s7de9BVKprongu2/nt3qXHKHtxDLiE1ioDE5odJyhI2kWd5eIUbRstrg7Dbz7kEi6yer1cYqhjhlZwUGSPNKc2cD1oPWeharlIGO4tCxPdGP8AhVX/AEHfouHc9qMdEzsXPuj/APlVX/Rd+iCxhfVE0jpJlPGZH3tiDQALuc57gxjWje4uIA7VGp9ZYHlgDj9ZNJBGbZPfEHl+EjcOTeL8WHqQZRF1PqmB7Yy4B7g5zW36RDMOIgbwMTb/AMwXRo3SjJw8sv8AVyvhNxbpRuLXW6rhBMRdFPWB7ntAeDG4NJcxzQSQHdEuFnix2i4vcbl1aX0oymgfPJfBG3EcIubbMh5UExERARdNRWMjw43NbjeGNubYnO2NHEm2xdNPpRj5pYBfHEGF1xl9YHFtjv8AslBMREQERY7Rmm21D5WsZJhje6MyuaBG57HFj2sN7nC4EE2AyNroMiiIgIiiu0lGJ205d9Y6N0obY/Ya5rSb7Nr2+dBKREQERYbS2tUVNI6N7ZHObGyToNxf8WUQMaM/tuechvwngg6Ne/4I/wBel/3UCsCr+vf8Ef69N/uoFYEBERAREQdc/wBk9i8069tP0yT+ZemXjIrzx3TqPk6tzjkDmgpuK2zM8Fj5+kTbPdfd1+RSp5jbLfl+WagROyLeP796Dg2S5DRvNvPvWY0Ho3lKhrAbbc+G3Z1rFRwEdK2e3YspoGcsqGu2Z3vwGy/Xbeg3/q/ohsFMyNotYDtXzStFMWERScne93gXeMjYgWttt5F3aBr+UhaTttn2japczxgyug1UdFTsjcJ6iSV5fe7sfJgDP74BBvmCNlt62JoDRnJRZuc5zzjc5wtmQNg3Cy41LomWkksSDcYjfygFSoNIB4Bva+YuLEjj2IKl3Q9GYpYZw5rSwmPMXsXtu11t/Sb+aoMz52Nc59Rjdi+ziuzDncEEdY2Dctl90Wmx02MZOjLZL8cOX9iVS5tHcow3IDcje2fGyCgablL5g05YWgfr/wBlGccOQzF7qRp0j6S+2Wzz2ChXyQZcu/8A1cY9q6KR9xhJFx/ZS6aIulaxoc55OTGNL3nsa0EnyBB6M7mAP0Jt1L7pMgGiqu5A+pIzNszaw7ViNVqXSH0dkUcTKNts5Z/rJj/JAw2b2vf/AJVnqTUyEPE05fVzDMSVBD8JyzjjAEcX+VoPWgzM9IyQAPa12F4e3EAbOabtcL7CDvVa07SMiq9Fsja1jRVTENaAB0qapcbAcSSfKrWvhaDY22bOpBSda6CA6WopZ3FjTDOwOMz42l7XQvjbk4C5u82+9bO9hbEupeThmq2ySiVumcLbSuDA19ZHE9mAHCQ5rnXuDmeoW2VJC11sQBsbi4BsRvz3r7yY2WG2+zftv23QUPTM73GtYJZGf4pQxgseQ5jXigDg0/dviOWw4jlmoWnY+Ri0vTNc/kmU9PI1r5HSYXS8qH2c8kgHk2m17Xud5WyTGOA232bxax7ch5kMYN7gZ7ctvbxQVrU+oc51QJ3O+mCS0sZceTa3pciYWboSzMOtcnFiNwQJBj0l4Si9VN81Z7AL3sL2tffbgvqCmd0uhjfHSOlJDGV0Ie8SPja1ryWklzXDDnhGLdfIi6xelNHRvk0lI2SQCGihfEY5ntALYZnMku113u6IsXEi3aVsWSMOBDgCDtBFwfIUEQ4DZbZu2W7EGuK2vfPPE2okjax1BDLHylRJTMdI/Fyz2ujFnPb9Xlfoh1wM1P0fQPmrKeKeofLg0fFI4xSvZHLIJSBKcBBdsPUb5g5WustKx4Ac1rgNgIBA7AVzDBtsNlvJwQa01ZfLM6CR88MdSahwnY6plMzhikEkH0c2a0BtsNhkGNcOuNoyjjp6aPpyRQS6UqIqiTlpbCOOWrETS4u+ra6RsbXPBBN8zmto/RmYseFuLZisMXn2rkYWkFpAsb3FhY323CDW9TUEQ10dNPJ9HbU0TYpWyufgfJNEJ2xSuJuBduVyAXuHEKRpmlbFWMpXPDKdtNjjE9XPEHyulk5U8qCXSPa3BYF3RD8hw2AyBoaGhoDRsaAABvyHavk1O14s9rXC97OAIvxzQYrV2rww08Es8c05gD8TTflGtwtMo4jpNu7eXdahVB/xuH/6+f8A16ZZuPRcYndUW6ZjbFc7GsaS7C0fdBJueNhwClYRe9s9l99kGvO6JpNmKpYOhLDRmVsj6qSHpOEvJ8hGw2leHMzPW0Z3UmSn+l1WGWSbD3rilwRyvjbyjny/WWjI6QtkfcLXeSna4glrSRsJAJF9tjuXIMHAbLeTh2INd6uve1+iJzLK6SrgeZy+RzhIfowmHQJwtwuGWECwvxKu1EKeoa2oj5OUOIe2VtnAlmJgIdvt0gOGanCMZZDLZls3ZcF9awAWAAHAbEGA17/gj/Xpf91ArAq7r7/BH/5FL/uoFYkBERAREQFpvu4aINmygXW5FX9ddBCqpnMIubZIPKwn6XVYgfv97VHkjIdiGzcsppXR3JSuidkQfMRsIUGCSxsTsNxwv+9yCV9JGEWG/f8AaB8iz2iNGBwifmXcpn/KQQ4doVZeQXgDIX/W39la9WKhzCWnMtOL8rXsdoNtvHag27oinsxpGzCP32rurZrNJJyAUfV6oBhAB7M9g4eTYuelZg2Nz7XDRe3EjYEGKi0aZHcrU5N+5FfduL+vqXZPUSxkvY6GSMAHki08oW3+64HLzWWAbq/W1JMj3MYw7IzI7G65vd7mggZ7hxXcdC8mSAyBhw4c53XtnfCTs2k+VBz1u16iMLo48Ml22tmftCxHm4qrRVWKmv8A+0Ag9QsvuktC8nHZrGtDRl9c17jbb90/srCvqyymmJaGm3ROYBvlnwcPcgqZlxvJO8krMaB1VqKx2GlhfMb5kC0Y/mkdZrfOsXoyvEL8ZiilI2CVpcwf5LgO8tx1K0yd1HSJjwtqTE0CzWQxxRNA6sDLjLr3IL9qx/4fbEPrZrf8mn/s6Vw/6QO1bI0bQaO0Ywtj+jUw+85z2te7+Z7zid5SvL82nqqodaWpqJL7nzSOHmLrLbfcj1MYT9IkjaSNhc0E+chBsZ2v9DezZxKeELJJ/wDRa5R63X1sbHy/RK50bGl7nmDk2hrRcu+ucwkAZ5Aq0NYALAWHUuuppWyMdG8BzXtLXNOwtcCCD2goOwG+a+qqUGkZqBop6iKaeJgwxVULDMSwZNbNGwF7ZALAuDS11r3BNlK580/g6z2Gr+SgsKKvc+afwdZ7DV/JTnzT+DrPYav5KCwoq9z5p/B1nsNX8lOfNP4Os9hq/koLCir3Pmn8HWew1fyU580/g6z2Gr+SgsKKvc+afwdZ7DV/JXJuu9OfuVY7aGr+Sgz6LA89af8ADV+xVfyU560/4av2Kr+SgzyLA89af8NX7FV/JTnrT/hq/Yqv5KDPIsDz1p/w1fsVX8lOetP+Gr9iq/koM8iwPPWn/DV+xVfyU560/wCGr9iq/koM8iwPPWn/AA1fsVX8lOetP+Gr9iq/koM8iwPPWn/DV+xVfyV8drtB+CrPUKKrv/pIOGvv8FbjU0oHtUCsSq8cM1fPFJJE+npoX8qyOSwmmlbcMe9oJ5ONly4NJxF2EkDDY2hAREQEREBfHNuLL6iDSndZ1Hs41Mbes2Wo49GvJJt19a9f11E2VhY4XutCd0XUiWmeXxgmMnYN3Yg1xyBb0tljsP8AbtV31Ih5Wdoc2zmuD2utdj2gjGy/W0E/5VWdG6BdK/pttYgWc4NcfJe/lW8tVNFMZHGCYWhgyaw53ttcTmTbhZBJqdAOpryQ4nMv0o9rmg72/iA4bbcbLFR1oeSxxu07P1C2DG64usXpPV6Ka5sGSbQ8DaesD7Q/NBh4oTa43DIbvKsXpDRAxiUnFcgOFrAtvfLyqdUtfAPrBkPvfdsN99nnWCrdZWnYTYHbb93QVDS+kTJIWNbZuwvsQNu5VTWbTAeGwMJLW7XHeRkB1jrWc1w1yErjgcC4CzQNjb7z7uKozCSbnPO5vvQdjaa4uNv6cV8iYXGx/ZXdHUYch12B61ldX9DS1crWMabX22/VBkdRtW3VNQGhu/PgOtemNB6KbTwtjaNgWE1H1NbRxAkDGRmVbEBERAREQEREBERAREQEREBERAREQEREBERAREQEREBERAREQEREBERAUatoGytLXAFSUQUWr7mFO5+Ng5N3VmO0X2dil6O1TjgcD0i4bycvMMlbiFxdGCggNZZHi/UVKNOut0BQQpW8fLwVXru57SSm4bJCf+TI6MG+ebR0beRXN0JKjupHXQaM033Nvo0ssch+pnkvTy3LnMeNkcjj94tOW52E71Qq/QUkDzG4G98iNjhxC9XVugm1EL4ZRiY8WI38QQdzgbEHcQFi6LufwgAS/Wlpye4dIjdfr60GidU+5xPVvBLSGbyQt+6qakw0TAGtGLeVnaShZEMLGgDqUhAREQEREBERAREQEREBERAREQEREBERAREQEREBERAREQEREBERAREQEREBERAREQEREBERAREQEREBERAREQEREBERAREQEREBERAREQEREBERAREQEREBERAREQERE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470" name="AutoShape 6" descr="data:image/jpeg;base64,/9j/4AAQSkZJRgABAQAAAQABAAD/2wCEAAkGBhQREBURExQUFBUWFBkVGRQWFhgXFBgYFhgVFRgYGBgXHCYfFxkjGRUYHy8gJCcpLC0tFR4xNTAqNScrLCkBCQoKBQUFDQUFDSkYEhgpKSkpKSkpKSkpKSkpKSkpKSkpKSkpKSkpKSkpKSkpKSkpKSkpKSkpKSkpKSkpKSkpKf/AABEIAIkBbwMBIgACEQEDEQH/xAAcAAEAAgIDAQAAAAAAAAAAAAAABAYFBwIDCAH/xABMEAABAwICBQUMCAQEBAcAAAABAAIDBBESIQUGMUFRExYiYXEHFVNUgZGSk5TR0tMUIzJCUqHB8DRyc7ElgrO0M2Oy4Qg1Q2J0dfH/xAAUAQEAAAAAAAAAAAAAAAAAAAAA/8QAFBEBAAAAAAAAAAAAAAAAAAAAAP/aAAwDAQACEQMRAD8A3iiIgIiICIiAij1leyJuJ7gAtda0d1+OG7IukeKDZT5gNpAUKo0/Cz7UjR5V530v3TaqYmziB1Kt1Gm5nnpPcfKg9PP11pQbco3zrvh1qp37JG+deUHVbz94+ddsOk5Gm4e4eVB66hrmO+y4HyrvBXlKh12qYT0ZD51fdXO7O9pDZhccUG8EWD0FrbDVNBY4X4XWcBQEREBERAREQEREBERAREQEREBERAREQEREBERAREQEREBERAREQEREBERAWE1k1njpIy5xF7ZBdmsen2UsJe47sl501t1qkrJXEk4b5BBN1w7oUtU4hriG9Spz3Em5zK+4V11E4ZkM3fkO3rQcnC202HErqbOy/wBr8ioT7uNybriRZBOdOz8X5Fdkb2nIEX4bFDic3fn5D+hUp1IxzQbYb7wUHY6Oy4hdHKujyPSCkMIcLjYgyGitPS0zw5jiLblu7ULunMqAI5TZ2zNef3MXdR1TonhzTYhB7CY8EXC5LWXcy1/E7RDIekNl1swFB9REQEREBERAREQEREBERAREQEREBERAREQEREBERAREQEREBERAXXNKGtLjsC7FUe6Np36PSusc3CyDVndN1sdUTGNp6Lctq1+5d9RMXuJO83XANQR6ibCBxP5KCRc5ef8AVdskZe/P7I/sM13ss3pG3u/d/wA0EJ7Ny6Zdq7zJck8TddUkRIJ3D+/Ug+04Hl3cOzqKkl+Xkz8391HihJAttLrBWSs1dLZWN2Bw27sxn+aCuGW+R4bUpqjCb7jtH73qXX6KfE8NeCD+/wAlFjgzLTkgyZYCLjeuktSlNhhN7jYdot2rseEEvQ2knQSte02sV6W1K1hFXTtdfMDNeWxktl9yLWQxT8i45OQb7RfGm4uouldItp4JZ33wxRukNttmNLiB15IO2qrGRNxSPaxv4nuDW+c5LH87aLxul9fH8Sx2htVmyBtVXNbPUvGIh4xxwA5iKFjsmhoyLrYnEEk52Gd71Q+Cj9BvuQQ+dtF43S+vj+JDrdRDbWUvr4/iUzvXD4KP0G+5O9cPgo/Qb7kEHnlQ+O0nr4viTnlQ+O0nr4viU/vZF4KP0G+5O9kXgo/Qb7kEDnlQ+O0nr4viTnlQ+O0nr4viU/vZF4KP0G+5O9kXgo/Qb7kEDnlQ+O0nr4viTnlQ+O0nr4viU/vZF4KP0G+5O9kXgo/Qb7kEDnlQ+O0nr4viTnlQ+O0nr4viU/vZF4KP0G+5O9kXgo/Qb7kEDnlQ+O0nr4viTnlQ+O0nr4viU/vZF4KP0G+5O9kXgo/Qb7kEDnlQ+O0nr4viTnlQ+O0nr4viU/vZF4KP0G+5O9kXgo/Qb7kEDnlQ+O0nr4viTnlQ+O0nr4viU/vZF4KP0G+5O9kXgo/Qb7kEDnlQ+O0nr4viTnlQ+O0nr4viU/vZF4KP0G+5O9kXgo/Qb7kEDnlQ+O0nr4viX2PW+icbCspSeAnjJ/6lO72ReCj9BvuXGTQ8DhZ0MRB3GNpH5hBKa8EXBuDncbF9VSqqAaMljmp+hTSyshmpx/wmOlOCOaJv/pnlC1rmt6JDr2uLm2oCIiAiIgLSfdl0tilEV9i3VIbA9i8490ipx1j+o2QVRjepJ3Waeyy+hRdJS2AA7UEWae1gP3+/1XU9xNggj2k8P35brixlz17Mv0QZDQ+iDPKGDgT5re9WuLUWKNzfp08cLbYuSDvrCNwsPsg8TmdyldzfQb7mYNu7pMb23aL+TCr/AEOplNGcT4RUznpOfJ0hc8A44QPIgqejNW6KWQFk8W0WYCQQBsaMVt2/bdxVq0zq/FJFhO7MOFiQeP8A2XHS2jadxwTU0TcWQdGWjPcLtAseCaL0RybS2J7ntuRZxuR1XOxBAqNWhNAGvaMTcgdx7DtBWudK6pPa42HZuPl4ZLZWt2sooogy15D9kcTsP761rqpfX1BxPJhYd9s7de9BVKprongu2/nt3qXHKHtxDLiE1ioDE5odJyhI2kWd5eIUbRstrg7Dbz7kEi6yer1cYqhjhlZwUGSPNKc2cD1oPWeharlIGO4tCxPdGP8AhVX/AEHfouHc9qMdEzsXPuj/APlVX/Rd+iCxhfVE0jpJlPGZH3tiDQALuc57gxjWje4uIA7VGp9ZYHlgDj9ZNJBGbZPfEHl+EjcOTeL8WHqQZRF1PqmB7Yy4B7g5zW36RDMOIgbwMTb/AMwXRo3SjJw8sv8AVyvhNxbpRuLXW6rhBMRdFPWB7ntAeDG4NJcxzQSQHdEuFnix2i4vcbl1aX0oymgfPJfBG3EcIubbMh5UExERARdNRWMjw43NbjeGNubYnO2NHEm2xdNPpRj5pYBfHEGF1xl9YHFtjv8AslBMREQERY7Rmm21D5WsZJhje6MyuaBG57HFj2sN7nC4EE2AyNroMiiIgIiiu0lGJ205d9Y6N0obY/Ya5rSb7Nr2+dBKREQERYbS2tUVNI6N7ZHObGyToNxf8WUQMaM/tuechvwngg6Ne/4I/wBel/3UCsCr+vf8Ef69N/uoFYEBERAREQdc/wBk9i8069tP0yT+ZemXjIrzx3TqPk6tzjkDmgpuK2zM8Fj5+kTbPdfd1+RSp5jbLfl+WagROyLeP796Dg2S5DRvNvPvWY0Ho3lKhrAbbc+G3Z1rFRwEdK2e3YspoGcsqGu2Z3vwGy/Xbeg3/q/ohsFMyNotYDtXzStFMWERScne93gXeMjYgWttt5F3aBr+UhaTttn2japczxgyug1UdFTsjcJ6iSV5fe7sfJgDP74BBvmCNlt62JoDRnJRZuc5zzjc5wtmQNg3Cy41LomWkksSDcYjfygFSoNIB4Bva+YuLEjj2IKl3Q9GYpYZw5rSwmPMXsXtu11t/Sb+aoMz52Nc59Rjdi+ziuzDncEEdY2Dctl90Wmx02MZOjLZL8cOX9iVS5tHcow3IDcje2fGyCgablL5g05YWgfr/wBlGccOQzF7qRp0j6S+2Wzz2ChXyQZcu/8A1cY9q6KR9xhJFx/ZS6aIulaxoc55OTGNL3nsa0EnyBB6M7mAP0Jt1L7pMgGiqu5A+pIzNszaw7ViNVqXSH0dkUcTKNts5Z/rJj/JAw2b2vf/AJVnqTUyEPE05fVzDMSVBD8JyzjjAEcX+VoPWgzM9IyQAPa12F4e3EAbOabtcL7CDvVa07SMiq9Fsja1jRVTENaAB0qapcbAcSSfKrWvhaDY22bOpBSda6CA6WopZ3FjTDOwOMz42l7XQvjbk4C5u82+9bO9hbEupeThmq2ySiVumcLbSuDA19ZHE9mAHCQ5rnXuDmeoW2VJC11sQBsbi4BsRvz3r7yY2WG2+zftv23QUPTM73GtYJZGf4pQxgseQ5jXigDg0/dviOWw4jlmoWnY+Ri0vTNc/kmU9PI1r5HSYXS8qH2c8kgHk2m17Xud5WyTGOA232bxax7ch5kMYN7gZ7ctvbxQVrU+oc51QJ3O+mCS0sZceTa3pciYWboSzMOtcnFiNwQJBj0l4Si9VN81Z7AL3sL2tffbgvqCmd0uhjfHSOlJDGV0Ie8SPja1ryWklzXDDnhGLdfIi6xelNHRvk0lI2SQCGihfEY5ntALYZnMku113u6IsXEi3aVsWSMOBDgCDtBFwfIUEQ4DZbZu2W7EGuK2vfPPE2okjax1BDLHylRJTMdI/Fyz2ujFnPb9Xlfoh1wM1P0fQPmrKeKeofLg0fFI4xSvZHLIJSBKcBBdsPUb5g5WustKx4Ac1rgNgIBA7AVzDBtsNlvJwQa01ZfLM6CR88MdSahwnY6plMzhikEkH0c2a0BtsNhkGNcOuNoyjjp6aPpyRQS6UqIqiTlpbCOOWrETS4u+ra6RsbXPBBN8zmto/RmYseFuLZisMXn2rkYWkFpAsb3FhY323CDW9TUEQ10dNPJ9HbU0TYpWyufgfJNEJ2xSuJuBduVyAXuHEKRpmlbFWMpXPDKdtNjjE9XPEHyulk5U8qCXSPa3BYF3RD8hw2AyBoaGhoDRsaAABvyHavk1O14s9rXC97OAIvxzQYrV2rww08Es8c05gD8TTflGtwtMo4jpNu7eXdahVB/xuH/6+f8A16ZZuPRcYndUW6ZjbFc7GsaS7C0fdBJueNhwClYRe9s9l99kGvO6JpNmKpYOhLDRmVsj6qSHpOEvJ8hGw2leHMzPW0Z3UmSn+l1WGWSbD3rilwRyvjbyjny/WWjI6QtkfcLXeSna4glrSRsJAJF9tjuXIMHAbLeTh2INd6uve1+iJzLK6SrgeZy+RzhIfowmHQJwtwuGWECwvxKu1EKeoa2oj5OUOIe2VtnAlmJgIdvt0gOGanCMZZDLZls3ZcF9awAWAAHAbEGA17/gj/Xpf91ArAq7r7/BH/5FL/uoFYkBERAREQFpvu4aINmygXW5FX9ddBCqpnMIubZIPKwn6XVYgfv97VHkjIdiGzcsppXR3JSuidkQfMRsIUGCSxsTsNxwv+9yCV9JGEWG/f8AaB8iz2iNGBwifmXcpn/KQQ4doVZeQXgDIX/W39la9WKhzCWnMtOL8rXsdoNtvHag27oinsxpGzCP32rurZrNJJyAUfV6oBhAB7M9g4eTYuelZg2Nz7XDRe3EjYEGKi0aZHcrU5N+5FfduL+vqXZPUSxkvY6GSMAHki08oW3+64HLzWWAbq/W1JMj3MYw7IzI7G65vd7mggZ7hxXcdC8mSAyBhw4c53XtnfCTs2k+VBz1u16iMLo48Ml22tmftCxHm4qrRVWKmv8A+0Ag9QsvuktC8nHZrGtDRl9c17jbb90/srCvqyymmJaGm3ROYBvlnwcPcgqZlxvJO8krMaB1VqKx2GlhfMb5kC0Y/mkdZrfOsXoyvEL8ZiilI2CVpcwf5LgO8tx1K0yd1HSJjwtqTE0CzWQxxRNA6sDLjLr3IL9qx/4fbEPrZrf8mn/s6Vw/6QO1bI0bQaO0Ywtj+jUw+85z2te7+Z7zid5SvL82nqqodaWpqJL7nzSOHmLrLbfcj1MYT9IkjaSNhc0E+chBsZ2v9DezZxKeELJJ/wDRa5R63X1sbHy/RK50bGl7nmDk2hrRcu+ucwkAZ5Aq0NYALAWHUuuppWyMdG8BzXtLXNOwtcCCD2goOwG+a+qqUGkZqBop6iKaeJgwxVULDMSwZNbNGwF7ZALAuDS11r3BNlK580/g6z2Gr+SgsKKvc+afwdZ7DV/JTnzT+DrPYav5KCwoq9z5p/B1nsNX8lOfNP4Os9hq/koLCir3Pmn8HWew1fyU580/g6z2Gr+SgsKKvc+afwdZ7DV/JXJuu9OfuVY7aGr+Sgz6LA89af8ADV+xVfyU560/4av2Kr+SgzyLA89af8NX7FV/JTnrT/hq/Yqv5KDPIsDz1p/w1fsVX8lOetP+Gr9iq/koM8iwPPWn/DV+xVfyU560/wCGr9iq/koM8iwPPWn/AA1fsVX8lOetP+Gr9iq/koM8iwPPWn/DV+xVfyV8drtB+CrPUKKrv/pIOGvv8FbjU0oHtUCsSq8cM1fPFJJE+npoX8qyOSwmmlbcMe9oJ5ONly4NJxF2EkDDY2hAREQEREBfHNuLL6iDSndZ1Hs41Mbes2Wo49GvJJt19a9f11E2VhY4XutCd0XUiWmeXxgmMnYN3Yg1xyBb0tljsP8AbtV31Ih5Wdoc2zmuD2utdj2gjGy/W0E/5VWdG6BdK/pttYgWc4NcfJe/lW8tVNFMZHGCYWhgyaw53ttcTmTbhZBJqdAOpryQ4nMv0o9rmg72/iA4bbcbLFR1oeSxxu07P1C2DG64usXpPV6Ka5sGSbQ8DaesD7Q/NBh4oTa43DIbvKsXpDRAxiUnFcgOFrAtvfLyqdUtfAPrBkPvfdsN99nnWCrdZWnYTYHbb93QVDS+kTJIWNbZuwvsQNu5VTWbTAeGwMJLW7XHeRkB1jrWc1w1yErjgcC4CzQNjb7z7uKozCSbnPO5vvQdjaa4uNv6cV8iYXGx/ZXdHUYch12B61ldX9DS1crWMabX22/VBkdRtW3VNQGhu/PgOtemNB6KbTwtjaNgWE1H1NbRxAkDGRmVbEBERAREQEREBERAREQEREBERAREQEREBERAREQEREBERAREQEREBERAUatoGytLXAFSUQUWr7mFO5+Ng5N3VmO0X2dil6O1TjgcD0i4bycvMMlbiFxdGCggNZZHi/UVKNOut0BQQpW8fLwVXru57SSm4bJCf+TI6MG+ebR0beRXN0JKjupHXQaM033Nvo0ssch+pnkvTy3LnMeNkcjj94tOW52E71Qq/QUkDzG4G98iNjhxC9XVugm1EL4ZRiY8WI38QQdzgbEHcQFi6LufwgAS/Wlpye4dIjdfr60GidU+5xPVvBLSGbyQt+6qakw0TAGtGLeVnaShZEMLGgDqUhAREQEREBERAREQEREBERAREQEREBERAREQEREBERAREQEREBERAREQEREBERAREQEREBERAREQEREBERAREQEREBERAREQEREBERAREQEREBERAREQEREBERAREQERE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763688" y="2276872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 smtClean="0">
                <a:latin typeface="Comic Sans MS" pitchFamily="66" charset="0"/>
              </a:rPr>
              <a:t>existence</a:t>
            </a:r>
            <a:endParaRPr lang="en-GB" sz="72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93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79" y="399947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explanation</a:t>
            </a:r>
            <a:endParaRPr lang="en-GB" sz="6600" b="1" dirty="0">
              <a:latin typeface="Comic Sans MS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314" y="1762636"/>
            <a:ext cx="2801371" cy="28131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508518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omic Sans MS" panose="030F0702030302020204" pitchFamily="66" charset="0"/>
              </a:rPr>
              <a:t>Change of spelling:  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xplain</a:t>
            </a:r>
            <a:r>
              <a:rPr lang="en-US" sz="2800" b="1" dirty="0" smtClean="0">
                <a:latin typeface="Comic Sans MS" panose="030F0702030302020204" pitchFamily="66" charset="0"/>
              </a:rPr>
              <a:t> becomes </a:t>
            </a:r>
            <a:r>
              <a:rPr 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explan</a:t>
            </a:r>
            <a:r>
              <a:rPr lang="en-US" sz="2800" b="1" dirty="0" smtClean="0">
                <a:latin typeface="Comic Sans MS" panose="030F0702030302020204" pitchFamily="66" charset="0"/>
              </a:rPr>
              <a:t>ation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9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1403648" y="1617214"/>
            <a:ext cx="6300700" cy="1296144"/>
          </a:xfrm>
          <a:prstGeom prst="wedgeRoundRectCallout">
            <a:avLst>
              <a:gd name="adj1" fmla="val -67999"/>
              <a:gd name="adj2" fmla="val 145141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269103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familiar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4437112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Did you know that </a:t>
            </a:r>
            <a:r>
              <a:rPr lang="en-US" sz="2800" b="1" dirty="0" smtClean="0">
                <a:solidFill>
                  <a:srgbClr val="FF0000"/>
                </a:solidFill>
              </a:rPr>
              <a:t>familiar</a:t>
            </a:r>
            <a:r>
              <a:rPr lang="en-US" sz="2800" b="1" dirty="0" smtClean="0"/>
              <a:t> comes from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familia</a:t>
            </a:r>
            <a:r>
              <a:rPr lang="en-US" sz="2800" b="1" dirty="0" smtClean="0"/>
              <a:t>, the Latin word for </a:t>
            </a:r>
            <a:r>
              <a:rPr lang="en-US" sz="2800" b="1" dirty="0" smtClean="0">
                <a:solidFill>
                  <a:srgbClr val="FF0000"/>
                </a:solidFill>
              </a:rPr>
              <a:t>family</a:t>
            </a:r>
            <a:r>
              <a:rPr lang="en-US" sz="2800" b="1" dirty="0" smtClean="0"/>
              <a:t>?</a:t>
            </a:r>
            <a:endParaRPr lang="en-US" sz="2800" b="1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971600" y="4266093"/>
            <a:ext cx="7200800" cy="1296144"/>
          </a:xfrm>
          <a:prstGeom prst="wedgeRoundRectCallout">
            <a:avLst>
              <a:gd name="adj1" fmla="val 58019"/>
              <a:gd name="adj2" fmla="val 123641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55576" y="4437112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Did you know that </a:t>
            </a:r>
            <a:r>
              <a:rPr lang="en-US" sz="2800" b="1" dirty="0" smtClean="0">
                <a:solidFill>
                  <a:srgbClr val="FF0000"/>
                </a:solidFill>
              </a:rPr>
              <a:t>familiar</a:t>
            </a:r>
            <a:r>
              <a:rPr lang="en-US" sz="2800" b="1" dirty="0" smtClean="0"/>
              <a:t> comes from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familia</a:t>
            </a:r>
            <a:r>
              <a:rPr lang="en-US" sz="2800" b="1" dirty="0" smtClean="0"/>
              <a:t>, the Latin word for </a:t>
            </a:r>
            <a:r>
              <a:rPr lang="en-US" sz="2800" b="1" dirty="0" smtClean="0">
                <a:solidFill>
                  <a:srgbClr val="FF0000"/>
                </a:solidFill>
              </a:rPr>
              <a:t>family</a:t>
            </a:r>
            <a:r>
              <a:rPr lang="en-US" sz="2800" b="1" dirty="0" smtClean="0"/>
              <a:t>?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208088" y="1846579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The word ‘</a:t>
            </a:r>
            <a:r>
              <a:rPr lang="en-US" sz="2800" b="1" dirty="0" smtClean="0">
                <a:solidFill>
                  <a:srgbClr val="FF0000"/>
                </a:solidFill>
              </a:rPr>
              <a:t>familiarity</a:t>
            </a:r>
            <a:r>
              <a:rPr lang="en-US" sz="2800" b="1" dirty="0" smtClean="0"/>
              <a:t>’ will help to remind you that the unstressed vowel is an ‘</a:t>
            </a:r>
            <a:r>
              <a:rPr lang="en-US" sz="2800" b="1" dirty="0" smtClean="0">
                <a:solidFill>
                  <a:srgbClr val="FF0000"/>
                </a:solidFill>
              </a:rPr>
              <a:t>a</a:t>
            </a:r>
            <a:r>
              <a:rPr lang="en-US" sz="2800" b="1" dirty="0" smtClean="0"/>
              <a:t>’.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2249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99592" y="4221088"/>
            <a:ext cx="7344816" cy="936104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79" y="498958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foreign</a:t>
            </a:r>
            <a:endParaRPr lang="en-GB" sz="66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06954"/>
            <a:ext cx="1707185" cy="17849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585009"/>
            <a:ext cx="1586484" cy="18068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584" y="4365104"/>
            <a:ext cx="7560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/>
              <a:t>A monarch might </a:t>
            </a:r>
            <a:r>
              <a:rPr lang="en-US" sz="3200" b="1" i="1" dirty="0" smtClean="0">
                <a:solidFill>
                  <a:srgbClr val="FF0000"/>
                </a:solidFill>
              </a:rPr>
              <a:t>reign</a:t>
            </a:r>
            <a:r>
              <a:rPr lang="en-US" sz="3200" b="1" i="1" dirty="0" smtClean="0"/>
              <a:t> over fo</a:t>
            </a:r>
            <a:r>
              <a:rPr lang="en-US" sz="3200" b="1" i="1" dirty="0" smtClean="0">
                <a:solidFill>
                  <a:srgbClr val="FF0000"/>
                </a:solidFill>
              </a:rPr>
              <a:t>reign</a:t>
            </a:r>
            <a:r>
              <a:rPr lang="en-US" sz="3200" b="1" i="1" dirty="0" smtClean="0"/>
              <a:t> lands.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230823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283968" y="2492896"/>
            <a:ext cx="3744416" cy="21602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5856" y="1124744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forty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760" y="2633811"/>
            <a:ext cx="74888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Ali Baba invited </a:t>
            </a:r>
          </a:p>
          <a:p>
            <a:pPr algn="ctr"/>
            <a:r>
              <a:rPr lang="en-US" sz="4000" b="1" dirty="0" smtClean="0"/>
              <a:t>his </a:t>
            </a:r>
            <a:r>
              <a:rPr lang="en-US" sz="4000" b="1" dirty="0" smtClean="0">
                <a:solidFill>
                  <a:srgbClr val="FF0000"/>
                </a:solidFill>
              </a:rPr>
              <a:t>for</a:t>
            </a:r>
            <a:r>
              <a:rPr lang="en-US" sz="4000" b="1" dirty="0" smtClean="0"/>
              <a:t>ty thieves 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for</a:t>
            </a:r>
            <a:r>
              <a:rPr lang="en-US" sz="4000" b="1" dirty="0" smtClean="0"/>
              <a:t> tea.</a:t>
            </a:r>
            <a:endParaRPr lang="en-US" sz="4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11" y="-22583"/>
            <a:ext cx="3646207" cy="53453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7564" y="5539162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Change of spelling:  </a:t>
            </a:r>
            <a:r>
              <a:rPr 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four</a:t>
            </a:r>
            <a:r>
              <a:rPr lang="en-US" sz="2800" b="1" dirty="0" smtClean="0">
                <a:latin typeface="Comic Sans MS" panose="030F0702030302020204" pitchFamily="66" charset="0"/>
              </a:rPr>
              <a:t> – </a:t>
            </a:r>
            <a:r>
              <a:rPr 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four</a:t>
            </a:r>
            <a:r>
              <a:rPr lang="en-US" sz="2800" b="1" dirty="0" smtClean="0">
                <a:latin typeface="Comic Sans MS" panose="030F0702030302020204" pitchFamily="66" charset="0"/>
              </a:rPr>
              <a:t>teen - </a:t>
            </a:r>
            <a:r>
              <a:rPr 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for</a:t>
            </a:r>
            <a:r>
              <a:rPr lang="en-US" sz="2800" b="1" dirty="0" smtClean="0">
                <a:latin typeface="Comic Sans MS" panose="030F0702030302020204" pitchFamily="66" charset="0"/>
              </a:rPr>
              <a:t>ty</a:t>
            </a:r>
            <a:endParaRPr lang="en-US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84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23728" y="3429000"/>
            <a:ext cx="4896544" cy="193899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332656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frequently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2060848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Not to be confused with </a:t>
            </a:r>
            <a:r>
              <a:rPr lang="en-US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frequency</a:t>
            </a:r>
            <a:r>
              <a:rPr lang="en-US" sz="3200" b="1" dirty="0" smtClean="0"/>
              <a:t>.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63688" y="3429000"/>
            <a:ext cx="56166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Be aware </a:t>
            </a:r>
            <a:r>
              <a:rPr lang="en-US" sz="2400" b="1" dirty="0" smtClean="0"/>
              <a:t>– </a:t>
            </a:r>
            <a:r>
              <a:rPr lang="en-US" sz="2400" b="1" dirty="0" smtClean="0">
                <a:solidFill>
                  <a:srgbClr val="FF0000"/>
                </a:solidFill>
              </a:rPr>
              <a:t>frequent</a:t>
            </a:r>
            <a:r>
              <a:rPr lang="en-US" sz="2400" b="1" dirty="0" smtClean="0"/>
              <a:t> </a:t>
            </a:r>
            <a:r>
              <a:rPr lang="en-US" sz="2400" dirty="0" smtClean="0"/>
              <a:t>can be used as </a:t>
            </a:r>
          </a:p>
          <a:p>
            <a:pPr algn="ctr"/>
            <a:r>
              <a:rPr lang="en-US" sz="2400" dirty="0" smtClean="0"/>
              <a:t>an </a:t>
            </a:r>
            <a:r>
              <a:rPr lang="en-US" sz="2400" b="1" i="1" dirty="0" smtClean="0"/>
              <a:t>adjective</a:t>
            </a:r>
            <a:r>
              <a:rPr lang="en-US" sz="2400" dirty="0" smtClean="0"/>
              <a:t> or a </a:t>
            </a:r>
            <a:r>
              <a:rPr lang="en-US" sz="2400" b="1" i="1" dirty="0" smtClean="0"/>
              <a:t>verb</a:t>
            </a:r>
            <a:r>
              <a:rPr lang="en-US" sz="2400" dirty="0" smtClean="0"/>
              <a:t>.</a:t>
            </a:r>
          </a:p>
          <a:p>
            <a:endParaRPr lang="en-US" sz="2400" b="1" dirty="0"/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f</a:t>
            </a:r>
            <a:r>
              <a:rPr lang="en-US" sz="2400" b="1" dirty="0" smtClean="0">
                <a:solidFill>
                  <a:srgbClr val="FF0000"/>
                </a:solidFill>
              </a:rPr>
              <a:t>requent</a:t>
            </a:r>
            <a:r>
              <a:rPr lang="en-US" sz="2400" b="1" dirty="0" smtClean="0"/>
              <a:t> </a:t>
            </a:r>
            <a:r>
              <a:rPr lang="en-US" sz="2400" i="1" dirty="0" smtClean="0"/>
              <a:t>(adjective)</a:t>
            </a:r>
            <a:r>
              <a:rPr lang="en-US" sz="2400" dirty="0" smtClean="0"/>
              <a:t>:</a:t>
            </a:r>
            <a:r>
              <a:rPr lang="en-US" sz="2400" i="1" dirty="0" smtClean="0"/>
              <a:t>  </a:t>
            </a:r>
            <a:r>
              <a:rPr lang="en-US" sz="2400" b="1" dirty="0" smtClean="0"/>
              <a:t>occurring often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f</a:t>
            </a:r>
            <a:r>
              <a:rPr lang="en-US" sz="2400" b="1" dirty="0" smtClean="0">
                <a:solidFill>
                  <a:srgbClr val="FF0000"/>
                </a:solidFill>
              </a:rPr>
              <a:t>requent</a:t>
            </a:r>
            <a:r>
              <a:rPr lang="en-US" sz="2400" b="1" dirty="0" smtClean="0"/>
              <a:t> </a:t>
            </a:r>
            <a:r>
              <a:rPr lang="en-US" sz="2400" i="1" dirty="0" smtClean="0"/>
              <a:t>(verb)</a:t>
            </a:r>
            <a:r>
              <a:rPr lang="en-US" sz="2400" dirty="0" smtClean="0"/>
              <a:t>:</a:t>
            </a:r>
            <a:r>
              <a:rPr lang="en-US" sz="2400" i="1" dirty="0" smtClean="0"/>
              <a:t>  </a:t>
            </a:r>
            <a:r>
              <a:rPr lang="en-US" sz="2400" b="1" dirty="0" smtClean="0"/>
              <a:t>to visit often</a:t>
            </a:r>
            <a:endParaRPr lang="en-US" sz="24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363" y="116632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0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79" y="80051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government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6" y="515719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/>
              <a:t>Remember: It is the </a:t>
            </a:r>
            <a:r>
              <a:rPr lang="en-US" sz="3200" b="1" i="1" dirty="0" smtClean="0">
                <a:solidFill>
                  <a:srgbClr val="FF0000"/>
                </a:solidFill>
              </a:rPr>
              <a:t>govern</a:t>
            </a:r>
            <a:r>
              <a:rPr lang="en-US" sz="3200" b="1" i="1" dirty="0" smtClean="0"/>
              <a:t>ment who </a:t>
            </a:r>
            <a:r>
              <a:rPr lang="en-US" sz="3200" b="1" i="1" dirty="0" smtClean="0">
                <a:solidFill>
                  <a:srgbClr val="FF0000"/>
                </a:solidFill>
              </a:rPr>
              <a:t>govern</a:t>
            </a:r>
            <a:r>
              <a:rPr lang="en-US" sz="3200" b="1" i="1" dirty="0" smtClean="0"/>
              <a:t>. </a:t>
            </a:r>
            <a:endParaRPr lang="en-US" sz="3200" b="1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7" y="1133150"/>
            <a:ext cx="4176463" cy="398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30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267744" y="620688"/>
            <a:ext cx="4608512" cy="104074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465741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guarantee</a:t>
            </a:r>
            <a:endParaRPr lang="en-GB" sz="66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0998">
            <a:off x="2712016" y="2391666"/>
            <a:ext cx="3719965" cy="27713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6156176" y="1412776"/>
            <a:ext cx="1440160" cy="12241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672896" y="1445704"/>
            <a:ext cx="1530952" cy="20528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7504" y="3501008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other words do you know that start like this?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88224" y="2636912"/>
            <a:ext cx="2555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Unusual ending – do you know any other words that end like this?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6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loud 14"/>
          <p:cNvSpPr/>
          <p:nvPr/>
        </p:nvSpPr>
        <p:spPr>
          <a:xfrm>
            <a:off x="2994585" y="3964726"/>
            <a:ext cx="2016224" cy="1296144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loud 13"/>
          <p:cNvSpPr/>
          <p:nvPr/>
        </p:nvSpPr>
        <p:spPr>
          <a:xfrm>
            <a:off x="611560" y="2760576"/>
            <a:ext cx="2088232" cy="1296144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/>
          <p:cNvSpPr/>
          <p:nvPr/>
        </p:nvSpPr>
        <p:spPr>
          <a:xfrm>
            <a:off x="1403648" y="339605"/>
            <a:ext cx="2016224" cy="1296144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loud 12"/>
          <p:cNvSpPr/>
          <p:nvPr/>
        </p:nvSpPr>
        <p:spPr>
          <a:xfrm>
            <a:off x="5436096" y="339605"/>
            <a:ext cx="2016224" cy="1296144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15"/>
          <p:cNvSpPr/>
          <p:nvPr/>
        </p:nvSpPr>
        <p:spPr>
          <a:xfrm>
            <a:off x="6156175" y="3074874"/>
            <a:ext cx="2225487" cy="1434246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899592" y="5354424"/>
            <a:ext cx="7344816" cy="66943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2014931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harass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548680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omic Sans MS" panose="030F0702030302020204" pitchFamily="66" charset="0"/>
              </a:rPr>
              <a:t>annoy</a:t>
            </a:r>
            <a:endParaRPr lang="en-US" sz="4000" b="1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0072" y="596878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omic Sans MS" panose="030F0702030302020204" pitchFamily="66" charset="0"/>
              </a:rPr>
              <a:t>pester</a:t>
            </a:r>
            <a:endParaRPr lang="en-US" sz="4000" b="1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3015060"/>
            <a:ext cx="244827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omic Sans MS" panose="030F0702030302020204" pitchFamily="66" charset="0"/>
              </a:rPr>
              <a:t>bother</a:t>
            </a:r>
            <a:endParaRPr lang="en-US" sz="4000" b="1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44782" y="3405859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omic Sans MS" panose="030F0702030302020204" pitchFamily="66" charset="0"/>
              </a:rPr>
              <a:t>hassle</a:t>
            </a:r>
            <a:endParaRPr lang="en-US" sz="4000" b="1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8561" y="4219452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omic Sans MS" panose="030F0702030302020204" pitchFamily="66" charset="0"/>
              </a:rPr>
              <a:t>hound</a:t>
            </a:r>
            <a:endParaRPr lang="en-US" sz="4000" b="1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8315" y="5378330"/>
            <a:ext cx="8267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omic Sans MS" panose="030F0702030302020204" pitchFamily="66" charset="0"/>
              </a:rPr>
              <a:t>harassed – harassing - harassment </a:t>
            </a:r>
            <a:endParaRPr lang="en-US" sz="3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5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548680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aggressive</a:t>
            </a:r>
            <a:endParaRPr lang="en-GB" sz="6600" b="1" dirty="0">
              <a:latin typeface="Comic Sans MS" pitchFamily="66" charset="0"/>
            </a:endParaRPr>
          </a:p>
        </p:txBody>
      </p:sp>
      <p:pic>
        <p:nvPicPr>
          <p:cNvPr id="2051" name="Picture 3" descr="C:\Users\Stephen\AppData\Local\Microsoft\Windows\Temporary Internet Files\Content.IE5\PCPZ36N9\MC90021529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72816"/>
            <a:ext cx="3045919" cy="410445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131840" y="2996952"/>
            <a:ext cx="52565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omic Sans MS" pitchFamily="66" charset="0"/>
              </a:rPr>
              <a:t>The boxer was very aggressive!</a:t>
            </a:r>
            <a:endParaRPr lang="en-GB" sz="40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620786" y="4223526"/>
            <a:ext cx="7902428" cy="1282149"/>
          </a:xfrm>
          <a:prstGeom prst="ellipse">
            <a:avLst/>
          </a:prstGeom>
          <a:solidFill>
            <a:srgbClr val="71D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339752" y="44624"/>
            <a:ext cx="4392488" cy="1944215"/>
          </a:xfrm>
          <a:prstGeom prst="ellipse">
            <a:avLst/>
          </a:prstGeom>
          <a:solidFill>
            <a:srgbClr val="71D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476672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hindrance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4028" y="4607550"/>
            <a:ext cx="7595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omic Sans MS" panose="030F0702030302020204" pitchFamily="66" charset="0"/>
              </a:rPr>
              <a:t>h</a:t>
            </a:r>
            <a:r>
              <a:rPr lang="en-US" sz="2800" b="1" dirty="0" smtClean="0">
                <a:latin typeface="Comic Sans MS" panose="030F0702030302020204" pitchFamily="66" charset="0"/>
              </a:rPr>
              <a:t>inder – hindered – hindering - hindrance</a:t>
            </a:r>
            <a:endParaRPr lang="en-US" sz="28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669" y="2121528"/>
            <a:ext cx="2934662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36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375756" y="238068"/>
            <a:ext cx="4392488" cy="1152128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979712" y="4797152"/>
            <a:ext cx="5184576" cy="1152128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210474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identity</a:t>
            </a:r>
            <a:endParaRPr lang="en-GB" sz="66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562" y="1676797"/>
            <a:ext cx="2684876" cy="26903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5013176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omic Sans MS" panose="030F0702030302020204" pitchFamily="66" charset="0"/>
              </a:rPr>
              <a:t>i</a:t>
            </a:r>
            <a:r>
              <a:rPr lang="en-US" sz="4000" b="1" dirty="0" smtClean="0">
                <a:latin typeface="Comic Sans MS" panose="030F0702030302020204" pitchFamily="66" charset="0"/>
              </a:rPr>
              <a:t>dentify - identical</a:t>
            </a:r>
            <a:endParaRPr lang="en-US" sz="4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9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67744" y="4653136"/>
            <a:ext cx="4608512" cy="11790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295636" y="2264961"/>
            <a:ext cx="6552728" cy="18722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411760" y="620688"/>
            <a:ext cx="4320480" cy="11079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6359" y="620688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immediate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1680" y="4653136"/>
            <a:ext cx="5760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solidFill>
                  <a:srgbClr val="FF0000"/>
                </a:solidFill>
                <a:latin typeface="Comic Sans MS" pitchFamily="66" charset="0"/>
              </a:rPr>
              <a:t>immediately</a:t>
            </a:r>
            <a:endParaRPr lang="en-GB" sz="6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2416235"/>
            <a:ext cx="748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omic Sans MS" panose="030F0702030302020204" pitchFamily="66" charset="0"/>
              </a:rPr>
              <a:t>How do </a:t>
            </a:r>
            <a:r>
              <a:rPr lang="en-US" sz="2400" b="1" i="1" dirty="0" smtClean="0">
                <a:latin typeface="Comic Sans MS" panose="030F0702030302020204" pitchFamily="66" charset="0"/>
              </a:rPr>
              <a:t>you</a:t>
            </a:r>
            <a:r>
              <a:rPr lang="en-US" sz="2400" b="1" dirty="0" smtClean="0">
                <a:latin typeface="Comic Sans MS" panose="030F0702030302020204" pitchFamily="66" charset="0"/>
              </a:rPr>
              <a:t> split </a:t>
            </a:r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immediate</a:t>
            </a:r>
            <a:r>
              <a:rPr lang="en-US" sz="2400" b="1" dirty="0" smtClean="0">
                <a:latin typeface="Comic Sans MS" panose="030F0702030302020204" pitchFamily="66" charset="0"/>
              </a:rPr>
              <a:t> up to help you remember the spelling?</a:t>
            </a:r>
          </a:p>
          <a:p>
            <a:pPr algn="ctr"/>
            <a:endParaRPr lang="en-US" sz="2400" b="1" dirty="0">
              <a:latin typeface="Comic Sans MS" panose="030F0702030302020204" pitchFamily="66" charset="0"/>
            </a:endParaRPr>
          </a:p>
          <a:p>
            <a:pPr algn="ctr"/>
            <a:r>
              <a:rPr lang="en-US" sz="2400" b="1" dirty="0" smtClean="0">
                <a:latin typeface="Comic Sans MS" panose="030F0702030302020204" pitchFamily="66" charset="0"/>
              </a:rPr>
              <a:t>Here’s one way:  </a:t>
            </a:r>
            <a:r>
              <a:rPr lang="en-US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im</a:t>
            </a:r>
            <a:r>
              <a:rPr lang="en-US" sz="2400" b="1" dirty="0" smtClean="0">
                <a:latin typeface="Comic Sans MS" panose="030F0702030302020204" pitchFamily="66" charset="0"/>
              </a:rPr>
              <a:t>/</a:t>
            </a:r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</a:t>
            </a:r>
            <a:r>
              <a:rPr lang="en-US" sz="2400" b="1" dirty="0" smtClean="0">
                <a:latin typeface="Comic Sans MS" panose="030F0702030302020204" pitchFamily="66" charset="0"/>
              </a:rPr>
              <a:t>/</a:t>
            </a:r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di</a:t>
            </a:r>
            <a:r>
              <a:rPr lang="en-US" sz="2400" b="1" dirty="0" smtClean="0">
                <a:latin typeface="Comic Sans MS" panose="030F0702030302020204" pitchFamily="66" charset="0"/>
              </a:rPr>
              <a:t>/</a:t>
            </a:r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ate</a:t>
            </a:r>
            <a:endParaRPr lang="en-US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3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accent5">
                <a:lumMod val="5000"/>
                <a:lumOff val="95000"/>
              </a:schemeClr>
            </a:gs>
            <a:gs pos="15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1295636" y="4365710"/>
            <a:ext cx="6588732" cy="1897086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699792" y="2028748"/>
            <a:ext cx="3744416" cy="11136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2034402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individual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5936" y="3449976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omic Sans MS" pitchFamily="66" charset="0"/>
              </a:rPr>
              <a:t>individuality</a:t>
            </a:r>
            <a:endParaRPr lang="en-GB" sz="4000" b="1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756592" y="3451416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omic Sans MS" pitchFamily="66" charset="0"/>
              </a:rPr>
              <a:t>individually</a:t>
            </a:r>
            <a:endParaRPr lang="en-GB" sz="4000" b="1" dirty="0">
              <a:latin typeface="Comic Sans MS" pitchFamily="66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82039" y="449847"/>
            <a:ext cx="8179921" cy="1155301"/>
            <a:chOff x="207875" y="434007"/>
            <a:chExt cx="8179921" cy="115530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8113" y="453356"/>
              <a:ext cx="1149683" cy="111706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6082" y="467051"/>
              <a:ext cx="1125714" cy="109377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875" y="453356"/>
              <a:ext cx="1167715" cy="113458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1907" y="453356"/>
              <a:ext cx="1153668" cy="112117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2303" y="453356"/>
              <a:ext cx="1168878" cy="1135952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6097" y="434007"/>
              <a:ext cx="1165303" cy="1132477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/>
        </p:nvSpPr>
        <p:spPr>
          <a:xfrm>
            <a:off x="1295636" y="4459264"/>
            <a:ext cx="65527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Helpful hints</a:t>
            </a:r>
          </a:p>
          <a:p>
            <a:pPr marL="342900" indent="-342900">
              <a:buAutoNum type="arabicPeriod"/>
            </a:pPr>
            <a:r>
              <a:rPr lang="en-US" sz="2000" b="1" dirty="0" smtClean="0"/>
              <a:t>The word </a:t>
            </a:r>
            <a:r>
              <a:rPr lang="en-US" sz="2000" b="1" dirty="0" smtClean="0">
                <a:solidFill>
                  <a:srgbClr val="FF0000"/>
                </a:solidFill>
              </a:rPr>
              <a:t>individual</a:t>
            </a:r>
            <a:r>
              <a:rPr lang="en-US" sz="2000" b="1" dirty="0" smtClean="0"/>
              <a:t> comes from the Latin word meaning ‘</a:t>
            </a:r>
            <a:r>
              <a:rPr lang="en-US" sz="2000" b="1" i="1" dirty="0" smtClean="0"/>
              <a:t>cannot be </a:t>
            </a:r>
            <a:r>
              <a:rPr lang="en-US" sz="2000" b="1" i="1" u="sng" dirty="0" smtClean="0"/>
              <a:t>divid</a:t>
            </a:r>
            <a:r>
              <a:rPr lang="en-US" sz="2000" b="1" i="1" dirty="0" smtClean="0"/>
              <a:t>ed</a:t>
            </a:r>
            <a:r>
              <a:rPr lang="en-US" sz="2000" b="1" dirty="0" smtClean="0"/>
              <a:t>’.</a:t>
            </a:r>
          </a:p>
          <a:p>
            <a:pPr marL="342900" indent="-342900">
              <a:buAutoNum type="arabicPeriod"/>
            </a:pPr>
            <a:r>
              <a:rPr lang="en-US" sz="2000" b="1" dirty="0" smtClean="0"/>
              <a:t>Saying the word </a:t>
            </a:r>
            <a:r>
              <a:rPr lang="en-US" sz="2000" b="1" dirty="0" smtClean="0">
                <a:solidFill>
                  <a:srgbClr val="FF0000"/>
                </a:solidFill>
              </a:rPr>
              <a:t>individuality</a:t>
            </a:r>
            <a:r>
              <a:rPr lang="en-US" sz="2000" b="1" dirty="0" smtClean="0"/>
              <a:t> will help you identify the unstressed vowels in </a:t>
            </a:r>
            <a:r>
              <a:rPr lang="en-US" sz="2000" b="1" dirty="0" smtClean="0">
                <a:solidFill>
                  <a:srgbClr val="FF0000"/>
                </a:solidFill>
              </a:rPr>
              <a:t>individ</a:t>
            </a:r>
            <a:r>
              <a:rPr lang="en-US" sz="2000" b="1" u="sng" dirty="0" smtClean="0">
                <a:solidFill>
                  <a:srgbClr val="FF0000"/>
                </a:solidFill>
              </a:rPr>
              <a:t>ua</a:t>
            </a:r>
            <a:r>
              <a:rPr lang="en-US" sz="2000" b="1" dirty="0" smtClean="0">
                <a:solidFill>
                  <a:srgbClr val="FF0000"/>
                </a:solidFill>
              </a:rPr>
              <a:t>l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8311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9"/>
          <p:cNvSpPr/>
          <p:nvPr/>
        </p:nvSpPr>
        <p:spPr>
          <a:xfrm>
            <a:off x="2339752" y="332656"/>
            <a:ext cx="4536504" cy="1944216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41527" y="662706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interfere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52536" y="3650348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latin typeface="Comic Sans MS" pitchFamily="66" charset="0"/>
              </a:rPr>
              <a:t>interference</a:t>
            </a:r>
            <a:endParaRPr lang="en-GB" sz="5400" b="1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9952" y="4573678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latin typeface="Comic Sans MS" pitchFamily="66" charset="0"/>
              </a:rPr>
              <a:t>interfering </a:t>
            </a:r>
            <a:endParaRPr lang="en-GB" sz="5400" b="1" dirty="0">
              <a:latin typeface="Comic Sans MS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688"/>
            <a:ext cx="1827886" cy="18278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20688"/>
            <a:ext cx="1827886" cy="182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72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123728" y="4437112"/>
            <a:ext cx="2952328" cy="108012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447182"/>
            <a:ext cx="2170322" cy="2173748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611560" y="1556792"/>
            <a:ext cx="7776864" cy="2016224"/>
          </a:xfrm>
          <a:prstGeom prst="wedgeRoundRectCallout">
            <a:avLst>
              <a:gd name="adj1" fmla="val 36053"/>
              <a:gd name="adj2" fmla="val 10094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332656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interrupt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700808"/>
            <a:ext cx="77768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word </a:t>
            </a:r>
            <a:r>
              <a:rPr lang="en-US" sz="2000" b="1" dirty="0" smtClean="0">
                <a:solidFill>
                  <a:srgbClr val="FF0000"/>
                </a:solidFill>
              </a:rPr>
              <a:t>interrupt</a:t>
            </a:r>
            <a:r>
              <a:rPr lang="en-US" sz="2000" b="1" dirty="0" smtClean="0"/>
              <a:t> means ‘</a:t>
            </a:r>
            <a:r>
              <a:rPr lang="en-US" sz="2000" b="1" i="1" dirty="0" smtClean="0"/>
              <a:t>to break in between</a:t>
            </a:r>
            <a:r>
              <a:rPr lang="en-US" sz="2000" b="1" dirty="0" smtClean="0"/>
              <a:t>’.</a:t>
            </a:r>
          </a:p>
          <a:p>
            <a:r>
              <a:rPr lang="en-US" sz="2000" b="1" dirty="0" smtClean="0"/>
              <a:t>It comes from the Latin words ‘</a:t>
            </a:r>
            <a:r>
              <a:rPr lang="en-US" sz="2000" b="1" i="1" dirty="0" smtClean="0">
                <a:solidFill>
                  <a:srgbClr val="FF0000"/>
                </a:solidFill>
              </a:rPr>
              <a:t>inter</a:t>
            </a:r>
            <a:r>
              <a:rPr lang="en-US" sz="2000" b="1" dirty="0" smtClean="0"/>
              <a:t>’ which means ‘</a:t>
            </a:r>
            <a:r>
              <a:rPr lang="en-US" sz="2000" b="1" i="1" dirty="0" smtClean="0"/>
              <a:t>between</a:t>
            </a:r>
            <a:r>
              <a:rPr lang="en-US" sz="2000" b="1" dirty="0" smtClean="0"/>
              <a:t>’, and ‘</a:t>
            </a:r>
            <a:r>
              <a:rPr lang="en-US" sz="2000" b="1" i="1" dirty="0" err="1" smtClean="0">
                <a:solidFill>
                  <a:srgbClr val="FF0000"/>
                </a:solidFill>
              </a:rPr>
              <a:t>ruptum</a:t>
            </a:r>
            <a:r>
              <a:rPr lang="en-US" sz="2000" b="1" dirty="0" smtClean="0"/>
              <a:t>’ – which means ‘</a:t>
            </a:r>
            <a:r>
              <a:rPr lang="en-US" sz="2000" b="1" i="1" dirty="0" smtClean="0"/>
              <a:t>break</a:t>
            </a:r>
            <a:r>
              <a:rPr lang="en-US" sz="2000" b="1" dirty="0" smtClean="0"/>
              <a:t>’. [Think about the word ‘</a:t>
            </a:r>
            <a:r>
              <a:rPr lang="en-US" sz="2000" b="1" i="1" dirty="0" smtClean="0"/>
              <a:t>rupture</a:t>
            </a:r>
            <a:r>
              <a:rPr lang="en-US" sz="2000" b="1" dirty="0" smtClean="0"/>
              <a:t>’.]</a:t>
            </a:r>
          </a:p>
          <a:p>
            <a:r>
              <a:rPr lang="en-US" sz="2000" b="1" dirty="0" smtClean="0"/>
              <a:t>So if you think of these two parts – </a:t>
            </a:r>
            <a:r>
              <a:rPr lang="en-US" sz="2000" b="1" dirty="0" err="1" smtClean="0">
                <a:solidFill>
                  <a:srgbClr val="FF0000"/>
                </a:solidFill>
              </a:rPr>
              <a:t>inter</a:t>
            </a:r>
            <a:r>
              <a:rPr lang="en-US" sz="2000" b="1" dirty="0" err="1" smtClean="0"/>
              <a:t>+</a:t>
            </a:r>
            <a:r>
              <a:rPr lang="en-US" sz="2000" b="1" dirty="0" err="1" smtClean="0">
                <a:solidFill>
                  <a:srgbClr val="FF0000"/>
                </a:solidFill>
              </a:rPr>
              <a:t>rupt</a:t>
            </a:r>
            <a:r>
              <a:rPr lang="en-US" sz="2000" b="1" dirty="0" smtClean="0"/>
              <a:t> – you will always remember the double ‘</a:t>
            </a:r>
            <a:r>
              <a:rPr lang="en-US" sz="2000" b="1" i="1" dirty="0" smtClean="0"/>
              <a:t>r</a:t>
            </a:r>
            <a:r>
              <a:rPr lang="en-US" sz="2000" b="1" dirty="0" smtClean="0"/>
              <a:t>’.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187624" y="4509120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/>
              <a:t>inter</a:t>
            </a:r>
            <a:r>
              <a:rPr lang="en-GB" sz="4800" b="1" dirty="0" smtClean="0">
                <a:solidFill>
                  <a:srgbClr val="FF0000"/>
                </a:solidFill>
              </a:rPr>
              <a:t>/</a:t>
            </a:r>
            <a:r>
              <a:rPr lang="en-GB" sz="4800" b="1" dirty="0" err="1" smtClean="0"/>
              <a:t>rupt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244460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Callout 12"/>
          <p:cNvSpPr/>
          <p:nvPr/>
        </p:nvSpPr>
        <p:spPr>
          <a:xfrm>
            <a:off x="2612244" y="1511166"/>
            <a:ext cx="3816424" cy="2188315"/>
          </a:xfrm>
          <a:prstGeom prst="wedgeEllipseCallou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7558" y="2029031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language</a:t>
            </a:r>
            <a:endParaRPr lang="en-GB" sz="6600" b="1" dirty="0">
              <a:latin typeface="Comic Sans MS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770614"/>
            <a:ext cx="1817827" cy="10405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95" y="2546830"/>
            <a:ext cx="1826057" cy="7973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593" y="5231709"/>
            <a:ext cx="1820570" cy="7150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88" y="124048"/>
            <a:ext cx="1565608" cy="15837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07" y="4509120"/>
            <a:ext cx="1802282" cy="17510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059" y="198038"/>
            <a:ext cx="2680521" cy="12147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329000"/>
            <a:ext cx="2285714" cy="2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27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3023828" y="2494668"/>
            <a:ext cx="3096344" cy="14216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8394" y="2634858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leisure</a:t>
            </a:r>
            <a:endParaRPr lang="en-GB" sz="66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497" y="4153575"/>
            <a:ext cx="2282095" cy="16427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9" y="4797615"/>
            <a:ext cx="1538935" cy="18114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54" y="20295"/>
            <a:ext cx="2198483" cy="22980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870" y="5146032"/>
            <a:ext cx="1809598" cy="15133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312" y="2660593"/>
            <a:ext cx="1555156" cy="14929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807" y="431866"/>
            <a:ext cx="1805026" cy="14749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95999"/>
            <a:ext cx="1435898" cy="13575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022" y="197928"/>
            <a:ext cx="2030994" cy="220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10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755576" y="4770666"/>
            <a:ext cx="7632848" cy="1047661"/>
          </a:xfrm>
          <a:prstGeom prst="roundRect">
            <a:avLst/>
          </a:prstGeom>
          <a:solidFill>
            <a:srgbClr val="FFFFA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xplosion 1 7"/>
          <p:cNvSpPr/>
          <p:nvPr/>
        </p:nvSpPr>
        <p:spPr>
          <a:xfrm>
            <a:off x="226665" y="123609"/>
            <a:ext cx="5751731" cy="3737439"/>
          </a:xfrm>
          <a:prstGeom prst="irregularSeal1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9160" y="1268760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lightning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564" y="4864220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Don’t confuse with light</a:t>
            </a:r>
            <a:r>
              <a:rPr lang="en-US" sz="2800" b="1" i="1" u="sng" dirty="0" smtClean="0"/>
              <a:t>e</a:t>
            </a:r>
            <a:r>
              <a:rPr lang="en-US" sz="2800" b="1" i="1" dirty="0" smtClean="0"/>
              <a:t>ning – making something lighter!</a:t>
            </a:r>
            <a:endParaRPr lang="en-US" sz="2800" b="1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56124"/>
            <a:ext cx="2846931" cy="367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94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655" y="5434487"/>
            <a:ext cx="1100345" cy="1423513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3622117" y="4361180"/>
            <a:ext cx="3804231" cy="1285725"/>
          </a:xfrm>
          <a:prstGeom prst="wedgeRoundRectCallout">
            <a:avLst>
              <a:gd name="adj1" fmla="val 66843"/>
              <a:gd name="adj2" fmla="val 7082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loud 14"/>
          <p:cNvSpPr/>
          <p:nvPr/>
        </p:nvSpPr>
        <p:spPr>
          <a:xfrm>
            <a:off x="5140381" y="3101643"/>
            <a:ext cx="2607654" cy="1038197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15"/>
          <p:cNvSpPr/>
          <p:nvPr/>
        </p:nvSpPr>
        <p:spPr>
          <a:xfrm>
            <a:off x="734114" y="3414189"/>
            <a:ext cx="2607654" cy="1038197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loud 13"/>
          <p:cNvSpPr/>
          <p:nvPr/>
        </p:nvSpPr>
        <p:spPr>
          <a:xfrm>
            <a:off x="2843808" y="2225574"/>
            <a:ext cx="2940135" cy="1142162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loud 12"/>
          <p:cNvSpPr/>
          <p:nvPr/>
        </p:nvSpPr>
        <p:spPr>
          <a:xfrm>
            <a:off x="6372200" y="1442296"/>
            <a:ext cx="2364071" cy="1319353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/>
          <p:cNvSpPr/>
          <p:nvPr/>
        </p:nvSpPr>
        <p:spPr>
          <a:xfrm>
            <a:off x="226734" y="2015957"/>
            <a:ext cx="2185026" cy="1010202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/>
          <p:cNvSpPr/>
          <p:nvPr/>
        </p:nvSpPr>
        <p:spPr>
          <a:xfrm>
            <a:off x="2123728" y="44624"/>
            <a:ext cx="4788532" cy="1771156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07260" y="293567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marvellous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99996" y="4405922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Don’t forget to double the ‘</a:t>
            </a:r>
            <a:r>
              <a:rPr lang="en-US" sz="2400" b="1" i="1" dirty="0" smtClean="0">
                <a:solidFill>
                  <a:srgbClr val="FF0000"/>
                </a:solidFill>
              </a:rPr>
              <a:t>l</a:t>
            </a:r>
            <a:r>
              <a:rPr lang="en-US" sz="2400" b="1" i="1" dirty="0" smtClean="0"/>
              <a:t>’ when adding the –</a:t>
            </a:r>
            <a:r>
              <a:rPr lang="en-US" sz="2400" b="1" i="1" dirty="0" err="1" smtClean="0">
                <a:solidFill>
                  <a:srgbClr val="FF0000"/>
                </a:solidFill>
              </a:rPr>
              <a:t>ous</a:t>
            </a:r>
            <a:r>
              <a:rPr lang="en-US" sz="2400" b="1" i="1" dirty="0" smtClean="0"/>
              <a:t> suffix</a:t>
            </a:r>
          </a:p>
          <a:p>
            <a:pPr algn="ctr"/>
            <a:r>
              <a:rPr lang="en-US" sz="2400" b="1" i="1" dirty="0"/>
              <a:t>t</a:t>
            </a:r>
            <a:r>
              <a:rPr lang="en-US" sz="2400" b="1" i="1" dirty="0" smtClean="0"/>
              <a:t>o ‘</a:t>
            </a:r>
            <a:r>
              <a:rPr lang="en-US" sz="2400" b="1" i="1" dirty="0" smtClean="0">
                <a:solidFill>
                  <a:srgbClr val="FF0000"/>
                </a:solidFill>
              </a:rPr>
              <a:t>marvel</a:t>
            </a:r>
            <a:r>
              <a:rPr lang="en-US" sz="2400" b="1" i="1" dirty="0" smtClean="0"/>
              <a:t>’.</a:t>
            </a:r>
            <a:endParaRPr lang="en-US" sz="2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123728" y="2420071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astonishing</a:t>
            </a:r>
            <a:endParaRPr lang="en-US" sz="3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79787" y="3239067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wonderful</a:t>
            </a:r>
            <a:endParaRPr lang="en-US" sz="36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4294" y="3538251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fantastic</a:t>
            </a:r>
            <a:endParaRPr lang="en-US" sz="36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30969" y="1741557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awesome</a:t>
            </a:r>
            <a:endParaRPr lang="en-US" sz="36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756592" y="2115318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superb</a:t>
            </a:r>
            <a:endParaRPr lang="en-US" sz="36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57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Callout 7"/>
          <p:cNvSpPr/>
          <p:nvPr/>
        </p:nvSpPr>
        <p:spPr>
          <a:xfrm>
            <a:off x="4211960" y="332656"/>
            <a:ext cx="2160240" cy="864096"/>
          </a:xfrm>
          <a:prstGeom prst="wedgeEllipseCallout">
            <a:avLst>
              <a:gd name="adj1" fmla="val 57118"/>
              <a:gd name="adj2" fmla="val 1677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979712" y="4077072"/>
            <a:ext cx="5112568" cy="2088232"/>
          </a:xfrm>
          <a:prstGeom prst="rect">
            <a:avLst/>
          </a:prstGeom>
          <a:solidFill>
            <a:srgbClr val="FFFF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1628800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amat</a:t>
            </a:r>
            <a:r>
              <a:rPr lang="en-GB" sz="6600" b="1" u="sng" dirty="0" smtClean="0">
                <a:latin typeface="Comic Sans MS" pitchFamily="66" charset="0"/>
              </a:rPr>
              <a:t>eur</a:t>
            </a:r>
            <a:endParaRPr lang="en-GB" sz="6600" b="1" u="sng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704" y="4221088"/>
            <a:ext cx="525658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+mj-lt"/>
                <a:cs typeface="Times New Roman" pitchFamily="18" charset="0"/>
              </a:rPr>
              <a:t>Did you know?</a:t>
            </a:r>
          </a:p>
          <a:p>
            <a:pPr algn="ctr"/>
            <a:r>
              <a:rPr lang="en-GB" sz="2000" b="1" dirty="0" smtClean="0">
                <a:solidFill>
                  <a:srgbClr val="FF0000"/>
                </a:solidFill>
                <a:cs typeface="Times New Roman" pitchFamily="18" charset="0"/>
              </a:rPr>
              <a:t>Amateur</a:t>
            </a:r>
            <a:r>
              <a:rPr lang="en-GB" sz="2000" b="1" dirty="0" smtClean="0">
                <a:cs typeface="Times New Roman" pitchFamily="18" charset="0"/>
              </a:rPr>
              <a:t> comes from </a:t>
            </a:r>
            <a:r>
              <a:rPr lang="en-GB" sz="2000" b="1" i="1" dirty="0" err="1" smtClean="0">
                <a:cs typeface="Times New Roman" pitchFamily="18" charset="0"/>
              </a:rPr>
              <a:t>amator</a:t>
            </a:r>
            <a:r>
              <a:rPr lang="en-GB" sz="2000" b="1" dirty="0" smtClean="0">
                <a:cs typeface="Times New Roman" pitchFamily="18" charset="0"/>
              </a:rPr>
              <a:t>, the Latin word for a lover, because unlike a professional who gets paid, an amateur does something for the love of doing it.</a:t>
            </a:r>
            <a:endParaRPr lang="en-GB" sz="2000" b="1" dirty="0">
              <a:cs typeface="Times New Roman" pitchFamily="18" charset="0"/>
            </a:endParaRPr>
          </a:p>
        </p:txBody>
      </p:sp>
      <p:pic>
        <p:nvPicPr>
          <p:cNvPr id="3074" name="Picture 2" descr="C:\Users\Stephen\AppData\Local\Microsoft\Windows\Temporary Internet Files\Content.IE5\34LSYE0S\dglxasset[1].asp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588224" y="260648"/>
            <a:ext cx="1979489" cy="1665288"/>
          </a:xfrm>
          <a:prstGeom prst="rect">
            <a:avLst/>
          </a:prstGeom>
          <a:noFill/>
        </p:spPr>
      </p:pic>
      <p:cxnSp>
        <p:nvCxnSpPr>
          <p:cNvPr id="10" name="Straight Arrow Connector 9"/>
          <p:cNvCxnSpPr/>
          <p:nvPr/>
        </p:nvCxnSpPr>
        <p:spPr>
          <a:xfrm flipH="1">
            <a:off x="5796136" y="836712"/>
            <a:ext cx="1656184" cy="936104"/>
          </a:xfrm>
          <a:prstGeom prst="straightConnector1">
            <a:avLst/>
          </a:prstGeom>
          <a:ln w="28575">
            <a:solidFill>
              <a:srgbClr val="FF000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131840" y="476672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i="1" dirty="0" smtClean="0"/>
              <a:t>Unusual ending.</a:t>
            </a:r>
          </a:p>
          <a:p>
            <a:pPr algn="ctr"/>
            <a:r>
              <a:rPr lang="en-GB" sz="2000" b="1" i="1" dirty="0" smtClean="0"/>
              <a:t>French?</a:t>
            </a:r>
            <a:endParaRPr lang="en-GB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4000">
              <a:schemeClr val="accent4">
                <a:lumMod val="20000"/>
                <a:lumOff val="80000"/>
              </a:schemeClr>
            </a:gs>
            <a:gs pos="15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705845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mischievous</a:t>
            </a:r>
            <a:endParaRPr lang="en-GB" sz="66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45923"/>
            <a:ext cx="1794266" cy="43466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39480" y="3501008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latin typeface="Comic Sans MS" pitchFamily="66" charset="0"/>
              </a:rPr>
              <a:t>mischief</a:t>
            </a:r>
            <a:endParaRPr lang="en-GB" sz="48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9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915816" y="5877272"/>
            <a:ext cx="3456384" cy="40011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404664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muscle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5877272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Homophones:   muscle - mussel</a:t>
            </a:r>
            <a:endParaRPr lang="en-US" sz="2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628800"/>
            <a:ext cx="2597405" cy="17736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27584" y="3789040"/>
            <a:ext cx="79928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 smtClean="0"/>
              <a:t>Family words often sound out silent letters ...</a:t>
            </a:r>
          </a:p>
          <a:p>
            <a:pPr algn="ctr"/>
            <a:endParaRPr lang="en-GB" sz="1200" b="1" i="1" dirty="0" smtClean="0"/>
          </a:p>
          <a:p>
            <a:pPr algn="ctr"/>
            <a:r>
              <a:rPr lang="en-GB" sz="3200" b="1" i="1" dirty="0" smtClean="0">
                <a:solidFill>
                  <a:srgbClr val="FF0000"/>
                </a:solidFill>
              </a:rPr>
              <a:t>muscle</a:t>
            </a:r>
            <a:r>
              <a:rPr lang="en-GB" sz="3200" b="1" i="1" dirty="0" smtClean="0"/>
              <a:t> ---- </a:t>
            </a:r>
            <a:r>
              <a:rPr lang="en-GB" sz="3200" b="1" i="1" dirty="0" smtClean="0">
                <a:solidFill>
                  <a:srgbClr val="FF0000"/>
                </a:solidFill>
              </a:rPr>
              <a:t>mus</a:t>
            </a:r>
            <a:r>
              <a:rPr lang="en-GB" sz="3200" b="1" i="1" u="sng" dirty="0" smtClean="0">
                <a:solidFill>
                  <a:srgbClr val="FF0000"/>
                </a:solidFill>
              </a:rPr>
              <a:t>c</a:t>
            </a:r>
            <a:r>
              <a:rPr lang="en-GB" sz="3200" b="1" i="1" dirty="0" smtClean="0">
                <a:solidFill>
                  <a:srgbClr val="FF0000"/>
                </a:solidFill>
              </a:rPr>
              <a:t>ular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59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699792" y="4797152"/>
            <a:ext cx="3744416" cy="108012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931239"/>
            <a:ext cx="1584176" cy="2780305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1979712" y="2014745"/>
            <a:ext cx="5328592" cy="1198231"/>
          </a:xfrm>
          <a:prstGeom prst="wedgeRoundRectCallout">
            <a:avLst>
              <a:gd name="adj1" fmla="val -60220"/>
              <a:gd name="adj2" fmla="val 5159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5967" y="692696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necessary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5967" y="4797152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FF0000"/>
                </a:solidFill>
                <a:latin typeface="Comic Sans MS" pitchFamily="66" charset="0"/>
              </a:rPr>
              <a:t>necessarily</a:t>
            </a:r>
            <a:endParaRPr lang="en-GB" sz="5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2132856"/>
            <a:ext cx="5616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It is ne</a:t>
            </a:r>
            <a:r>
              <a:rPr lang="en-US" sz="2800" b="1" i="1" dirty="0" smtClean="0">
                <a:solidFill>
                  <a:srgbClr val="FF0000"/>
                </a:solidFill>
              </a:rPr>
              <a:t>c</a:t>
            </a:r>
            <a:r>
              <a:rPr lang="en-US" sz="2800" b="1" i="1" dirty="0" smtClean="0"/>
              <a:t>e</a:t>
            </a:r>
            <a:r>
              <a:rPr lang="en-US" sz="2800" b="1" i="1" dirty="0" smtClean="0">
                <a:solidFill>
                  <a:srgbClr val="FF0000"/>
                </a:solidFill>
              </a:rPr>
              <a:t>ss</a:t>
            </a:r>
            <a:r>
              <a:rPr lang="en-US" sz="2800" b="1" i="1" dirty="0" smtClean="0"/>
              <a:t>ary for a coat to have a </a:t>
            </a:r>
            <a:r>
              <a:rPr lang="en-US" sz="2800" b="1" i="1" dirty="0" smtClean="0">
                <a:solidFill>
                  <a:srgbClr val="FF0000"/>
                </a:solidFill>
              </a:rPr>
              <a:t>c</a:t>
            </a:r>
            <a:r>
              <a:rPr lang="en-US" sz="2800" b="1" i="1" dirty="0" smtClean="0"/>
              <a:t>ollar and 2 </a:t>
            </a:r>
            <a:r>
              <a:rPr lang="en-US" sz="2800" b="1" i="1" dirty="0" smtClean="0">
                <a:solidFill>
                  <a:srgbClr val="FF0000"/>
                </a:solidFill>
              </a:rPr>
              <a:t>s</a:t>
            </a:r>
            <a:r>
              <a:rPr lang="en-US" sz="2800" b="1" i="1" dirty="0" smtClean="0"/>
              <a:t>leeves.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416109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1259632" y="4437112"/>
            <a:ext cx="6624736" cy="100811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78" y="693009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neighbour</a:t>
            </a:r>
            <a:endParaRPr lang="en-GB" sz="6600" b="1" dirty="0">
              <a:latin typeface="Comic Sans MS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063" y="1700808"/>
            <a:ext cx="1330452" cy="15489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994" y="3140968"/>
            <a:ext cx="972007" cy="7379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684" y="1690314"/>
            <a:ext cx="1330452" cy="154899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18541" y="4645943"/>
            <a:ext cx="6506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Comic Sans MS" panose="030F0702030302020204" pitchFamily="66" charset="0"/>
              </a:rPr>
              <a:t>My </a:t>
            </a:r>
            <a:r>
              <a:rPr lang="en-US" sz="2800" b="1" dirty="0" err="1" smtClean="0">
                <a:latin typeface="Comic Sans MS" panose="030F0702030302020204" pitchFamily="66" charset="0"/>
              </a:rPr>
              <a:t>n</a:t>
            </a:r>
            <a:r>
              <a:rPr lang="en-US" sz="28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eigh</a:t>
            </a:r>
            <a:r>
              <a:rPr lang="en-US" sz="2800" b="1" dirty="0" err="1" smtClean="0">
                <a:latin typeface="Comic Sans MS" panose="030F0702030302020204" pitchFamily="66" charset="0"/>
              </a:rPr>
              <a:t>bour</a:t>
            </a:r>
            <a:r>
              <a:rPr lang="en-US" sz="2800" b="1" dirty="0" smtClean="0">
                <a:latin typeface="Comic Sans MS" panose="030F0702030302020204" pitchFamily="66" charset="0"/>
              </a:rPr>
              <a:t> lives at number </a:t>
            </a:r>
            <a:r>
              <a:rPr 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eigh</a:t>
            </a:r>
            <a:r>
              <a:rPr lang="en-US" sz="2800" b="1" dirty="0" smtClean="0">
                <a:latin typeface="Comic Sans MS" panose="030F0702030302020204" pitchFamily="66" charset="0"/>
              </a:rPr>
              <a:t>t.</a:t>
            </a:r>
            <a:endParaRPr lang="en-US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82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692696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nuisance</a:t>
            </a:r>
            <a:endParaRPr lang="en-GB" sz="6600" b="1" dirty="0">
              <a:latin typeface="Comic Sans MS" pitchFamily="66" charset="0"/>
            </a:endParaRPr>
          </a:p>
        </p:txBody>
      </p:sp>
      <p:pic>
        <p:nvPicPr>
          <p:cNvPr id="1026" name="Picture 2" descr="http://img.thesun.co.uk/aidemitlum/archive/01273/SNA17DENNXX--280_1273643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988840"/>
            <a:ext cx="2667000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34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627784" y="4067199"/>
            <a:ext cx="3888432" cy="130601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47564" y="2383877"/>
            <a:ext cx="7848872" cy="109594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89598" y="316837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occupy</a:t>
            </a:r>
            <a:endParaRPr lang="en-GB" sz="6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34888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mic Sans MS" panose="030F0702030302020204" pitchFamily="66" charset="0"/>
              </a:rPr>
              <a:t>r</a:t>
            </a:r>
            <a:r>
              <a:rPr lang="en-US" sz="1600" dirty="0" smtClean="0">
                <a:latin typeface="Comic Sans MS" panose="030F0702030302020204" pitchFamily="66" charset="0"/>
              </a:rPr>
              <a:t>elated words</a:t>
            </a:r>
          </a:p>
          <a:p>
            <a:pPr algn="ctr"/>
            <a:endParaRPr lang="en-US" sz="1200" b="1" dirty="0">
              <a:latin typeface="Comic Sans MS" panose="030F0702030302020204" pitchFamily="66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occupied – occupier - occupation - occupant</a:t>
            </a:r>
            <a:endParaRPr lang="en-US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07707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omic Sans MS" panose="030F0702030302020204" pitchFamily="66" charset="0"/>
              </a:rPr>
              <a:t>antonyms</a:t>
            </a:r>
          </a:p>
          <a:p>
            <a:pPr algn="ctr"/>
            <a:endParaRPr lang="en-US" sz="1600" b="1" dirty="0">
              <a:latin typeface="Comic Sans MS" panose="030F0702030302020204" pitchFamily="66" charset="0"/>
            </a:endParaRPr>
          </a:p>
          <a:p>
            <a:pPr algn="ctr"/>
            <a:r>
              <a:rPr lang="en-US" sz="2800" b="1" dirty="0" smtClean="0">
                <a:latin typeface="Comic Sans MS" panose="030F0702030302020204" pitchFamily="66" charset="0"/>
              </a:rPr>
              <a:t>occupied – unoccupied</a:t>
            </a:r>
            <a:endParaRPr lang="en-US" sz="2800" b="1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1680" y="321793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solidFill>
                  <a:srgbClr val="FF0000"/>
                </a:solidFill>
                <a:latin typeface="Comic Sans MS" pitchFamily="66" charset="0"/>
              </a:rPr>
              <a:t>occupy</a:t>
            </a:r>
            <a:endParaRPr lang="en-GB" sz="6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32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411760" y="2348880"/>
            <a:ext cx="4320480" cy="6480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043608" y="3429000"/>
            <a:ext cx="7056784" cy="144016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203848" y="332656"/>
            <a:ext cx="2664296" cy="18002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40136" y="548680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occur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3688" y="2492896"/>
            <a:ext cx="5637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Note the double ‘</a:t>
            </a:r>
            <a:r>
              <a:rPr lang="en-US" sz="2000" b="1" dirty="0" smtClean="0">
                <a:solidFill>
                  <a:srgbClr val="FF0000"/>
                </a:solidFill>
              </a:rPr>
              <a:t>c</a:t>
            </a:r>
            <a:r>
              <a:rPr lang="en-US" sz="2000" b="1" dirty="0" smtClean="0"/>
              <a:t>’ but a single ‘</a:t>
            </a:r>
            <a:r>
              <a:rPr lang="en-US" sz="2000" b="1" dirty="0" smtClean="0">
                <a:solidFill>
                  <a:srgbClr val="FF0000"/>
                </a:solidFill>
              </a:rPr>
              <a:t>r</a:t>
            </a:r>
            <a:r>
              <a:rPr lang="en-US" sz="2000" b="1" dirty="0" smtClean="0"/>
              <a:t>’.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3429000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But the ‘</a:t>
            </a:r>
            <a:r>
              <a:rPr lang="en-US" sz="2000" b="1" dirty="0" smtClean="0">
                <a:solidFill>
                  <a:srgbClr val="FF0000"/>
                </a:solidFill>
              </a:rPr>
              <a:t>r</a:t>
            </a:r>
            <a:r>
              <a:rPr lang="en-US" sz="2000" b="1" dirty="0" smtClean="0"/>
              <a:t>’ is doubled when adding a suffix…</a:t>
            </a:r>
          </a:p>
          <a:p>
            <a:endParaRPr lang="en-US" sz="2000" b="1" dirty="0"/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US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ccurred   occurring   occurrence</a:t>
            </a:r>
            <a:endParaRPr lang="en-US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48264" y="4196494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_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21866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211960" y="3429000"/>
            <a:ext cx="4680520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404664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opportunity</a:t>
            </a:r>
            <a:endParaRPr lang="en-GB" sz="66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4904"/>
            <a:ext cx="3464713" cy="36300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11960" y="4005064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00"/>
                </a:solidFill>
              </a:rPr>
              <a:t>“a golden opportunity”</a:t>
            </a:r>
            <a:endParaRPr lang="en-US" sz="32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13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332656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parliament</a:t>
            </a:r>
            <a:endParaRPr lang="en-GB" sz="66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756" y="1508351"/>
            <a:ext cx="4392488" cy="35066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5157192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FF0000"/>
                </a:solidFill>
              </a:rPr>
              <a:t>I am </a:t>
            </a:r>
            <a:r>
              <a:rPr lang="en-US" sz="4000" b="1" i="1" dirty="0" smtClean="0"/>
              <a:t>in parl</a:t>
            </a:r>
            <a:r>
              <a:rPr lang="en-US" sz="4000" b="1" i="1" dirty="0" smtClean="0">
                <a:solidFill>
                  <a:srgbClr val="FF0000"/>
                </a:solidFill>
              </a:rPr>
              <a:t>iam</a:t>
            </a:r>
            <a:r>
              <a:rPr lang="en-US" sz="4000" b="1" i="1" dirty="0" smtClean="0"/>
              <a:t>ent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957728"/>
            <a:ext cx="1807769" cy="157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42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532675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persuade</a:t>
            </a:r>
            <a:endParaRPr lang="en-GB" sz="6600" b="1" dirty="0">
              <a:latin typeface="Comic Sans MS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571" y="1898976"/>
            <a:ext cx="1838858" cy="9966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91680" y="3325919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FF0000"/>
                </a:solidFill>
                <a:latin typeface="Comic Sans MS" pitchFamily="66" charset="0"/>
              </a:rPr>
              <a:t>persuasion</a:t>
            </a:r>
            <a:endParaRPr lang="en-GB" sz="5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778" y="4390745"/>
            <a:ext cx="1309669" cy="1224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727820"/>
            <a:ext cx="1089703" cy="108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9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6444208" y="4437112"/>
            <a:ext cx="2160240" cy="13681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467544" y="4437112"/>
            <a:ext cx="2160240" cy="13681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548680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ancient</a:t>
            </a:r>
            <a:endParaRPr lang="en-GB" sz="6600" b="1" dirty="0">
              <a:latin typeface="Comic Sans MS" pitchFamily="66" charset="0"/>
            </a:endParaRPr>
          </a:p>
        </p:txBody>
      </p:sp>
      <p:pic>
        <p:nvPicPr>
          <p:cNvPr id="4100" name="Picture 4" descr="C:\Users\Stephen\AppData\Local\Microsoft\Windows\Temporary Internet Files\Content.IE5\8X04ZSOL\MC90043662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60848"/>
            <a:ext cx="2520280" cy="2157115"/>
          </a:xfrm>
          <a:prstGeom prst="rect">
            <a:avLst/>
          </a:prstGeom>
          <a:noFill/>
        </p:spPr>
      </p:pic>
      <p:pic>
        <p:nvPicPr>
          <p:cNvPr id="4101" name="Picture 5" descr="C:\Users\Stephen\AppData\Local\Microsoft\Windows\Temporary Internet Files\Content.IE5\PCPZ36N9\MC9000304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988840"/>
            <a:ext cx="2922677" cy="216024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012160" y="4509120"/>
            <a:ext cx="3024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Comic Sans MS" pitchFamily="66" charset="0"/>
              </a:rPr>
              <a:t>Ancient </a:t>
            </a:r>
          </a:p>
          <a:p>
            <a:pPr algn="ctr"/>
            <a:r>
              <a:rPr lang="en-GB" sz="3200" b="1" dirty="0" smtClean="0">
                <a:latin typeface="Comic Sans MS" pitchFamily="66" charset="0"/>
              </a:rPr>
              <a:t>Greece</a:t>
            </a:r>
            <a:endParaRPr lang="en-GB" sz="3200" b="1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509120"/>
            <a:ext cx="3024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Comic Sans MS" pitchFamily="66" charset="0"/>
              </a:rPr>
              <a:t>Ancient </a:t>
            </a:r>
          </a:p>
          <a:p>
            <a:pPr algn="ctr"/>
            <a:r>
              <a:rPr lang="en-GB" sz="3200" b="1" dirty="0" smtClean="0">
                <a:latin typeface="Comic Sans MS" pitchFamily="66" charset="0"/>
              </a:rPr>
              <a:t>Egypt</a:t>
            </a:r>
            <a:endParaRPr lang="en-GB" sz="32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35522" y="1946854"/>
            <a:ext cx="6336704" cy="10156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948000" y="3808494"/>
            <a:ext cx="4544144" cy="151216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756592" y="245577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physical</a:t>
            </a:r>
            <a:endParaRPr lang="en-GB" sz="66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61048"/>
            <a:ext cx="1815084" cy="15928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99792" y="4149080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Did you know that </a:t>
            </a:r>
            <a:r>
              <a:rPr lang="en-US" sz="2400" b="1" i="1" dirty="0" smtClean="0">
                <a:solidFill>
                  <a:srgbClr val="FF0000"/>
                </a:solidFill>
              </a:rPr>
              <a:t>P</a:t>
            </a:r>
            <a:r>
              <a:rPr lang="en-US" sz="2400" b="1" i="1" dirty="0" smtClean="0"/>
              <a:t>.</a:t>
            </a:r>
            <a:r>
              <a:rPr lang="en-US" sz="2400" b="1" i="1" dirty="0" smtClean="0">
                <a:solidFill>
                  <a:srgbClr val="FF0000"/>
                </a:solidFill>
              </a:rPr>
              <a:t>E</a:t>
            </a:r>
            <a:r>
              <a:rPr lang="en-US" sz="2400" b="1" i="1" dirty="0" smtClean="0"/>
              <a:t>. stands for </a:t>
            </a:r>
            <a:r>
              <a:rPr lang="en-US" sz="2400" b="1" i="1" dirty="0" smtClean="0">
                <a:solidFill>
                  <a:srgbClr val="FF0000"/>
                </a:solidFill>
              </a:rPr>
              <a:t>P</a:t>
            </a:r>
            <a:r>
              <a:rPr lang="en-US" sz="2400" b="1" i="1" dirty="0" smtClean="0"/>
              <a:t>hysical </a:t>
            </a:r>
            <a:r>
              <a:rPr lang="en-US" sz="2400" b="1" i="1" dirty="0" smtClean="0">
                <a:solidFill>
                  <a:srgbClr val="FF0000"/>
                </a:solidFill>
              </a:rPr>
              <a:t>E</a:t>
            </a:r>
            <a:r>
              <a:rPr lang="en-US" sz="2400" b="1" i="1" dirty="0" smtClean="0"/>
              <a:t>ducation?</a:t>
            </a:r>
            <a:endParaRPr lang="en-US" sz="24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1930728"/>
            <a:ext cx="6480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word ‘physical’ comes from the Greek word ‘</a:t>
            </a:r>
            <a:r>
              <a:rPr lang="en-US" sz="2000" b="1" dirty="0" err="1" smtClean="0"/>
              <a:t>physikos</a:t>
            </a:r>
            <a:r>
              <a:rPr lang="en-US" sz="2000" b="1" dirty="0" smtClean="0"/>
              <a:t>’, which means ‘natural’.</a:t>
            </a:r>
          </a:p>
          <a:p>
            <a:r>
              <a:rPr lang="en-US" sz="2000" b="1" dirty="0" smtClean="0"/>
              <a:t>What other words do you know that start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physi</a:t>
            </a:r>
            <a:r>
              <a:rPr lang="en-US" sz="2000" b="1" dirty="0" smtClean="0"/>
              <a:t>-?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87014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66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151620" y="4625846"/>
            <a:ext cx="6876764" cy="1515066"/>
          </a:xfrm>
          <a:prstGeom prst="roundRect">
            <a:avLst/>
          </a:prstGeom>
          <a:solidFill>
            <a:srgbClr val="FFFF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691680" y="476672"/>
            <a:ext cx="5760640" cy="1440160"/>
            <a:chOff x="1691680" y="1196752"/>
            <a:chExt cx="5760640" cy="1440160"/>
          </a:xfrm>
        </p:grpSpPr>
        <p:sp>
          <p:nvSpPr>
            <p:cNvPr id="5" name="Rounded Rectangle 4"/>
            <p:cNvSpPr/>
            <p:nvPr/>
          </p:nvSpPr>
          <p:spPr>
            <a:xfrm>
              <a:off x="2555776" y="1196752"/>
              <a:ext cx="4104456" cy="1440160"/>
            </a:xfrm>
            <a:prstGeom prst="roundRect">
              <a:avLst/>
            </a:prstGeom>
            <a:solidFill>
              <a:srgbClr val="FFFFE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691680" y="1268760"/>
              <a:ext cx="576064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6600" b="1" dirty="0" smtClean="0">
                  <a:latin typeface="Comic Sans MS" pitchFamily="66" charset="0"/>
                </a:rPr>
                <a:t>prejudice</a:t>
              </a:r>
              <a:endParaRPr lang="en-GB" sz="6600" b="1" dirty="0">
                <a:latin typeface="Comic Sans MS" pitchFamily="66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653" y="2004526"/>
            <a:ext cx="1872208" cy="24123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51620" y="4725144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you show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prejudice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you are literally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judging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someone or something without all the facts. 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[Latin: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judicium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judgement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09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23000">
              <a:schemeClr val="accent5">
                <a:lumMod val="5000"/>
                <a:lumOff val="95000"/>
              </a:schemeClr>
            </a:gs>
            <a:gs pos="60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827584" y="4869160"/>
            <a:ext cx="7488832" cy="1100014"/>
          </a:xfrm>
          <a:prstGeom prst="wedgeRoundRectCallout">
            <a:avLst>
              <a:gd name="adj1" fmla="val 48591"/>
              <a:gd name="adj2" fmla="val 11712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332656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privilege</a:t>
            </a:r>
            <a:endParaRPr lang="en-GB" sz="66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504" y="1706808"/>
            <a:ext cx="2240992" cy="28050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4804262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/>
              <a:t>The teachers at this school all believe it is a </a:t>
            </a:r>
            <a:r>
              <a:rPr lang="en-US" sz="3200" b="1" i="1" dirty="0" smtClean="0">
                <a:solidFill>
                  <a:srgbClr val="FF0000"/>
                </a:solidFill>
              </a:rPr>
              <a:t>privilege</a:t>
            </a:r>
            <a:r>
              <a:rPr lang="en-US" sz="3200" b="1" i="1" dirty="0" smtClean="0"/>
              <a:t> to teach such wonderful children.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296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6019800" y="170010"/>
            <a:ext cx="2926784" cy="599080"/>
          </a:xfrm>
          <a:prstGeom prst="roundRect">
            <a:avLst/>
          </a:prstGeom>
          <a:solidFill>
            <a:srgbClr val="FFFF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161504" y="348330"/>
            <a:ext cx="1250255" cy="431470"/>
          </a:xfrm>
          <a:prstGeom prst="roundRect">
            <a:avLst/>
          </a:prstGeom>
          <a:solidFill>
            <a:srgbClr val="FFFF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1268760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profession</a:t>
            </a:r>
            <a:endParaRPr lang="en-GB" sz="66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977621"/>
            <a:ext cx="2743200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612576" y="5720821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omic Sans MS" panose="030F0702030302020204" pitchFamily="66" charset="0"/>
              </a:rPr>
              <a:t>p</a:t>
            </a:r>
            <a:r>
              <a:rPr lang="en-US" b="1" dirty="0" smtClean="0">
                <a:latin typeface="Comic Sans MS" panose="030F0702030302020204" pitchFamily="66" charset="0"/>
              </a:rPr>
              <a:t>rofessional footballer</a:t>
            </a:r>
            <a:endParaRPr lang="en-US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183" y="2564904"/>
            <a:ext cx="1738274" cy="17410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20072" y="4494517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omic Sans MS" panose="030F0702030302020204" pitchFamily="66" charset="0"/>
              </a:rPr>
              <a:t>t</a:t>
            </a:r>
            <a:r>
              <a:rPr lang="en-US" b="1" dirty="0" smtClean="0">
                <a:latin typeface="Comic Sans MS" panose="030F0702030302020204" pitchFamily="66" charset="0"/>
              </a:rPr>
              <a:t>he teaching profession</a:t>
            </a:r>
            <a:endParaRPr lang="en-US" b="1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51620" y="337620"/>
            <a:ext cx="3420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Only one ‘</a:t>
            </a:r>
            <a:r>
              <a:rPr lang="en-US" b="1" i="1" dirty="0" smtClean="0">
                <a:solidFill>
                  <a:srgbClr val="FF0000"/>
                </a:solidFill>
              </a:rPr>
              <a:t>f </a:t>
            </a:r>
            <a:r>
              <a:rPr lang="en-US" b="1" dirty="0" smtClean="0"/>
              <a:t>’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019800" y="122759"/>
            <a:ext cx="2944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Lots of words end in –</a:t>
            </a:r>
            <a:r>
              <a:rPr lang="en-US" b="1" i="1" dirty="0" err="1" smtClean="0">
                <a:solidFill>
                  <a:srgbClr val="FF0000"/>
                </a:solidFill>
              </a:rPr>
              <a:t>ession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How many can you think of?</a:t>
            </a:r>
            <a:endParaRPr lang="en-US" b="1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411759" y="779800"/>
            <a:ext cx="1440161" cy="7049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405016" y="867494"/>
            <a:ext cx="614784" cy="6172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662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930054" y="3157990"/>
            <a:ext cx="2129777" cy="606606"/>
          </a:xfrm>
          <a:prstGeom prst="ellipse">
            <a:avLst/>
          </a:prstGeom>
          <a:solidFill>
            <a:srgbClr val="FFFF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357018" y="2460184"/>
            <a:ext cx="2198852" cy="606606"/>
          </a:xfrm>
          <a:prstGeom prst="ellipse">
            <a:avLst/>
          </a:prstGeom>
          <a:solidFill>
            <a:srgbClr val="FFFF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493111" y="2966206"/>
            <a:ext cx="2079742" cy="606606"/>
          </a:xfrm>
          <a:prstGeom prst="ellipse">
            <a:avLst/>
          </a:prstGeom>
          <a:solidFill>
            <a:srgbClr val="FFFF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95536" y="2132856"/>
            <a:ext cx="1584176" cy="606606"/>
          </a:xfrm>
          <a:prstGeom prst="ellipse">
            <a:avLst/>
          </a:prstGeom>
          <a:solidFill>
            <a:srgbClr val="FFFF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6807" y="790531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programme</a:t>
            </a:r>
            <a:endParaRPr lang="en-GB" sz="66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60735"/>
            <a:ext cx="2275111" cy="21675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1560" y="4437112"/>
            <a:ext cx="1401050" cy="182057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124200" y="3789040"/>
            <a:ext cx="3312368" cy="1080120"/>
            <a:chOff x="2555776" y="4005064"/>
            <a:chExt cx="3312368" cy="1080120"/>
          </a:xfrm>
        </p:grpSpPr>
        <p:sp>
          <p:nvSpPr>
            <p:cNvPr id="8" name="Rounded Rectangular Callout 7"/>
            <p:cNvSpPr/>
            <p:nvPr/>
          </p:nvSpPr>
          <p:spPr>
            <a:xfrm>
              <a:off x="2555776" y="4005064"/>
              <a:ext cx="3312368" cy="1080120"/>
            </a:xfrm>
            <a:prstGeom prst="wedgeRoundRectCallout">
              <a:avLst>
                <a:gd name="adj1" fmla="val -88664"/>
                <a:gd name="adj2" fmla="val 54437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55776" y="4005064"/>
              <a:ext cx="331236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dirty="0" smtClean="0"/>
                <a:t>We use the American spelling when we refer to a computer program.</a:t>
              </a:r>
              <a:endParaRPr lang="en-US" sz="2000" b="1" i="1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-180528" y="2233513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TV </a:t>
            </a:r>
            <a:r>
              <a:rPr lang="en-US" b="1" dirty="0" err="1" smtClean="0"/>
              <a:t>programme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44458" y="3243201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p</a:t>
            </a:r>
            <a:r>
              <a:rPr lang="en-US" b="1" dirty="0" err="1" smtClean="0"/>
              <a:t>rogramme</a:t>
            </a:r>
            <a:r>
              <a:rPr lang="en-US" b="1" dirty="0" smtClean="0"/>
              <a:t> of study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196210" y="307208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theatre </a:t>
            </a:r>
            <a:r>
              <a:rPr lang="en-US" b="1" dirty="0" err="1" smtClean="0"/>
              <a:t>programme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123728" y="255479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p</a:t>
            </a:r>
            <a:r>
              <a:rPr lang="en-US" b="1" dirty="0" err="1" smtClean="0"/>
              <a:t>rogramme</a:t>
            </a:r>
            <a:r>
              <a:rPr lang="en-US" b="1" dirty="0" smtClean="0"/>
              <a:t> of events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5983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0">
              <a:schemeClr val="accent4">
                <a:lumMod val="45000"/>
                <a:lumOff val="55000"/>
              </a:schemeClr>
            </a:gs>
            <a:gs pos="18000">
              <a:schemeClr val="accent4">
                <a:lumMod val="45000"/>
                <a:lumOff val="55000"/>
              </a:schemeClr>
            </a:gs>
            <a:gs pos="74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63688" y="3933056"/>
            <a:ext cx="5616624" cy="2088232"/>
          </a:xfrm>
          <a:prstGeom prst="rect">
            <a:avLst/>
          </a:prstGeom>
          <a:solidFill>
            <a:srgbClr val="FFFF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44" y="1344993"/>
            <a:ext cx="2080592" cy="1957076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2843808" y="188640"/>
            <a:ext cx="6264696" cy="2016224"/>
          </a:xfrm>
          <a:prstGeom prst="wedgeEllipseCallout">
            <a:avLst>
              <a:gd name="adj1" fmla="val -56976"/>
              <a:gd name="adj2" fmla="val 6077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24200" y="548680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pronunciation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9944" y="4077072"/>
            <a:ext cx="756848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Notice the change of spelling: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i="1" dirty="0">
                <a:solidFill>
                  <a:srgbClr val="FF0000"/>
                </a:solidFill>
              </a:rPr>
              <a:t>p</a:t>
            </a:r>
            <a:r>
              <a:rPr lang="en-US" sz="3200" b="1" i="1" dirty="0" smtClean="0">
                <a:solidFill>
                  <a:srgbClr val="FF0000"/>
                </a:solidFill>
              </a:rPr>
              <a:t>ron</a:t>
            </a:r>
            <a:r>
              <a:rPr lang="en-US" sz="3200" b="1" i="1" u="sng" dirty="0" smtClean="0">
                <a:solidFill>
                  <a:srgbClr val="FF0000"/>
                </a:solidFill>
              </a:rPr>
              <a:t>ou</a:t>
            </a:r>
            <a:r>
              <a:rPr lang="en-US" sz="3200" b="1" i="1" dirty="0" smtClean="0">
                <a:solidFill>
                  <a:srgbClr val="FF0000"/>
                </a:solidFill>
              </a:rPr>
              <a:t>nce</a:t>
            </a:r>
            <a:r>
              <a:rPr lang="en-US" sz="3200" b="1" dirty="0" smtClean="0"/>
              <a:t> but… </a:t>
            </a:r>
            <a:r>
              <a:rPr lang="en-US" sz="3200" b="1" i="1" dirty="0" smtClean="0">
                <a:solidFill>
                  <a:srgbClr val="FF0000"/>
                </a:solidFill>
              </a:rPr>
              <a:t>pron</a:t>
            </a:r>
            <a:r>
              <a:rPr lang="en-US" sz="3200" b="1" i="1" u="sng" dirty="0" smtClean="0">
                <a:solidFill>
                  <a:srgbClr val="FF0000"/>
                </a:solidFill>
              </a:rPr>
              <a:t>u</a:t>
            </a:r>
            <a:r>
              <a:rPr lang="en-US" sz="3200" b="1" i="1" dirty="0" smtClean="0">
                <a:solidFill>
                  <a:srgbClr val="FF0000"/>
                </a:solidFill>
              </a:rPr>
              <a:t>nciation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25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987824" y="5517232"/>
            <a:ext cx="3168352" cy="40011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97224" y="2575394"/>
            <a:ext cx="1057275" cy="13716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1268760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queue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5517232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/>
              <a:t>Not to be confused with ‘cue’.</a:t>
            </a:r>
            <a:endParaRPr lang="en-US" sz="2000" b="1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521" y="2453564"/>
            <a:ext cx="1829714" cy="143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79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</p:cBhvr>
                                      <p:by x="2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580112" y="3215071"/>
            <a:ext cx="3024336" cy="86200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55576" y="4221088"/>
            <a:ext cx="3764880" cy="14401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781678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recognise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50184" y="3215071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omic Sans MS" pitchFamily="66" charset="0"/>
              </a:rPr>
              <a:t>recognition</a:t>
            </a:r>
            <a:endParaRPr lang="en-GB" sz="4000" b="1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52536" y="4221088"/>
            <a:ext cx="57606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omic Sans MS" pitchFamily="66" charset="0"/>
              </a:rPr>
              <a:t>recognisable  </a:t>
            </a:r>
            <a:r>
              <a:rPr lang="en-GB" sz="4000" b="1" dirty="0">
                <a:latin typeface="Comic Sans MS" pitchFamily="66" charset="0"/>
              </a:rPr>
              <a:t>unrecognisable</a:t>
            </a:r>
          </a:p>
          <a:p>
            <a:pPr algn="ctr"/>
            <a:endParaRPr lang="en-GB" sz="4000" b="1" dirty="0">
              <a:latin typeface="Comic Sans MS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65956"/>
            <a:ext cx="2024448" cy="181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41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4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214709" y="4840163"/>
            <a:ext cx="4752528" cy="936104"/>
          </a:xfrm>
          <a:prstGeom prst="roundRect">
            <a:avLst/>
          </a:prstGeom>
          <a:solidFill>
            <a:srgbClr val="FFFF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79" y="1242293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recommend</a:t>
            </a:r>
            <a:endParaRPr lang="en-GB" sz="66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589" y="2492896"/>
            <a:ext cx="1080821" cy="18050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10653" y="4869899"/>
            <a:ext cx="5760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latin typeface="Comic Sans MS" pitchFamily="66" charset="0"/>
              </a:rPr>
              <a:t>recommendation</a:t>
            </a:r>
            <a:endParaRPr lang="en-GB" sz="4400" b="1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7806" y="45629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</a:t>
            </a:r>
            <a:r>
              <a:rPr lang="en-US" b="1" dirty="0" smtClean="0"/>
              <a:t>nly one ‘c’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520456" y="47754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</a:t>
            </a:r>
            <a:r>
              <a:rPr lang="en-US" b="1" dirty="0" smtClean="0"/>
              <a:t>ouble ‘m’</a:t>
            </a:r>
            <a:endParaRPr lang="en-US" b="1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699792" y="794214"/>
            <a:ext cx="648072" cy="76257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860032" y="846136"/>
            <a:ext cx="936104" cy="73297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108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1268760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relevant</a:t>
            </a:r>
            <a:endParaRPr lang="en-GB" sz="66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436" y="2564904"/>
            <a:ext cx="1841128" cy="26641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817514"/>
            <a:ext cx="1179260" cy="7525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63688" y="5229058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A relev</a:t>
            </a:r>
            <a:r>
              <a:rPr lang="en-US" sz="3200" b="1" dirty="0" smtClean="0">
                <a:solidFill>
                  <a:srgbClr val="FF0000"/>
                </a:solidFill>
              </a:rPr>
              <a:t>ant</a:t>
            </a:r>
            <a:r>
              <a:rPr lang="en-US" sz="3200" b="1" dirty="0" smtClean="0"/>
              <a:t> ant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0469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ular Callout 7"/>
          <p:cNvSpPr/>
          <p:nvPr/>
        </p:nvSpPr>
        <p:spPr>
          <a:xfrm>
            <a:off x="5148064" y="3501008"/>
            <a:ext cx="3312368" cy="1800200"/>
          </a:xfrm>
          <a:prstGeom prst="wedgeRoundRectCallout">
            <a:avLst>
              <a:gd name="adj1" fmla="val 46647"/>
              <a:gd name="adj2" fmla="val 10702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ular Callout 6"/>
          <p:cNvSpPr/>
          <p:nvPr/>
        </p:nvSpPr>
        <p:spPr>
          <a:xfrm>
            <a:off x="755576" y="2348880"/>
            <a:ext cx="3744416" cy="1800200"/>
          </a:xfrm>
          <a:prstGeom prst="wedgeRoundRectCallout">
            <a:avLst>
              <a:gd name="adj1" fmla="val -54914"/>
              <a:gd name="adj2" fmla="val 12395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672" y="548680"/>
            <a:ext cx="94226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 smtClean="0">
                <a:latin typeface="Comic Sans MS" pitchFamily="66" charset="0"/>
              </a:rPr>
              <a:t>apparent</a:t>
            </a:r>
            <a:endParaRPr lang="en-GB" sz="7200" b="1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2780928"/>
            <a:ext cx="4211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i="1" dirty="0" smtClean="0"/>
              <a:t>Apparently, ...</a:t>
            </a:r>
            <a:endParaRPr lang="en-GB" sz="44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148064" y="3717032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1" dirty="0" smtClean="0"/>
              <a:t>It soon became apparent that...</a:t>
            </a:r>
            <a:endParaRPr lang="en-GB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5652120" y="4379620"/>
            <a:ext cx="2304256" cy="993596"/>
          </a:xfrm>
          <a:prstGeom prst="roundRect">
            <a:avLst/>
          </a:prstGeom>
          <a:solidFill>
            <a:srgbClr val="FFFF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92696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restaurant</a:t>
            </a:r>
            <a:endParaRPr lang="en-GB" sz="6600" b="1" dirty="0">
              <a:latin typeface="Comic Sans MS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88640"/>
            <a:ext cx="2289729" cy="34969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97" y="3132188"/>
            <a:ext cx="2494863" cy="24948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88866" y="359293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rest</a:t>
            </a:r>
            <a:endParaRPr lang="en-US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40024" y="3271624"/>
            <a:ext cx="31683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latin typeface="Comic Sans MS" panose="030F0702030302020204" pitchFamily="66" charset="0"/>
              </a:rPr>
              <a:t>aur</a:t>
            </a:r>
            <a:endParaRPr lang="en-US" sz="6600" b="1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98207" y="3592933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ant</a:t>
            </a:r>
            <a:endParaRPr lang="en-US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593628" y="4379619"/>
            <a:ext cx="2421240" cy="953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word ‘restaurant’ is French, so the ‘</a:t>
            </a:r>
            <a:r>
              <a:rPr lang="en-US" i="1" dirty="0" smtClean="0"/>
              <a:t>ant</a:t>
            </a:r>
            <a:r>
              <a:rPr lang="en-US" dirty="0" smtClean="0"/>
              <a:t>’ sounds like ‘</a:t>
            </a:r>
            <a:r>
              <a:rPr lang="en-US" i="1" dirty="0" err="1" smtClean="0"/>
              <a:t>ont</a:t>
            </a:r>
            <a:r>
              <a:rPr lang="en-US" dirty="0" smtClean="0"/>
              <a:t>’.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52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275856" y="2451979"/>
            <a:ext cx="2592288" cy="10430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2340281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rhyme</a:t>
            </a:r>
            <a:endParaRPr lang="en-GB" sz="66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14" y="4330407"/>
            <a:ext cx="1638605" cy="18123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510" y="4326750"/>
            <a:ext cx="982980" cy="18159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784" y="4330407"/>
            <a:ext cx="1613002" cy="18132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815" y="216974"/>
            <a:ext cx="1128370" cy="18004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16974"/>
            <a:ext cx="1500530" cy="18114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14" y="216974"/>
            <a:ext cx="1207008" cy="180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66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692696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rhythm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941168"/>
            <a:ext cx="9108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i="1" dirty="0">
                <a:solidFill>
                  <a:srgbClr val="FF0000"/>
                </a:solidFill>
                <a:latin typeface="Comic Sans MS" pitchFamily="66" charset="0"/>
              </a:rPr>
              <a:t>r</a:t>
            </a:r>
            <a:r>
              <a:rPr lang="en-GB" sz="3600" b="1" i="1" dirty="0" smtClean="0">
                <a:latin typeface="Comic Sans MS" pitchFamily="66" charset="0"/>
              </a:rPr>
              <a:t>hythm </a:t>
            </a:r>
            <a:r>
              <a:rPr lang="en-GB" sz="3600" b="1" i="1" dirty="0" smtClean="0">
                <a:solidFill>
                  <a:srgbClr val="FF0000"/>
                </a:solidFill>
                <a:latin typeface="Comic Sans MS" pitchFamily="66" charset="0"/>
              </a:rPr>
              <a:t>h</a:t>
            </a:r>
            <a:r>
              <a:rPr lang="en-GB" sz="3600" b="1" i="1" dirty="0" smtClean="0">
                <a:latin typeface="Comic Sans MS" pitchFamily="66" charset="0"/>
              </a:rPr>
              <a:t>as </a:t>
            </a:r>
            <a:r>
              <a:rPr lang="en-GB" sz="3600" b="1" i="1" dirty="0" smtClean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GB" sz="3600" b="1" i="1" dirty="0" smtClean="0">
                <a:latin typeface="Comic Sans MS" pitchFamily="66" charset="0"/>
              </a:rPr>
              <a:t>our </a:t>
            </a:r>
            <a:r>
              <a:rPr lang="en-GB" sz="3600" b="1" i="1" dirty="0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r>
              <a:rPr lang="en-GB" sz="3600" b="1" i="1" dirty="0" smtClean="0">
                <a:latin typeface="Comic Sans MS" pitchFamily="66" charset="0"/>
              </a:rPr>
              <a:t>wo </a:t>
            </a:r>
            <a:r>
              <a:rPr lang="en-GB" sz="3600" b="1" i="1" dirty="0" smtClean="0">
                <a:solidFill>
                  <a:srgbClr val="FF0000"/>
                </a:solidFill>
                <a:latin typeface="Comic Sans MS" pitchFamily="66" charset="0"/>
              </a:rPr>
              <a:t>h</a:t>
            </a:r>
            <a:r>
              <a:rPr lang="en-GB" sz="3600" b="1" i="1" dirty="0" smtClean="0">
                <a:latin typeface="Comic Sans MS" pitchFamily="66" charset="0"/>
              </a:rPr>
              <a:t>ips </a:t>
            </a:r>
            <a:r>
              <a:rPr lang="en-GB" sz="3600" b="1" i="1" dirty="0" smtClean="0">
                <a:solidFill>
                  <a:srgbClr val="FF0000"/>
                </a:solidFill>
                <a:latin typeface="Comic Sans MS" pitchFamily="66" charset="0"/>
              </a:rPr>
              <a:t>m</a:t>
            </a:r>
            <a:r>
              <a:rPr lang="en-GB" sz="3600" b="1" i="1" dirty="0" smtClean="0">
                <a:latin typeface="Comic Sans MS" pitchFamily="66" charset="0"/>
              </a:rPr>
              <a:t>oving</a:t>
            </a:r>
            <a:endParaRPr lang="en-GB" sz="3600" b="1" i="1" dirty="0">
              <a:latin typeface="Comic Sans MS" pitchFamily="66" charset="0"/>
            </a:endParaRPr>
          </a:p>
        </p:txBody>
      </p:sp>
      <p:pic>
        <p:nvPicPr>
          <p:cNvPr id="1029" name="Picture 5" descr="C:\Users\Stephen\AppData\Local\Microsoft\Windows\Temporary Internet Files\Content.IE5\778DQBAG\MM910001135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6874" y="2060848"/>
            <a:ext cx="2277254" cy="28027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453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411760" y="548680"/>
            <a:ext cx="4320480" cy="2088232"/>
          </a:xfrm>
          <a:prstGeom prst="roundRect">
            <a:avLst/>
          </a:prstGeom>
          <a:solidFill>
            <a:srgbClr val="FFFFA3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ular Callout 6"/>
          <p:cNvSpPr/>
          <p:nvPr/>
        </p:nvSpPr>
        <p:spPr>
          <a:xfrm>
            <a:off x="2123728" y="3068960"/>
            <a:ext cx="4752528" cy="1080120"/>
          </a:xfrm>
          <a:prstGeom prst="wedgeRoundRectCallout">
            <a:avLst>
              <a:gd name="adj1" fmla="val -68934"/>
              <a:gd name="adj2" fmla="val 16418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908720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sacrifice</a:t>
            </a:r>
            <a:endParaRPr lang="en-GB" sz="6600" b="1" dirty="0">
              <a:latin typeface="Comic Sans MS" pitchFamily="66" charset="0"/>
            </a:endParaRPr>
          </a:p>
        </p:txBody>
      </p:sp>
      <p:pic>
        <p:nvPicPr>
          <p:cNvPr id="5122" name="Picture 2" descr="C:\Users\Stephen\AppData\Local\Microsoft\Windows\Temporary Internet Files\Content.IE5\VDDJIPSO\MC900332898[2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045075"/>
            <a:ext cx="1379537" cy="18129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23728" y="3068960"/>
            <a:ext cx="4824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 smtClean="0"/>
              <a:t>Originally, sacrifice was to do with religion. Nowadays, it’s giving up something for the sake of something or someone else.</a:t>
            </a:r>
            <a:endParaRPr lang="en-GB" sz="2000" b="1" i="1" dirty="0"/>
          </a:p>
        </p:txBody>
      </p:sp>
      <p:pic>
        <p:nvPicPr>
          <p:cNvPr id="5123" name="Picture 3" descr="C:\Users\Stephen\AppData\Local\Microsoft\Windows\Temporary Internet Files\Content.IE5\TRTDTI9A\MC90031034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4284889"/>
            <a:ext cx="1716906" cy="25731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139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691680" y="4869160"/>
            <a:ext cx="5328592" cy="720080"/>
          </a:xfrm>
          <a:prstGeom prst="roundRect">
            <a:avLst/>
          </a:prstGeom>
          <a:solidFill>
            <a:srgbClr val="FFFF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3688" y="1124744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secretary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4941168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 good </a:t>
            </a:r>
            <a:r>
              <a:rPr lang="en-US" sz="2800" b="1" dirty="0" smtClean="0">
                <a:solidFill>
                  <a:srgbClr val="FF0000"/>
                </a:solidFill>
              </a:rPr>
              <a:t>secret</a:t>
            </a:r>
            <a:r>
              <a:rPr lang="en-US" sz="2800" b="1" dirty="0" smtClean="0"/>
              <a:t>ary can keep a </a:t>
            </a:r>
            <a:r>
              <a:rPr lang="en-US" sz="2800" b="1" dirty="0" smtClean="0">
                <a:solidFill>
                  <a:srgbClr val="FF0000"/>
                </a:solidFill>
              </a:rPr>
              <a:t>secret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pic>
        <p:nvPicPr>
          <p:cNvPr id="3075" name="Picture 3" descr="C:\Users\Stephen\AppData\Local\Microsoft\Windows\Temporary Internet Files\Content.IE5\VDDJIPSO\MM900285282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437112"/>
            <a:ext cx="1610544" cy="1610544"/>
          </a:xfrm>
          <a:prstGeom prst="rect">
            <a:avLst/>
          </a:prstGeom>
          <a:noFill/>
        </p:spPr>
      </p:pic>
      <p:pic>
        <p:nvPicPr>
          <p:cNvPr id="3077" name="Picture 5" descr="C:\Users\Stephen\AppData\Local\Microsoft\Windows\Temporary Internet Files\Content.IE5\TRTDTI9A\MC90029226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6632"/>
            <a:ext cx="2232248" cy="29599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826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5796136" y="4221088"/>
            <a:ext cx="3096344" cy="1440160"/>
          </a:xfrm>
          <a:prstGeom prst="cloudCallout">
            <a:avLst>
              <a:gd name="adj1" fmla="val -106638"/>
              <a:gd name="adj2" fmla="val 32853"/>
            </a:avLst>
          </a:prstGeom>
          <a:solidFill>
            <a:srgbClr val="FFFFA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619672" y="476672"/>
            <a:ext cx="5760640" cy="1152128"/>
            <a:chOff x="1043608" y="404664"/>
            <a:chExt cx="5760640" cy="1152128"/>
          </a:xfrm>
        </p:grpSpPr>
        <p:sp>
          <p:nvSpPr>
            <p:cNvPr id="7" name="Rounded Rectangle 6"/>
            <p:cNvSpPr/>
            <p:nvPr/>
          </p:nvSpPr>
          <p:spPr>
            <a:xfrm>
              <a:off x="2123728" y="476672"/>
              <a:ext cx="3528392" cy="1080120"/>
            </a:xfrm>
            <a:prstGeom prst="roundRect">
              <a:avLst/>
            </a:prstGeom>
            <a:solidFill>
              <a:srgbClr val="FFFFA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43608" y="404664"/>
              <a:ext cx="576064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6600" b="1" dirty="0" smtClean="0">
                  <a:latin typeface="Comic Sans MS" pitchFamily="66" charset="0"/>
                </a:rPr>
                <a:t>shoulder</a:t>
              </a:r>
              <a:endParaRPr lang="en-GB" sz="6600" b="1" dirty="0">
                <a:latin typeface="Comic Sans MS" pitchFamily="66" charset="0"/>
              </a:endParaRPr>
            </a:p>
          </p:txBody>
        </p:sp>
      </p:grpSp>
      <p:pic>
        <p:nvPicPr>
          <p:cNvPr id="6146" name="Picture 2" descr="C:\Users\Stephen\AppData\Local\Microsoft\Windows\Temporary Internet Files\Content.IE5\39773U5T\MC90007874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340768"/>
            <a:ext cx="1350395" cy="551723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724128" y="4509120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dirty="0" smtClean="0"/>
              <a:t>Can you use </a:t>
            </a:r>
            <a:r>
              <a:rPr lang="en-GB" b="1" i="1" u="sng" dirty="0" smtClean="0"/>
              <a:t>shoulder</a:t>
            </a:r>
            <a:r>
              <a:rPr lang="en-GB" b="1" i="1" dirty="0" smtClean="0"/>
              <a:t> as</a:t>
            </a:r>
          </a:p>
          <a:p>
            <a:pPr algn="ctr"/>
            <a:r>
              <a:rPr lang="en-GB" b="1" i="1" dirty="0" smtClean="0"/>
              <a:t> a </a:t>
            </a:r>
            <a:r>
              <a:rPr lang="en-GB" b="1" i="1" dirty="0" smtClean="0">
                <a:solidFill>
                  <a:srgbClr val="FF0000"/>
                </a:solidFill>
              </a:rPr>
              <a:t>noun</a:t>
            </a:r>
            <a:r>
              <a:rPr lang="en-GB" b="1" i="1" dirty="0" smtClean="0"/>
              <a:t>? A </a:t>
            </a:r>
            <a:r>
              <a:rPr lang="en-GB" b="1" i="1" dirty="0" smtClean="0">
                <a:solidFill>
                  <a:srgbClr val="7030A0"/>
                </a:solidFill>
              </a:rPr>
              <a:t>verb</a:t>
            </a:r>
            <a:r>
              <a:rPr lang="en-GB" b="1" i="1" dirty="0" smtClean="0"/>
              <a:t>? </a:t>
            </a:r>
          </a:p>
          <a:p>
            <a:pPr algn="ctr"/>
            <a:r>
              <a:rPr lang="en-GB" b="1" i="1" dirty="0" smtClean="0"/>
              <a:t>An </a:t>
            </a:r>
            <a:r>
              <a:rPr lang="en-GB" b="1" i="1" dirty="0" smtClean="0">
                <a:solidFill>
                  <a:srgbClr val="00B050"/>
                </a:solidFill>
              </a:rPr>
              <a:t>adjective</a:t>
            </a:r>
            <a:r>
              <a:rPr lang="en-GB" b="1" i="1" dirty="0" smtClean="0"/>
              <a:t>?</a:t>
            </a: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142704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1268760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signature</a:t>
            </a:r>
            <a:endParaRPr lang="en-GB" sz="6600" b="1" dirty="0">
              <a:latin typeface="Comic Sans MS" pitchFamily="66" charset="0"/>
            </a:endParaRPr>
          </a:p>
        </p:txBody>
      </p:sp>
      <p:pic>
        <p:nvPicPr>
          <p:cNvPr id="1026" name="Picture 2" descr="C:\Users\Stephen\AppData\Local\Microsoft\Windows\Temporary Internet Files\Content.IE5\39773U5T\MM900365260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780928"/>
            <a:ext cx="2160240" cy="134014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91680" y="4581128"/>
            <a:ext cx="5760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 smtClean="0"/>
              <a:t>The words </a:t>
            </a:r>
            <a:r>
              <a:rPr lang="en-GB" sz="2400" b="1" i="1" dirty="0" smtClean="0">
                <a:solidFill>
                  <a:srgbClr val="FF0000"/>
                </a:solidFill>
              </a:rPr>
              <a:t>sign</a:t>
            </a:r>
            <a:r>
              <a:rPr lang="en-GB" sz="2400" b="1" i="1" dirty="0" smtClean="0"/>
              <a:t> and </a:t>
            </a:r>
            <a:r>
              <a:rPr lang="en-GB" sz="2400" b="1" i="1" dirty="0" smtClean="0">
                <a:solidFill>
                  <a:srgbClr val="FF0000"/>
                </a:solidFill>
              </a:rPr>
              <a:t>signature</a:t>
            </a:r>
            <a:r>
              <a:rPr lang="en-GB" sz="2400" b="1" i="1" dirty="0" smtClean="0"/>
              <a:t> come from the same root.</a:t>
            </a:r>
          </a:p>
          <a:p>
            <a:pPr algn="ctr"/>
            <a:endParaRPr lang="en-GB" sz="2400" b="1" i="1" dirty="0" smtClean="0"/>
          </a:p>
          <a:p>
            <a:pPr algn="ctr"/>
            <a:r>
              <a:rPr lang="en-GB" sz="2400" b="1" i="1" dirty="0" smtClean="0"/>
              <a:t>Family words often sound out silent letters.</a:t>
            </a:r>
            <a:endParaRPr lang="en-GB" sz="2400" b="1" i="1" dirty="0"/>
          </a:p>
        </p:txBody>
      </p:sp>
    </p:spTree>
    <p:extLst>
      <p:ext uri="{BB962C8B-B14F-4D97-AF65-F5344CB8AC3E}">
        <p14:creationId xmlns:p14="http://schemas.microsoft.com/office/powerpoint/2010/main" val="139193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1331640" y="5085184"/>
            <a:ext cx="2448272" cy="1224136"/>
          </a:xfrm>
          <a:prstGeom prst="ellipse">
            <a:avLst/>
          </a:prstGeom>
          <a:solidFill>
            <a:srgbClr val="FFFFA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Vertical Scroll 9"/>
          <p:cNvSpPr/>
          <p:nvPr/>
        </p:nvSpPr>
        <p:spPr>
          <a:xfrm>
            <a:off x="323528" y="2924944"/>
            <a:ext cx="2736304" cy="1584176"/>
          </a:xfrm>
          <a:prstGeom prst="verticalScroll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rapezoid 8"/>
          <p:cNvSpPr/>
          <p:nvPr/>
        </p:nvSpPr>
        <p:spPr>
          <a:xfrm>
            <a:off x="5076056" y="4149080"/>
            <a:ext cx="3888432" cy="1584176"/>
          </a:xfrm>
          <a:prstGeom prst="trapezoi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Heart 7"/>
          <p:cNvSpPr/>
          <p:nvPr/>
        </p:nvSpPr>
        <p:spPr>
          <a:xfrm>
            <a:off x="2555776" y="404664"/>
            <a:ext cx="3960440" cy="1800200"/>
          </a:xfrm>
          <a:prstGeom prst="hear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548680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sincere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44624" y="3573016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Freestyle Script" pitchFamily="66" charset="0"/>
              </a:rPr>
              <a:t>Yours sincerely</a:t>
            </a:r>
            <a:endParaRPr lang="en-GB" sz="4000" b="1" dirty="0">
              <a:latin typeface="Freestyle Script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2040" y="4293096"/>
            <a:ext cx="410445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itchFamily="66" charset="0"/>
              </a:rPr>
              <a:t>Antonyms</a:t>
            </a:r>
          </a:p>
          <a:p>
            <a:pPr algn="ctr"/>
            <a:endParaRPr lang="en-GB" sz="2800" b="1" dirty="0" smtClean="0">
              <a:latin typeface="Comic Sans MS" pitchFamily="66" charset="0"/>
            </a:endParaRPr>
          </a:p>
          <a:p>
            <a:pPr algn="ctr"/>
            <a:r>
              <a:rPr lang="en-GB" sz="2800" b="1" dirty="0" smtClean="0">
                <a:latin typeface="Comic Sans MS" pitchFamily="66" charset="0"/>
              </a:rPr>
              <a:t>sincere - insincere</a:t>
            </a:r>
            <a:endParaRPr lang="en-GB" sz="2800" b="1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5373216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Arial Black" pitchFamily="34" charset="0"/>
              </a:rPr>
              <a:t>sincerity</a:t>
            </a:r>
            <a:endParaRPr lang="en-GB" sz="32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93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31840" y="1988840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 smtClean="0">
                <a:latin typeface="Comic Sans MS" pitchFamily="66" charset="0"/>
              </a:rPr>
              <a:t>soldier</a:t>
            </a:r>
            <a:endParaRPr lang="en-GB" sz="7200" b="1" dirty="0">
              <a:latin typeface="Comic Sans MS" pitchFamily="66" charset="0"/>
            </a:endParaRPr>
          </a:p>
        </p:txBody>
      </p:sp>
      <p:pic>
        <p:nvPicPr>
          <p:cNvPr id="7170" name="Picture 2" descr="C:\Users\Stephen\AppData\Local\Microsoft\Windows\Temporary Internet Files\Content.IE5\TRTDTI9A\MM900283993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1916832"/>
            <a:ext cx="762000" cy="1143000"/>
          </a:xfrm>
          <a:prstGeom prst="rect">
            <a:avLst/>
          </a:prstGeom>
          <a:noFill/>
        </p:spPr>
      </p:pic>
      <p:pic>
        <p:nvPicPr>
          <p:cNvPr id="7171" name="Picture 3" descr="C:\Users\Stephen\AppData\Local\Microsoft\Windows\Temporary Internet Files\Content.IE5\VDDJIPSO\MC90041044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116632"/>
            <a:ext cx="3491880" cy="636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193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476672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stomach</a:t>
            </a:r>
            <a:endParaRPr lang="en-GB" sz="6600" b="1" dirty="0">
              <a:latin typeface="Comic Sans MS" pitchFamily="66" charset="0"/>
            </a:endParaRPr>
          </a:p>
        </p:txBody>
      </p:sp>
      <p:pic>
        <p:nvPicPr>
          <p:cNvPr id="12289" name="Picture 1" descr="C:\Users\Stephen\AppData\Local\Microsoft\Windows\Temporary Internet Files\Content.IE5\34LSYE0S\MC90000114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772816"/>
            <a:ext cx="1944216" cy="280539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1560" y="5085184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Take care: There is only one ‘e’ in stomach ach</a:t>
            </a:r>
            <a:r>
              <a:rPr lang="en-GB" sz="2000" b="1" dirty="0" smtClean="0">
                <a:solidFill>
                  <a:srgbClr val="FF0000"/>
                </a:solidFill>
              </a:rPr>
              <a:t>e</a:t>
            </a:r>
            <a:r>
              <a:rPr lang="en-GB" sz="2000" b="1" dirty="0" smtClean="0"/>
              <a:t>.</a:t>
            </a:r>
          </a:p>
          <a:p>
            <a:pPr algn="ctr"/>
            <a:r>
              <a:rPr lang="en-GB" sz="2000" b="1" dirty="0" smtClean="0"/>
              <a:t>Don’t be tempted to add one to stomach! 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80298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95536" y="4293096"/>
            <a:ext cx="8352928" cy="1008112"/>
          </a:xfrm>
          <a:prstGeom prst="roundRect">
            <a:avLst/>
          </a:prstGeom>
          <a:solidFill>
            <a:srgbClr val="FFFFA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1268760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appreciate</a:t>
            </a:r>
            <a:endParaRPr lang="en-GB" sz="6600" b="1" dirty="0">
              <a:latin typeface="Comic Sans MS" pitchFamily="66" charset="0"/>
            </a:endParaRPr>
          </a:p>
        </p:txBody>
      </p:sp>
      <p:pic>
        <p:nvPicPr>
          <p:cNvPr id="6148" name="Picture 4" descr="C:\Users\Stephen\AppData\Local\Microsoft\Windows\Temporary Internet Files\Content.IE5\PCPZ36N9\MC90010522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42942"/>
            <a:ext cx="1872208" cy="1497766"/>
          </a:xfrm>
          <a:prstGeom prst="rect">
            <a:avLst/>
          </a:prstGeom>
          <a:noFill/>
        </p:spPr>
      </p:pic>
      <p:pic>
        <p:nvPicPr>
          <p:cNvPr id="6149" name="Picture 5" descr="C:\Users\Stephen\AppData\Local\Microsoft\Windows\Temporary Internet Files\Content.IE5\729R5FZK\MM900041090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51520" y="1700808"/>
            <a:ext cx="1016099" cy="962025"/>
          </a:xfrm>
          <a:prstGeom prst="rect">
            <a:avLst/>
          </a:prstGeom>
          <a:noFill/>
        </p:spPr>
      </p:pic>
      <p:pic>
        <p:nvPicPr>
          <p:cNvPr id="9" name="Picture 5" descr="C:\Users\Stephen\AppData\Local\Microsoft\Windows\Temporary Internet Files\Content.IE5\729R5FZK\MM900041090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1700808"/>
            <a:ext cx="1000125" cy="96202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39552" y="4365104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FF0000"/>
                </a:solidFill>
                <a:latin typeface="Comic Sans MS" pitchFamily="66" charset="0"/>
              </a:rPr>
              <a:t>appreciate    appreciation</a:t>
            </a:r>
            <a:endParaRPr lang="en-GB" sz="4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23528" y="4509120"/>
            <a:ext cx="3960440" cy="13681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4860032" y="4509120"/>
            <a:ext cx="3960440" cy="13681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2924944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sufficient</a:t>
            </a:r>
            <a:endParaRPr lang="en-GB" sz="6600" b="1" dirty="0">
              <a:latin typeface="Comic Sans MS" pitchFamily="66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88640"/>
            <a:ext cx="3240360" cy="26642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4509120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itchFamily="66" charset="0"/>
              </a:rPr>
              <a:t>Antonyms</a:t>
            </a:r>
          </a:p>
          <a:p>
            <a:pPr algn="ctr"/>
            <a:endParaRPr lang="en-GB" sz="2400" b="1" dirty="0" smtClean="0">
              <a:latin typeface="Comic Sans MS" pitchFamily="66" charset="0"/>
            </a:endParaRPr>
          </a:p>
          <a:p>
            <a:pPr algn="ctr"/>
            <a:r>
              <a:rPr lang="en-GB" sz="2400" b="1" dirty="0" smtClean="0">
                <a:latin typeface="Comic Sans MS" pitchFamily="66" charset="0"/>
              </a:rPr>
              <a:t>sufficient - insufficient</a:t>
            </a:r>
            <a:endParaRPr lang="en-GB" sz="2400" b="1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8024" y="4509120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itchFamily="66" charset="0"/>
              </a:rPr>
              <a:t>Related words</a:t>
            </a:r>
          </a:p>
          <a:p>
            <a:pPr algn="ctr"/>
            <a:endParaRPr lang="en-GB" sz="2400" b="1" dirty="0" smtClean="0">
              <a:latin typeface="Comic Sans MS" pitchFamily="66" charset="0"/>
            </a:endParaRPr>
          </a:p>
          <a:p>
            <a:pPr algn="ctr"/>
            <a:r>
              <a:rPr lang="en-GB" sz="2400" b="1" dirty="0" smtClean="0">
                <a:latin typeface="Comic Sans MS" pitchFamily="66" charset="0"/>
              </a:rPr>
              <a:t>sufficiently - sufficiency</a:t>
            </a:r>
            <a:endParaRPr lang="en-GB" sz="2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32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rgbClr val="FFFF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548680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suggest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4797152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FF0000"/>
                </a:solidFill>
                <a:latin typeface="Comic Sans MS" pitchFamily="66" charset="0"/>
              </a:rPr>
              <a:t>suggestion</a:t>
            </a:r>
            <a:endParaRPr lang="en-GB" sz="5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50" name="Picture 2" descr="C:\Users\Stephen\AppData\Local\Microsoft\Windows\Temporary Internet Files\Content.IE5\778DQBAG\MC90019656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916832"/>
            <a:ext cx="2880320" cy="29211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955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771800" y="4221088"/>
            <a:ext cx="3600400" cy="1800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3131840" y="1052736"/>
            <a:ext cx="2952328" cy="14401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1124744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symbol</a:t>
            </a:r>
            <a:endParaRPr lang="en-GB" sz="6600" b="1" dirty="0">
              <a:latin typeface="Comic Sans MS" pitchFamily="66" charset="0"/>
            </a:endParaRPr>
          </a:p>
        </p:txBody>
      </p:sp>
      <p:pic>
        <p:nvPicPr>
          <p:cNvPr id="2050" name="Picture 2" descr="C:\Users\Stephen\AppData\Local\Microsoft\Windows\Temporary Internet Files\Content.IE5\TRTDTI9A\MC90039063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548680"/>
            <a:ext cx="1698625" cy="1831975"/>
          </a:xfrm>
          <a:prstGeom prst="rect">
            <a:avLst/>
          </a:prstGeom>
          <a:noFill/>
        </p:spPr>
      </p:pic>
      <p:pic>
        <p:nvPicPr>
          <p:cNvPr id="2051" name="Picture 3" descr="C:\Users\Stephen\AppData\Local\Microsoft\Windows\Temporary Internet Files\Content.IE5\39773U5T\MC90038392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48680"/>
            <a:ext cx="1585912" cy="1871663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771800" y="4365104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Homophones</a:t>
            </a:r>
          </a:p>
          <a:p>
            <a:pPr algn="ctr"/>
            <a:endParaRPr lang="en-GB" dirty="0" smtClean="0"/>
          </a:p>
          <a:p>
            <a:pPr algn="ctr"/>
            <a:r>
              <a:rPr lang="en-GB" sz="3600" b="1" dirty="0" smtClean="0"/>
              <a:t>symbol - cymbal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195955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59632" y="5301208"/>
            <a:ext cx="6480720" cy="576064"/>
          </a:xfrm>
          <a:prstGeom prst="rect">
            <a:avLst/>
          </a:prstGeom>
          <a:solidFill>
            <a:srgbClr val="FFFF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3789040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system</a:t>
            </a:r>
            <a:endParaRPr lang="en-GB" sz="6600" b="1" dirty="0">
              <a:latin typeface="Comic Sans MS" pitchFamily="66" charset="0"/>
            </a:endParaRPr>
          </a:p>
        </p:txBody>
      </p:sp>
      <p:pic>
        <p:nvPicPr>
          <p:cNvPr id="10244" name="Picture 4" descr="C:\Users\Stephen\Documents\AriesJanApr06SolarSystemDi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0"/>
            <a:ext cx="7085048" cy="355413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60032" y="285293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Solar system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187624" y="5301208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Related words:  </a:t>
            </a:r>
            <a:r>
              <a:rPr lang="en-GB" sz="2800" b="1" dirty="0" smtClean="0"/>
              <a:t>systematic  -  systematically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95955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000">
              <a:schemeClr val="accent2">
                <a:lumMod val="40000"/>
                <a:lumOff val="6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051720" y="5661248"/>
            <a:ext cx="4896544" cy="576064"/>
          </a:xfrm>
          <a:prstGeom prst="roundRect">
            <a:avLst/>
          </a:prstGeom>
          <a:solidFill>
            <a:srgbClr val="FFFF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548680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temperature</a:t>
            </a:r>
            <a:endParaRPr lang="en-GB" sz="6600" b="1" dirty="0">
              <a:latin typeface="Comic Sans MS" pitchFamily="66" charset="0"/>
            </a:endParaRPr>
          </a:p>
        </p:txBody>
      </p:sp>
      <p:pic>
        <p:nvPicPr>
          <p:cNvPr id="3074" name="Picture 2" descr="C:\Users\Stephen\AppData\Local\Microsoft\Windows\Temporary Internet Files\Content.IE5\TRTDTI9A\MC90041362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988840"/>
            <a:ext cx="2292350" cy="344646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331640" y="5733256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dirty="0" smtClean="0"/>
              <a:t>How will y</a:t>
            </a:r>
            <a:r>
              <a:rPr lang="en-GB" b="1" i="1" u="sng" dirty="0" smtClean="0"/>
              <a:t>ou</a:t>
            </a:r>
            <a:r>
              <a:rPr lang="en-GB" b="1" i="1" dirty="0" smtClean="0"/>
              <a:t> remember to spell temp/</a:t>
            </a:r>
            <a:r>
              <a:rPr lang="en-GB" b="1" i="1" dirty="0" err="1" smtClean="0"/>
              <a:t>er</a:t>
            </a:r>
            <a:r>
              <a:rPr lang="en-GB" b="1" i="1" dirty="0" smtClean="0"/>
              <a:t>/a/</a:t>
            </a:r>
            <a:r>
              <a:rPr lang="en-GB" b="1" i="1" dirty="0" err="1" smtClean="0"/>
              <a:t>ture</a:t>
            </a:r>
            <a:r>
              <a:rPr lang="en-GB" b="1" i="1" dirty="0" smtClean="0"/>
              <a:t> ?</a:t>
            </a: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195955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043608" y="4581128"/>
            <a:ext cx="7056784" cy="13681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548680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thorough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2060848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solidFill>
                  <a:srgbClr val="FF0000"/>
                </a:solidFill>
                <a:latin typeface="Comic Sans MS" pitchFamily="66" charset="0"/>
              </a:rPr>
              <a:t>thoroughly</a:t>
            </a:r>
            <a:endParaRPr lang="en-GB" sz="6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4653136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dirty="0" smtClean="0"/>
              <a:t>The ‘</a:t>
            </a:r>
            <a:r>
              <a:rPr lang="en-GB" b="1" i="1" dirty="0" err="1" smtClean="0">
                <a:solidFill>
                  <a:srgbClr val="FF0000"/>
                </a:solidFill>
              </a:rPr>
              <a:t>ough</a:t>
            </a:r>
            <a:r>
              <a:rPr lang="en-GB" b="1" i="1" dirty="0" smtClean="0"/>
              <a:t>’ string appears in lots of words, often making different sounds.</a:t>
            </a:r>
          </a:p>
          <a:p>
            <a:pPr algn="ctr"/>
            <a:endParaRPr lang="en-GB" b="1" i="1" dirty="0" smtClean="0"/>
          </a:p>
          <a:p>
            <a:pPr algn="ctr"/>
            <a:r>
              <a:rPr lang="en-GB" b="1" i="1" dirty="0" smtClean="0"/>
              <a:t>Which words can you think of with ‘</a:t>
            </a:r>
            <a:r>
              <a:rPr lang="en-GB" b="1" i="1" dirty="0" err="1" smtClean="0">
                <a:solidFill>
                  <a:srgbClr val="FF0000"/>
                </a:solidFill>
              </a:rPr>
              <a:t>ough</a:t>
            </a:r>
            <a:r>
              <a:rPr lang="en-GB" b="1" i="1" dirty="0" smtClean="0"/>
              <a:t>’ in?</a:t>
            </a:r>
          </a:p>
          <a:p>
            <a:pPr algn="ctr"/>
            <a:r>
              <a:rPr lang="en-GB" b="1" i="1" dirty="0" smtClean="0"/>
              <a:t>What sound is made by the ‘</a:t>
            </a:r>
            <a:r>
              <a:rPr lang="en-GB" b="1" i="1" dirty="0" err="1" smtClean="0">
                <a:solidFill>
                  <a:srgbClr val="FF0000"/>
                </a:solidFill>
              </a:rPr>
              <a:t>ough</a:t>
            </a:r>
            <a:r>
              <a:rPr lang="en-GB" b="1" i="1" dirty="0" smtClean="0"/>
              <a:t>’ string each time?</a:t>
            </a: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195955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284984"/>
            <a:ext cx="61421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212976"/>
            <a:ext cx="61421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284984"/>
            <a:ext cx="61421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1268760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twelfth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5589240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Comic Sans MS" pitchFamily="66" charset="0"/>
              </a:rPr>
              <a:t>Spelling change: Be aware of twel</a:t>
            </a: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en-GB" sz="2400" b="1" dirty="0" smtClean="0">
                <a:latin typeface="Comic Sans MS" pitchFamily="66" charset="0"/>
              </a:rPr>
              <a:t>e but twel</a:t>
            </a: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f</a:t>
            </a:r>
            <a:r>
              <a:rPr lang="en-GB" sz="2400" b="1" dirty="0" smtClean="0">
                <a:latin typeface="Comic Sans MS" pitchFamily="66" charset="0"/>
              </a:rPr>
              <a:t>th!</a:t>
            </a:r>
            <a:endParaRPr lang="en-GB" sz="2400" b="1" dirty="0">
              <a:latin typeface="Comic Sans MS" pitchFamily="66" charset="0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284984"/>
            <a:ext cx="61421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3212976"/>
            <a:ext cx="61421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3659" y="3284984"/>
            <a:ext cx="570341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3284984"/>
            <a:ext cx="61421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284984"/>
            <a:ext cx="61421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356992"/>
            <a:ext cx="61421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212976"/>
            <a:ext cx="61421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212976"/>
            <a:ext cx="61421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284984"/>
            <a:ext cx="61421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284984"/>
            <a:ext cx="61421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140968"/>
            <a:ext cx="61421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Straight Arrow Connector 30"/>
          <p:cNvCxnSpPr/>
          <p:nvPr/>
        </p:nvCxnSpPr>
        <p:spPr>
          <a:xfrm>
            <a:off x="4716016" y="2348880"/>
            <a:ext cx="2448272" cy="122413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55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1268760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variety</a:t>
            </a:r>
            <a:endParaRPr lang="en-GB" sz="6600" b="1" dirty="0">
              <a:latin typeface="Comic Sans MS" pitchFamily="66" charset="0"/>
            </a:endParaRPr>
          </a:p>
        </p:txBody>
      </p:sp>
      <p:pic>
        <p:nvPicPr>
          <p:cNvPr id="6149" name="Picture 5" descr="C:\Users\Stephen\AppData\Local\Microsoft\Windows\Temporary Internet Files\Content.IE5\729R5FZK\MC90043617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9" y="2276871"/>
            <a:ext cx="2071772" cy="2014223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835696" y="4581128"/>
            <a:ext cx="54726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Comic Sans MS" pitchFamily="66" charset="0"/>
              </a:rPr>
              <a:t>The word </a:t>
            </a:r>
            <a:r>
              <a:rPr lang="en-GB" sz="2800" b="1" dirty="0" smtClean="0">
                <a:solidFill>
                  <a:srgbClr val="FF0000"/>
                </a:solidFill>
                <a:latin typeface="Comic Sans MS" pitchFamily="66" charset="0"/>
              </a:rPr>
              <a:t>variety</a:t>
            </a:r>
            <a:r>
              <a:rPr lang="en-GB" sz="2800" b="1" dirty="0" smtClean="0">
                <a:latin typeface="Comic Sans MS" pitchFamily="66" charset="0"/>
              </a:rPr>
              <a:t> comes from the Latin word </a:t>
            </a:r>
            <a:r>
              <a:rPr lang="en-GB" sz="2800" b="1" i="1" dirty="0" err="1" smtClean="0">
                <a:latin typeface="Comic Sans MS" pitchFamily="66" charset="0"/>
              </a:rPr>
              <a:t>varietas</a:t>
            </a:r>
            <a:r>
              <a:rPr lang="en-GB" sz="2800" b="1" dirty="0" smtClean="0">
                <a:latin typeface="Comic Sans MS" pitchFamily="66" charset="0"/>
              </a:rPr>
              <a:t>, which means various.</a:t>
            </a:r>
            <a:endParaRPr lang="en-GB" sz="28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55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loud 15"/>
          <p:cNvSpPr/>
          <p:nvPr/>
        </p:nvSpPr>
        <p:spPr>
          <a:xfrm>
            <a:off x="2167147" y="1764534"/>
            <a:ext cx="4536504" cy="1728192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1931308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vegetable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7604" y="4804492"/>
            <a:ext cx="7128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omic Sans MS" panose="030F0702030302020204" pitchFamily="66" charset="0"/>
              </a:rPr>
              <a:t>Are you </a:t>
            </a:r>
            <a:r>
              <a:rPr lang="en-US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able </a:t>
            </a:r>
            <a:r>
              <a:rPr lang="en-US" sz="3200" b="1" dirty="0" smtClean="0">
                <a:latin typeface="Comic Sans MS" panose="030F0702030302020204" pitchFamily="66" charset="0"/>
              </a:rPr>
              <a:t>to</a:t>
            </a:r>
            <a:r>
              <a:rPr lang="en-US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get</a:t>
            </a:r>
            <a:r>
              <a:rPr lang="en-US" sz="3200" b="1" dirty="0" smtClean="0">
                <a:latin typeface="Comic Sans MS" panose="030F0702030302020204" pitchFamily="66" charset="0"/>
              </a:rPr>
              <a:t> the vegetables and put them on the </a:t>
            </a:r>
            <a:r>
              <a:rPr lang="en-US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table</a:t>
            </a:r>
            <a:r>
              <a:rPr lang="en-US" sz="3200" b="1" dirty="0" smtClean="0">
                <a:latin typeface="Comic Sans MS" panose="030F0702030302020204" pitchFamily="66" charset="0"/>
              </a:rPr>
              <a:t>?</a:t>
            </a:r>
            <a:endParaRPr lang="en-US" sz="32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" y="5038344"/>
            <a:ext cx="1524305" cy="18196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147" y="273598"/>
            <a:ext cx="1198935" cy="11819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64" y="1687662"/>
            <a:ext cx="939934" cy="16055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71241"/>
            <a:ext cx="1578479" cy="13991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3353">
            <a:off x="7020272" y="1862681"/>
            <a:ext cx="1557008" cy="117662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258" y="304314"/>
            <a:ext cx="1242415" cy="98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55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873" y="5018999"/>
            <a:ext cx="1303901" cy="182057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123728" y="4221088"/>
            <a:ext cx="4896544" cy="1152128"/>
          </a:xfrm>
          <a:prstGeom prst="wedgeRoundRectCallout">
            <a:avLst>
              <a:gd name="adj1" fmla="val -66363"/>
              <a:gd name="adj2" fmla="val 6023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title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1818228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vehicle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5736" y="4365104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Saying the word </a:t>
            </a:r>
            <a:r>
              <a:rPr lang="en-US" sz="2400" b="1" i="1" dirty="0" smtClean="0">
                <a:solidFill>
                  <a:srgbClr val="FF0000"/>
                </a:solidFill>
              </a:rPr>
              <a:t>vehicular</a:t>
            </a:r>
            <a:r>
              <a:rPr lang="en-US" sz="2400" b="1" i="1" dirty="0" smtClean="0"/>
              <a:t> may help you remember how to spell </a:t>
            </a:r>
            <a:r>
              <a:rPr lang="en-US" sz="2400" b="1" i="1" dirty="0" smtClean="0">
                <a:solidFill>
                  <a:srgbClr val="FF0000"/>
                </a:solidFill>
              </a:rPr>
              <a:t>vehicle</a:t>
            </a:r>
            <a:r>
              <a:rPr lang="en-US" sz="2400" b="1" i="1" dirty="0" smtClean="0"/>
              <a:t>.</a:t>
            </a:r>
            <a:endParaRPr lang="en-US" sz="2400" b="1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44208" y="665573"/>
            <a:ext cx="1804320" cy="9541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66" y="173972"/>
            <a:ext cx="2165924" cy="14222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501" y="1406224"/>
            <a:ext cx="2637749" cy="26377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57" y="2015084"/>
            <a:ext cx="2517235" cy="191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55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C29D04447396429692A62D3DE36551" ma:contentTypeVersion="8" ma:contentTypeDescription="Create a new document." ma:contentTypeScope="" ma:versionID="17b71cf90103439968aa8d42ec416ec4">
  <xsd:schema xmlns:xsd="http://www.w3.org/2001/XMLSchema" xmlns:xs="http://www.w3.org/2001/XMLSchema" xmlns:p="http://schemas.microsoft.com/office/2006/metadata/properties" xmlns:ns3="71dbe15c-4c39-4d74-8dde-ae1359ad8dec" xmlns:ns4="3bc0dc17-1cfa-4408-9b00-ed64a3a6da7d" targetNamespace="http://schemas.microsoft.com/office/2006/metadata/properties" ma:root="true" ma:fieldsID="704d96965fe1c151c2859c74ac3553bf" ns3:_="" ns4:_="">
    <xsd:import namespace="71dbe15c-4c39-4d74-8dde-ae1359ad8dec"/>
    <xsd:import namespace="3bc0dc17-1cfa-4408-9b00-ed64a3a6da7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dbe15c-4c39-4d74-8dde-ae1359ad8d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c0dc17-1cfa-4408-9b00-ed64a3a6da7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37AB02-39AD-46C1-B64D-2CADE1A25DD2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3bc0dc17-1cfa-4408-9b00-ed64a3a6da7d"/>
    <ds:schemaRef ds:uri="71dbe15c-4c39-4d74-8dde-ae1359ad8de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FC60AC8-CB98-4356-A943-47649FD459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dbe15c-4c39-4d74-8dde-ae1359ad8dec"/>
    <ds:schemaRef ds:uri="3bc0dc17-1cfa-4408-9b00-ed64a3a6da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D5B2DF8-499C-4F28-BE37-62E04282EB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1581</TotalTime>
  <Words>1377</Words>
  <Application>Microsoft Office PowerPoint</Application>
  <PresentationFormat>On-screen Show (4:3)</PresentationFormat>
  <Paragraphs>336</Paragraphs>
  <Slides>100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100</vt:i4>
      </vt:variant>
    </vt:vector>
  </HeadingPairs>
  <TitlesOfParts>
    <vt:vector size="107" baseType="lpstr">
      <vt:lpstr>Arial</vt:lpstr>
      <vt:lpstr>Arial Black</vt:lpstr>
      <vt:lpstr>Calibri</vt:lpstr>
      <vt:lpstr>Comic Sans MS</vt:lpstr>
      <vt:lpstr>Freestyle Script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Stephen</dc:creator>
  <cp:lastModifiedBy>Claire.Earp - SCH.351</cp:lastModifiedBy>
  <cp:revision>220</cp:revision>
  <dcterms:created xsi:type="dcterms:W3CDTF">2014-03-22T16:13:16Z</dcterms:created>
  <dcterms:modified xsi:type="dcterms:W3CDTF">2022-09-05T13:42:50Z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0x010100FEC29D04447396429692A62D3DE36551</vt:lpwstr>
  </property>
</Properties>
</file>