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140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A902DF-B788-4291-AD4C-C518B980F506}" type="datetimeFigureOut">
              <a:rPr lang="en-GB" smtClean="0"/>
              <a:t>13/08/2024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71FBD5-83FB-44CA-8378-FF40FE0C67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7761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71FBD5-83FB-44CA-8378-FF40FE0C67D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4555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10669-3181-4393-B735-0195AE40AE2B}" type="datetimeFigureOut">
              <a:rPr lang="en-GB" smtClean="0"/>
              <a:t>13/08/2024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5F137-44D1-490E-A51A-2BBD79106A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2491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10669-3181-4393-B735-0195AE40AE2B}" type="datetimeFigureOut">
              <a:rPr lang="en-GB" smtClean="0"/>
              <a:t>13/08/2024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5F137-44D1-490E-A51A-2BBD79106A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217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10669-3181-4393-B735-0195AE40AE2B}" type="datetimeFigureOut">
              <a:rPr lang="en-GB" smtClean="0"/>
              <a:t>13/08/2024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5F137-44D1-490E-A51A-2BBD79106A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9604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10669-3181-4393-B735-0195AE40AE2B}" type="datetimeFigureOut">
              <a:rPr lang="en-GB" smtClean="0"/>
              <a:t>13/08/2024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5F137-44D1-490E-A51A-2BBD79106A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6815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10669-3181-4393-B735-0195AE40AE2B}" type="datetimeFigureOut">
              <a:rPr lang="en-GB" smtClean="0"/>
              <a:t>13/08/2024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5F137-44D1-490E-A51A-2BBD79106A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6642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10669-3181-4393-B735-0195AE40AE2B}" type="datetimeFigureOut">
              <a:rPr lang="en-GB" smtClean="0"/>
              <a:t>13/08/2024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5F137-44D1-490E-A51A-2BBD79106A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8734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10669-3181-4393-B735-0195AE40AE2B}" type="datetimeFigureOut">
              <a:rPr lang="en-GB" smtClean="0"/>
              <a:t>13/08/2024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5F137-44D1-490E-A51A-2BBD79106A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0596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10669-3181-4393-B735-0195AE40AE2B}" type="datetimeFigureOut">
              <a:rPr lang="en-GB" smtClean="0"/>
              <a:t>13/08/2024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5F137-44D1-490E-A51A-2BBD79106A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0206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10669-3181-4393-B735-0195AE40AE2B}" type="datetimeFigureOut">
              <a:rPr lang="en-GB" smtClean="0"/>
              <a:t>13/08/2024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5F137-44D1-490E-A51A-2BBD79106A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5122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10669-3181-4393-B735-0195AE40AE2B}" type="datetimeFigureOut">
              <a:rPr lang="en-GB" smtClean="0"/>
              <a:t>13/08/2024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5F137-44D1-490E-A51A-2BBD79106A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1806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10669-3181-4393-B735-0195AE40AE2B}" type="datetimeFigureOut">
              <a:rPr lang="en-GB" smtClean="0"/>
              <a:t>13/08/2024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5F137-44D1-490E-A51A-2BBD79106A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1717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B10669-3181-4393-B735-0195AE40AE2B}" type="datetimeFigureOut">
              <a:rPr lang="en-GB" smtClean="0"/>
              <a:t>13/08/2024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A85F137-44D1-490E-A51A-2BBD79106A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1044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02C765B-A66A-F970-444B-D43A2AC22F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1512479"/>
              </p:ext>
            </p:extLst>
          </p:nvPr>
        </p:nvGraphicFramePr>
        <p:xfrm>
          <a:off x="6791766" y="205288"/>
          <a:ext cx="3087490" cy="661165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47868">
                  <a:extLst>
                    <a:ext uri="{9D8B030D-6E8A-4147-A177-3AD203B41FA5}">
                      <a16:colId xmlns:a16="http://schemas.microsoft.com/office/drawing/2014/main" val="3577693766"/>
                    </a:ext>
                  </a:extLst>
                </a:gridCol>
                <a:gridCol w="1839622">
                  <a:extLst>
                    <a:ext uri="{9D8B030D-6E8A-4147-A177-3AD203B41FA5}">
                      <a16:colId xmlns:a16="http://schemas.microsoft.com/office/drawing/2014/main" val="1255887361"/>
                    </a:ext>
                  </a:extLst>
                </a:gridCol>
              </a:tblGrid>
              <a:tr h="327371"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Vocabulary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7600081"/>
                  </a:ext>
                </a:extLst>
              </a:tr>
              <a:tr h="327371"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definition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5377639"/>
                  </a:ext>
                </a:extLst>
              </a:tr>
              <a:tr h="749423"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</a:rPr>
                        <a:t>Palaeolithic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latin typeface="+mj-lt"/>
                        </a:rPr>
                        <a:t>a first stage of Stone Age. Early human lived in caves and simple huts </a:t>
                      </a:r>
                      <a:endParaRPr lang="en-GB" sz="1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594749"/>
                  </a:ext>
                </a:extLst>
              </a:tr>
              <a:tr h="582884">
                <a:tc>
                  <a:txBody>
                    <a:bodyPr/>
                    <a:lstStyle/>
                    <a:p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Mesolithic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Period between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</a:rPr>
                        <a:t>Palaeolithic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 and Mesolithic  Age.</a:t>
                      </a:r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7070355"/>
                  </a:ext>
                </a:extLst>
              </a:tr>
              <a:tr h="749423">
                <a:tc>
                  <a:txBody>
                    <a:bodyPr/>
                    <a:lstStyle/>
                    <a:p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Neolithic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Final stage of Stone Age. It signified beginning of agriculture. </a:t>
                      </a:r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2118017"/>
                  </a:ext>
                </a:extLst>
              </a:tr>
              <a:tr h="749423"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</a:rPr>
                        <a:t>Cheddar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Location in Somerset where first human remains were discovered in Britain.</a:t>
                      </a:r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1333700"/>
                  </a:ext>
                </a:extLst>
              </a:tr>
              <a:tr h="915961"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</a:rPr>
                        <a:t>Skara Brae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A stone built Neolithic Village, located on the largest island in the Orkney.</a:t>
                      </a:r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1411142"/>
                  </a:ext>
                </a:extLst>
              </a:tr>
              <a:tr h="127892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flint</a:t>
                      </a:r>
                      <a:endParaRPr lang="en-GB" sz="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Primary material used for making arrows or spear heads.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1515776"/>
                  </a:ext>
                </a:extLst>
              </a:tr>
              <a:tr h="388589"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</a:rPr>
                        <a:t>Hunter- gatherer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Human living in Stone age who survived on wild food</a:t>
                      </a:r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6289832"/>
                  </a:ext>
                </a:extLst>
              </a:tr>
              <a:tr h="386972"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</a:rPr>
                        <a:t>tribe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Social group made up of many families.</a:t>
                      </a:r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403755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cave</a:t>
                      </a:r>
                      <a:endParaRPr lang="en-GB" sz="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Natural opening in the earth, a place where first humans lived.</a:t>
                      </a:r>
                      <a:endParaRPr lang="en-GB" sz="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9148436"/>
                  </a:ext>
                </a:extLst>
              </a:tr>
              <a:tr h="360833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forge</a:t>
                      </a:r>
                      <a:endParaRPr lang="en-GB" sz="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900">
                        <a:solidFill>
                          <a:schemeClr val="tx1"/>
                        </a:solidFill>
                      </a:endParaRPr>
                    </a:p>
                    <a:p>
                      <a:endParaRPr lang="en-GB" sz="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8773284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B773792-056B-28DB-5A93-DB2548247F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1448122"/>
              </p:ext>
            </p:extLst>
          </p:nvPr>
        </p:nvGraphicFramePr>
        <p:xfrm>
          <a:off x="40943" y="1126159"/>
          <a:ext cx="2934269" cy="565211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934269">
                  <a:extLst>
                    <a:ext uri="{9D8B030D-6E8A-4147-A177-3AD203B41FA5}">
                      <a16:colId xmlns:a16="http://schemas.microsoft.com/office/drawing/2014/main" val="3577693766"/>
                    </a:ext>
                  </a:extLst>
                </a:gridCol>
              </a:tblGrid>
              <a:tr h="30135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Key information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7600081"/>
                  </a:ext>
                </a:extLst>
              </a:tr>
              <a:tr h="440249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Palaeolithic existed between 2.5 million year ago to 10,000 BC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5377639"/>
                  </a:ext>
                </a:extLst>
              </a:tr>
              <a:tr h="440249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Mesolithic existed between  9000-4300 years ago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594749"/>
                  </a:ext>
                </a:extLst>
              </a:tr>
              <a:tr h="6163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Neolithic existed between 4300 BC- 2000 BC</a:t>
                      </a:r>
                    </a:p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7070355"/>
                  </a:ext>
                </a:extLst>
              </a:tr>
              <a:tr h="792448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The Cheddar Man-the oldest complete skeleton found in Britain. He had blue eyes and dark skin and he was 166cm tall.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2118017"/>
                  </a:ext>
                </a:extLst>
              </a:tr>
              <a:tr h="264149"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6380038"/>
                  </a:ext>
                </a:extLst>
              </a:tr>
              <a:tr h="968547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Stone Age people were moving a lot to hunt for food. They were  not settling for long. First settlements took place later in Neolithic Period.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8493361"/>
                  </a:ext>
                </a:extLst>
              </a:tr>
              <a:tr h="301350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Bronze Age settlements were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4459660"/>
                  </a:ext>
                </a:extLst>
              </a:tr>
              <a:tr h="301350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Iron Age settlements were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5143824"/>
                  </a:ext>
                </a:extLst>
              </a:tr>
              <a:tr h="7924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Skara Brae –  It is a first evidence that society changed from hunter gatherer to settlements. </a:t>
                      </a:r>
                    </a:p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5389094"/>
                  </a:ext>
                </a:extLst>
              </a:tr>
              <a:tr h="30135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Beliefs were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9064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95BFFF6-9588-0C1A-842A-96CF9E8C75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867328"/>
              </p:ext>
            </p:extLst>
          </p:nvPr>
        </p:nvGraphicFramePr>
        <p:xfrm>
          <a:off x="3040497" y="1132875"/>
          <a:ext cx="3728603" cy="472083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728603">
                  <a:extLst>
                    <a:ext uri="{9D8B030D-6E8A-4147-A177-3AD203B41FA5}">
                      <a16:colId xmlns:a16="http://schemas.microsoft.com/office/drawing/2014/main" val="3577693766"/>
                    </a:ext>
                  </a:extLst>
                </a:gridCol>
              </a:tblGrid>
              <a:tr h="38489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100" u="sng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Enquiry Question</a:t>
                      </a: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Would you rather live in the Stone Age, Iron Age or Bronze Age? 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67600081"/>
                  </a:ext>
                </a:extLst>
              </a:tr>
              <a:tr h="734938">
                <a:tc>
                  <a:txBody>
                    <a:bodyPr/>
                    <a:lstStyle/>
                    <a:p>
                      <a:r>
                        <a:rPr lang="en-US" sz="1200" dirty="0"/>
                        <a:t>The Stone Age is the name given to the earliest period of human culture when stone tools were first used. In Britain, the Stone Age was around 12,000 years ago.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5377639"/>
                  </a:ext>
                </a:extLst>
              </a:tr>
              <a:tr h="384893">
                <a:tc>
                  <a:txBody>
                    <a:bodyPr/>
                    <a:lstStyle/>
                    <a:p>
                      <a:r>
                        <a:rPr lang="en-US" sz="1200" dirty="0" err="1"/>
                        <a:t>Palaeolithic</a:t>
                      </a:r>
                      <a:r>
                        <a:rPr lang="en-US" sz="1200" dirty="0"/>
                        <a:t> and Mesolithic people were nomadic hunter gatherers. They moved frequently following the animals that they hunted and gathering fruits and berries when they could. 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594749"/>
                  </a:ext>
                </a:extLst>
              </a:tr>
              <a:tr h="384893">
                <a:tc>
                  <a:txBody>
                    <a:bodyPr/>
                    <a:lstStyle/>
                    <a:p>
                      <a:r>
                        <a:rPr lang="en-US" sz="1200" dirty="0"/>
                        <a:t>The dog was the first animal to be domesticated. This happened during the Mesolithic period. Dogs could help with the hunt, warn of danger and provide warmth and comfort.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7070355"/>
                  </a:ext>
                </a:extLst>
              </a:tr>
              <a:tr h="384893">
                <a:tc>
                  <a:txBody>
                    <a:bodyPr/>
                    <a:lstStyle/>
                    <a:p>
                      <a:r>
                        <a:rPr lang="en-US" sz="1200" dirty="0"/>
                        <a:t>The </a:t>
                      </a:r>
                      <a:r>
                        <a:rPr lang="en-US" sz="1200" dirty="0" err="1"/>
                        <a:t>Palaeolithic</a:t>
                      </a:r>
                      <a:r>
                        <a:rPr lang="en-US" sz="1200" dirty="0"/>
                        <a:t> period lasted for such a long time that it accounts for 99% of all human history. 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2118017"/>
                  </a:ext>
                </a:extLst>
              </a:tr>
              <a:tr h="384893">
                <a:tc>
                  <a:txBody>
                    <a:bodyPr/>
                    <a:lstStyle/>
                    <a:p>
                      <a:r>
                        <a:rPr lang="en-US" sz="1200" dirty="0"/>
                        <a:t>People moved around from place to place so that they could get the food and shelter they needed.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4226736"/>
                  </a:ext>
                </a:extLst>
              </a:tr>
              <a:tr h="384893"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694507"/>
                  </a:ext>
                </a:extLst>
              </a:tr>
              <a:tr h="384893"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4720231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665BE0B-C8B4-D64D-AA45-417DC12EA2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7473871"/>
              </p:ext>
            </p:extLst>
          </p:nvPr>
        </p:nvGraphicFramePr>
        <p:xfrm>
          <a:off x="3063163" y="5113987"/>
          <a:ext cx="3683270" cy="174401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683270">
                  <a:extLst>
                    <a:ext uri="{9D8B030D-6E8A-4147-A177-3AD203B41FA5}">
                      <a16:colId xmlns:a16="http://schemas.microsoft.com/office/drawing/2014/main" val="3577693766"/>
                    </a:ext>
                  </a:extLst>
                </a:gridCol>
              </a:tblGrid>
              <a:tr h="263444"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solidFill>
                            <a:schemeClr val="tx1"/>
                          </a:solidFill>
                        </a:rPr>
                        <a:t>Additional information   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7600081"/>
                  </a:ext>
                </a:extLst>
              </a:tr>
              <a:tr h="309349">
                <a:tc>
                  <a:txBody>
                    <a:bodyPr/>
                    <a:lstStyle/>
                    <a:p>
                      <a:r>
                        <a:rPr lang="en-GB" sz="1200" dirty="0"/>
                        <a:t>Henges were used for:</a:t>
                      </a:r>
                    </a:p>
                    <a:p>
                      <a:endParaRPr lang="en-GB" sz="1200" dirty="0"/>
                    </a:p>
                    <a:p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5377639"/>
                  </a:ext>
                </a:extLst>
              </a:tr>
              <a:tr h="799133">
                <a:tc>
                  <a:txBody>
                    <a:bodyPr/>
                    <a:lstStyle/>
                    <a:p>
                      <a:r>
                        <a:rPr lang="en-US" sz="1200" dirty="0"/>
                        <a:t>                                     Hillfort was a defended                                  s                                   settlement to protect                                                </a:t>
                      </a:r>
                      <a:r>
                        <a:rPr lang="en-US" sz="1200" dirty="0" err="1"/>
                        <a:t>enemieshhhhh</a:t>
                      </a:r>
                      <a:r>
                        <a:rPr lang="en-US" sz="1200" dirty="0"/>
                        <a:t>               from enemies.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594749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CB23D92-F395-2074-4F93-D64A498977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7548540"/>
              </p:ext>
            </p:extLst>
          </p:nvPr>
        </p:nvGraphicFramePr>
        <p:xfrm>
          <a:off x="213851" y="205288"/>
          <a:ext cx="6648730" cy="8784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2401">
                  <a:extLst>
                    <a:ext uri="{9D8B030D-6E8A-4147-A177-3AD203B41FA5}">
                      <a16:colId xmlns:a16="http://schemas.microsoft.com/office/drawing/2014/main" val="4228794102"/>
                    </a:ext>
                  </a:extLst>
                </a:gridCol>
                <a:gridCol w="5156329">
                  <a:extLst>
                    <a:ext uri="{9D8B030D-6E8A-4147-A177-3AD203B41FA5}">
                      <a16:colId xmlns:a16="http://schemas.microsoft.com/office/drawing/2014/main" val="4285343897"/>
                    </a:ext>
                  </a:extLst>
                </a:gridCol>
              </a:tblGrid>
              <a:tr h="87849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Knowledge Organiser</a:t>
                      </a:r>
                    </a:p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Term: Autumn Term Year 5: History </a:t>
                      </a:r>
                    </a:p>
                  </a:txBody>
                  <a:tcPr>
                    <a:solidFill>
                      <a:srgbClr val="FFFF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5917777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E64D7D2D-BA10-6977-2BF9-C8026222E6F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367" y="79724"/>
            <a:ext cx="814849" cy="938848"/>
          </a:xfrm>
          <a:prstGeom prst="rect">
            <a:avLst/>
          </a:prstGeom>
        </p:spPr>
      </p:pic>
      <p:pic>
        <p:nvPicPr>
          <p:cNvPr id="10" name="Picture 9" descr="A drawing of a large green area&#10;&#10;Description automatically generated with medium confidence">
            <a:extLst>
              <a:ext uri="{FF2B5EF4-FFF2-40B4-BE49-F238E27FC236}">
                <a16:creationId xmlns:a16="http://schemas.microsoft.com/office/drawing/2014/main" id="{84FC4513-F12A-7BF2-3FA0-600F6B1F03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0497" y="5719922"/>
            <a:ext cx="1620403" cy="111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8054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ustom 1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</TotalTime>
  <Words>401</Words>
  <Application>Microsoft Office PowerPoint</Application>
  <PresentationFormat>A4 Paper (210x297 mm)</PresentationFormat>
  <Paragraphs>45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Arial</vt:lpstr>
      <vt:lpstr>Comic Sans MS</vt:lpstr>
      <vt:lpstr>Symbol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Louise Carpenter - St Georges</dc:creator>
  <cp:lastModifiedBy>Katarzyna Droba</cp:lastModifiedBy>
  <cp:revision>11</cp:revision>
  <dcterms:created xsi:type="dcterms:W3CDTF">2024-05-14T15:41:08Z</dcterms:created>
  <dcterms:modified xsi:type="dcterms:W3CDTF">2024-08-13T12:16:11Z</dcterms:modified>
</cp:coreProperties>
</file>