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0"/>
  </p:notesMasterIdLst>
  <p:sldIdLst>
    <p:sldId id="261" r:id="rId6"/>
    <p:sldId id="256" r:id="rId7"/>
    <p:sldId id="287" r:id="rId8"/>
    <p:sldId id="2155" r:id="rId9"/>
    <p:sldId id="2255" r:id="rId10"/>
    <p:sldId id="2256" r:id="rId11"/>
    <p:sldId id="2159" r:id="rId12"/>
    <p:sldId id="2261" r:id="rId13"/>
    <p:sldId id="2265" r:id="rId14"/>
    <p:sldId id="2262" r:id="rId15"/>
    <p:sldId id="271" r:id="rId16"/>
    <p:sldId id="2266" r:id="rId17"/>
    <p:sldId id="2267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8C510"/>
    <a:srgbClr val="C51B8A"/>
    <a:srgbClr val="368D4F"/>
    <a:srgbClr val="212544"/>
    <a:srgbClr val="AFB0BC"/>
    <a:srgbClr val="EFEEEF"/>
    <a:srgbClr val="FAFAF9"/>
    <a:srgbClr val="FF6600"/>
    <a:srgbClr val="C51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786EB-9494-4DAE-AE8D-60900188CA0D}" v="185" dt="2025-05-29T14:43:00.806"/>
    <p1510:client id="{CD190D7A-DC06-49EF-9BC4-7805D72A0D5A}" v="1" dt="2025-05-28T21:42:27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121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BEAD1-13DE-47F9-B26C-664D67AC4EF8}" type="datetimeFigureOut">
              <a:rPr lang="en-GB" smtClean="0"/>
              <a:t>06/06/2025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E4185-3A48-4D05-83CC-6FC64A2BF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7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7B03-5B15-4D00-A080-BAF5967B85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8EF43-CA32-E30B-AA57-F39EAAE35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CD0D4-0099-5513-9D6A-8045253AA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FBE65-6E81-77B1-438F-F14C7A150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33DFE-87DE-7075-EBFA-2CA4A4D8F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08B844-1265-4314-A1F4-4AB9C20916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18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4467D-78C9-4CC0-37A3-DE0D9D675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B9763-464E-16D1-97B8-FC930FB25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F26FF-CE85-DE21-7970-7807935F9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4F430-91DB-AEB8-5B01-97A5722E3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08B844-1265-4314-A1F4-4AB9C20916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8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69AB5-A208-240E-156A-19D843B07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422A8-A711-CC21-6ACF-E60551123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6822F-CF69-1687-8FAB-DF5E5F5C5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CF760-2F55-BD3C-8A18-E197CFB4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08B844-1265-4314-A1F4-4AB9C20916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79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88948-A41D-6015-6AE6-831917B3B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7C51A-CBE9-8AE1-CDBC-9523BF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65C2B-ABB7-A162-5962-FD07E0649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ED0B5-B066-5EC2-C04B-DC0A65318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08B844-1265-4314-A1F4-4AB9C20916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78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2EA00-5CAA-248B-0560-B7DB0CE5D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8BDE0-EF30-B2EE-AE78-7FCF80F54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3B163-3638-A7DE-9B50-54DC0E7E7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D6488-9B4C-792B-B186-DEA6C25A8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08B844-1265-4314-A1F4-4AB9C20916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43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2A70-74D5-BE3D-1CA0-8E1DB6596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12547-BA40-2A72-3262-C109B305A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7849-ACDC-9B27-B867-9506BB5D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96A3-5719-312A-6E14-407B850B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28E91-8DCA-BC90-820E-65860A12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8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130B-FF8C-7070-C793-AEF5937E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902DF-ACEB-49C6-B786-58B207707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F4988-B20A-61D8-2D80-17926716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AD532-5897-E5B2-74F4-4BF35653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A6FD-D785-D5E5-530F-59791B2D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27435-0760-3179-6645-16D471124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C5B1F-1AB9-FC43-FF90-5AE9F3F5E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7778-CB8F-1BA4-700E-3A8D6F0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67D1D-7FB7-AD04-71FF-088FA652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BC80D-82A8-8715-A0AA-075731B6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AC8D-5480-0181-229E-32A0E4FA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0542-2838-6351-BD02-8105CBBD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D2384-312E-F47D-7034-7B8CFA23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994F-568C-786D-9796-88BC57D8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3D91B-A89E-76F7-C0DD-973A2613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244-5D47-162E-912F-F2B42048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C8425-FD49-9022-90F7-A3B207319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6450E-7CB0-F8DF-65FE-8D4A0808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6E4C2-1127-95AA-803D-AA836027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B8967-C9E0-B3EB-8020-0B67C08B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0C49-01A7-98A8-F0A2-B4A81367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A5131-D9BB-446E-46C8-8F15278E7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1B82-6CC1-B1EC-60DD-5FFB612A4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F16A3-1AD8-6617-8122-9F7BD642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D35A1-63FA-4510-6802-28EC03F5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92B40-8072-9439-4B86-A2D8BB89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1DC9-BF51-59EC-B816-C9A829EB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D3978-B09B-2DD3-3505-602FBDD50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7A8A3-F6D0-B28E-1EE8-FF9F8FE2D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44F96-0758-7CB1-1EF9-7FE2E4B7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0F297-FB93-0B96-54BD-2D8A8EAB2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DA76-D4FE-9E5E-5D9F-2BE6FC8F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80D5E-A513-44E1-A679-ABF16898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F21A8-408D-DDD3-FEA2-2BDF1CD1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6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E60B-99CD-18F3-CCAA-FE27A970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186DD-9BD9-C408-526F-0B91A4CD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485BC-8344-79AB-3178-197FD6A3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9F0B3-DCF1-D682-290D-EFF471FF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88505-486E-E159-70DF-E83B8E56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A09FF-A438-8391-FF5C-F1ECB3B5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485F8-7916-0B5A-D154-0C78F192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7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7667A-A8A5-F636-8826-E5ECED78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F2CA-6960-0D24-DEB8-F572017F7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58DAA-C1CF-92A4-A6F1-4EFC99CA0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2EF6E-A8C7-95B7-3AF6-02984FE5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F8C0E-06BE-D21F-A13A-38539537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A728A-66BB-7B73-1D6C-82453C11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0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7D2A8-01FC-5D6B-E28D-508EE276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A10D5-0E56-F2AE-5F8C-ABC69294E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83435-1C1D-CB2B-2744-3E7C00426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65E45-DDC0-2D79-0531-7C71FB39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67EB9-EEF3-EB80-2FC4-DEA7B7A4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29D31-20D3-6BBC-F295-1335819B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2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7707E-804A-BC88-0B7E-5178B8B6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3634-F0F8-CC0D-0144-790242C9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0687A-A83A-7EF4-B31C-17784470E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1C3F5-F721-4AE0-B931-FB05073AE136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DBD48-E928-90F7-328E-A77872EE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B07A-53A1-EC09-776B-B7D3E8139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CA992-B660-469B-8231-FD531E430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pSL4lstmrM?feature=oembed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4355-F68F-EA94-F643-96C4F9E57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3AE4A-4984-4585-B995-6B03595B9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E5368491-9A73-D4E7-66F5-448B31159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0B9E4-48A1-EBDE-6B14-05DDD42692C1}"/>
              </a:ext>
            </a:extLst>
          </p:cNvPr>
          <p:cNvSpPr txBox="1"/>
          <p:nvPr/>
        </p:nvSpPr>
        <p:spPr>
          <a:xfrm>
            <a:off x="7162800" y="3349218"/>
            <a:ext cx="6553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latin typeface="Century Gothic" panose="020B0502020202020204" pitchFamily="34" charset="0"/>
            </a:endParaRPr>
          </a:p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Jubilee </a:t>
            </a:r>
          </a:p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Pledge</a:t>
            </a:r>
            <a:endParaRPr lang="en-US" sz="60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DCE3A-016D-D03B-6A8B-72944A69DA9D}"/>
              </a:ext>
            </a:extLst>
          </p:cNvPr>
          <p:cNvSpPr txBox="1"/>
          <p:nvPr/>
        </p:nvSpPr>
        <p:spPr>
          <a:xfrm>
            <a:off x="-70486" y="280706"/>
            <a:ext cx="5105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Celebration of the word </a:t>
            </a:r>
          </a:p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for primary schools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913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3743B-C391-4027-BA0B-6BAE0077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BBC6-6D0B-CA8D-185E-970F72F3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6AB30F78-809A-B5F6-B467-0C8AAE760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725F6733-19B7-8D4A-0E8F-C9869658F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C6B496-32C3-AFBC-B032-E9545832026E}"/>
              </a:ext>
            </a:extLst>
          </p:cNvPr>
          <p:cNvSpPr txBox="1"/>
          <p:nvPr/>
        </p:nvSpPr>
        <p:spPr>
          <a:xfrm rot="1173426">
            <a:off x="593283" y="3499795"/>
            <a:ext cx="308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in the picture?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12630-851C-C061-7E0C-5FA5E4799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701" y="365125"/>
            <a:ext cx="6974050" cy="575187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010540-2008-34F9-F1AF-20F336160A13}"/>
              </a:ext>
            </a:extLst>
          </p:cNvPr>
          <p:cNvSpPr/>
          <p:nvPr/>
        </p:nvSpPr>
        <p:spPr>
          <a:xfrm>
            <a:off x="2843843" y="5779928"/>
            <a:ext cx="2180441" cy="485645"/>
          </a:xfrm>
          <a:prstGeom prst="ellipse">
            <a:avLst/>
          </a:prstGeom>
          <a:noFill/>
          <a:ln w="38100">
            <a:solidFill>
              <a:srgbClr val="F8C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A8CDB-2114-20A2-BDC6-D025EAD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504E-DDDE-BACE-12FC-CE80E754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BE4C65BF-145D-9446-1C6F-FD3F0EBBB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741E2D57-B28D-2F38-A21A-3C6902395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BD10F43E-08DA-6C93-84DD-371B8669BC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1025" y="5947464"/>
            <a:ext cx="549093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AA8858-D43D-21AC-D91C-8DFB33C18003}"/>
              </a:ext>
            </a:extLst>
          </p:cNvPr>
          <p:cNvSpPr txBox="1"/>
          <p:nvPr/>
        </p:nvSpPr>
        <p:spPr>
          <a:xfrm>
            <a:off x="1450228" y="1010742"/>
            <a:ext cx="104334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 prayer of hope</a:t>
            </a:r>
          </a:p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God, our loving Father,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this Jubilee year,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remind us of our call to love creation.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Help us to work together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to replant, repair and renew.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442D0-3E24-4F2A-4311-CA19CDE6CFBB}"/>
              </a:ext>
            </a:extLst>
          </p:cNvPr>
          <p:cNvSpPr txBox="1"/>
          <p:nvPr/>
        </p:nvSpPr>
        <p:spPr>
          <a:xfrm>
            <a:off x="1450228" y="4562965"/>
            <a:ext cx="1033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i="0" dirty="0">
                <a:effectLst/>
                <a:latin typeface="Century Gothic" panose="020B0502020202020204" pitchFamily="34" charset="0"/>
              </a:rPr>
              <a:t>All: </a:t>
            </a:r>
            <a:r>
              <a:rPr lang="en-GB" sz="3000" b="1" i="0" dirty="0">
                <a:solidFill>
                  <a:srgbClr val="A5C400"/>
                </a:solidFill>
                <a:effectLst/>
                <a:latin typeface="Century Gothic" panose="020B0502020202020204" pitchFamily="34" charset="0"/>
              </a:rPr>
              <a:t>Guide us on our journey as pilgrims of hope.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1230B4-F538-18D3-4BE4-87878BE6444B}"/>
              </a:ext>
            </a:extLst>
          </p:cNvPr>
          <p:cNvSpPr/>
          <p:nvPr/>
        </p:nvSpPr>
        <p:spPr>
          <a:xfrm>
            <a:off x="1709380" y="6188357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</p:spTree>
    <p:extLst>
      <p:ext uri="{BB962C8B-B14F-4D97-AF65-F5344CB8AC3E}">
        <p14:creationId xmlns:p14="http://schemas.microsoft.com/office/powerpoint/2010/main" val="246117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7ACB-0331-2E2A-0188-ABAC240D1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949A-BECA-4DDD-0EDE-F541266A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DB133563-F46D-156D-C4A6-46396462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E7FADAE0-EB2C-B225-3AC1-4CE68A12D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DD923-EDFF-2D13-7F6C-5E08AC12D9A0}"/>
              </a:ext>
            </a:extLst>
          </p:cNvPr>
          <p:cNvSpPr/>
          <p:nvPr/>
        </p:nvSpPr>
        <p:spPr>
          <a:xfrm>
            <a:off x="1709380" y="6188357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8D2173B0-7C10-9C30-3D43-3DAFDB0B6A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1025" y="5947464"/>
            <a:ext cx="549093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EC53E-77B2-BA6C-575F-9C801E3AA3CB}"/>
              </a:ext>
            </a:extLst>
          </p:cNvPr>
          <p:cNvSpPr txBox="1"/>
          <p:nvPr/>
        </p:nvSpPr>
        <p:spPr>
          <a:xfrm>
            <a:off x="1450228" y="1010742"/>
            <a:ext cx="10433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Jesus, our light,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this Jubilee year,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remind us of our call to love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our neighbours</a:t>
            </a: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and to set free those who suffer.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Help us to treat everyone with dignity;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to be fair, forgiving and kind.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18F6E-6314-35F7-1B28-9E007363FA73}"/>
              </a:ext>
            </a:extLst>
          </p:cNvPr>
          <p:cNvSpPr txBox="1"/>
          <p:nvPr/>
        </p:nvSpPr>
        <p:spPr>
          <a:xfrm>
            <a:off x="1450228" y="4552768"/>
            <a:ext cx="1033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i="0" dirty="0">
                <a:effectLst/>
                <a:latin typeface="Century Gothic" panose="020B0502020202020204" pitchFamily="34" charset="0"/>
              </a:rPr>
              <a:t>All: </a:t>
            </a:r>
            <a:r>
              <a:rPr lang="en-GB" sz="3000" b="1" i="0" dirty="0">
                <a:solidFill>
                  <a:srgbClr val="A5C400"/>
                </a:solidFill>
                <a:effectLst/>
                <a:latin typeface="Century Gothic" panose="020B0502020202020204" pitchFamily="34" charset="0"/>
              </a:rPr>
              <a:t>Guide us on our journey as pilgrims of hope.</a:t>
            </a:r>
          </a:p>
        </p:txBody>
      </p:sp>
    </p:spTree>
    <p:extLst>
      <p:ext uri="{BB962C8B-B14F-4D97-AF65-F5344CB8AC3E}">
        <p14:creationId xmlns:p14="http://schemas.microsoft.com/office/powerpoint/2010/main" val="371452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AB7FA-F86D-FDC6-4D46-7904CCBD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2A95-B75B-CAC7-24BC-A4B3976F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7F7FC6FD-D31A-F8A0-C3C0-37C5DA037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985C09EF-6C57-0C0C-54E0-2B66BA017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14" name="Graphic 17" descr="Shooting star">
            <a:extLst>
              <a:ext uri="{FF2B5EF4-FFF2-40B4-BE49-F238E27FC236}">
                <a16:creationId xmlns:a16="http://schemas.microsoft.com/office/drawing/2014/main" id="{E56C0A7C-21C4-6590-2559-70C4422E1B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1025" y="5947464"/>
            <a:ext cx="549093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2D9451-712E-B84E-3E51-F58AC3D53017}"/>
              </a:ext>
            </a:extLst>
          </p:cNvPr>
          <p:cNvSpPr txBox="1"/>
          <p:nvPr/>
        </p:nvSpPr>
        <p:spPr>
          <a:xfrm>
            <a:off x="1450228" y="1010742"/>
            <a:ext cx="10433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Holy Spirit, our inspiration,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 this Jubilee year,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remind us of our call to grow in faith and love. </a:t>
            </a:r>
            <a:b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Help us to hear you in scripture, to see Jesus in others,</a:t>
            </a:r>
          </a:p>
          <a:p>
            <a:pPr algn="l"/>
            <a:r>
              <a:rPr lang="en-GB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and to be united as God’s global family.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432F1-91A0-CE4F-5747-524799FDEC0F}"/>
              </a:ext>
            </a:extLst>
          </p:cNvPr>
          <p:cNvSpPr txBox="1"/>
          <p:nvPr/>
        </p:nvSpPr>
        <p:spPr>
          <a:xfrm>
            <a:off x="1450228" y="4566524"/>
            <a:ext cx="10330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i="0" dirty="0">
                <a:effectLst/>
                <a:latin typeface="Century Gothic" panose="020B0502020202020204" pitchFamily="34" charset="0"/>
              </a:rPr>
              <a:t>All: </a:t>
            </a:r>
            <a:r>
              <a:rPr lang="en-GB" sz="3000" b="1" i="0" dirty="0">
                <a:solidFill>
                  <a:srgbClr val="A5C400"/>
                </a:solidFill>
                <a:effectLst/>
                <a:latin typeface="Century Gothic" panose="020B0502020202020204" pitchFamily="34" charset="0"/>
              </a:rPr>
              <a:t>Guide us on our journey as pilgrims of hope.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34B72B-F5AD-8A0B-3002-0E232D2D8CE1}"/>
              </a:ext>
            </a:extLst>
          </p:cNvPr>
          <p:cNvSpPr/>
          <p:nvPr/>
        </p:nvSpPr>
        <p:spPr>
          <a:xfrm>
            <a:off x="1709380" y="6188357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</p:spTree>
    <p:extLst>
      <p:ext uri="{BB962C8B-B14F-4D97-AF65-F5344CB8AC3E}">
        <p14:creationId xmlns:p14="http://schemas.microsoft.com/office/powerpoint/2010/main" val="121366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F693-34C5-86EA-8986-8B61E743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8C074FA6-5680-6871-A4F5-FA2FCAC24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EAD7AA78-446B-6270-8935-EBE0FCACB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1D249D-D191-738F-24AB-88B91FE410F7}"/>
              </a:ext>
            </a:extLst>
          </p:cNvPr>
          <p:cNvSpPr/>
          <p:nvPr/>
        </p:nvSpPr>
        <p:spPr>
          <a:xfrm>
            <a:off x="2155756" y="5640989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rgbClr val="008DA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Send</a:t>
            </a:r>
          </a:p>
        </p:txBody>
      </p:sp>
      <p:pic>
        <p:nvPicPr>
          <p:cNvPr id="11" name="Graphic 17" descr="Shooting star">
            <a:extLst>
              <a:ext uri="{FF2B5EF4-FFF2-40B4-BE49-F238E27FC236}">
                <a16:creationId xmlns:a16="http://schemas.microsoft.com/office/drawing/2014/main" id="{9C1BF17A-2326-2B0B-55EE-F2B71A8ADC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6663" y="5691604"/>
            <a:ext cx="549093" cy="523220"/>
          </a:xfrm>
          <a:prstGeom prst="rect">
            <a:avLst/>
          </a:prstGeom>
        </p:spPr>
      </p:pic>
      <p:pic>
        <p:nvPicPr>
          <p:cNvPr id="9" name="Picture 8" descr="A blue card with white text&#10;&#10;Description automatically generated">
            <a:extLst>
              <a:ext uri="{FF2B5EF4-FFF2-40B4-BE49-F238E27FC236}">
                <a16:creationId xmlns:a16="http://schemas.microsoft.com/office/drawing/2014/main" id="{BE55DAAF-6780-130F-BF21-81D22CEFC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52" y="2048282"/>
            <a:ext cx="9219991" cy="32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8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94A5B189-2B8B-4667-531C-15A3A195D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234043"/>
            <a:ext cx="990600" cy="990600"/>
          </a:xfrm>
          <a:prstGeom prst="rect">
            <a:avLst/>
          </a:prstGeom>
        </p:spPr>
      </p:pic>
      <p:pic>
        <p:nvPicPr>
          <p:cNvPr id="5" name="Picture 4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C30D88FC-71CC-115B-5E7C-0C978B3B6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5" y="234043"/>
            <a:ext cx="990600" cy="990600"/>
          </a:xfrm>
          <a:prstGeom prst="rect">
            <a:avLst/>
          </a:prstGeom>
        </p:spPr>
      </p:pic>
      <p:pic>
        <p:nvPicPr>
          <p:cNvPr id="6" name="Picture 5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93DC42E1-7107-D41B-A640-7CAE017B8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5" y="729343"/>
            <a:ext cx="990600" cy="990600"/>
          </a:xfrm>
          <a:prstGeom prst="rect">
            <a:avLst/>
          </a:prstGeom>
        </p:spPr>
      </p:pic>
      <p:pic>
        <p:nvPicPr>
          <p:cNvPr id="7" name="Picture 6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B4B82205-ACB7-11E1-6D3C-BEBDA5179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729343"/>
            <a:ext cx="990600" cy="990600"/>
          </a:xfrm>
          <a:prstGeom prst="rect">
            <a:avLst/>
          </a:prstGeom>
        </p:spPr>
      </p:pic>
      <p:pic>
        <p:nvPicPr>
          <p:cNvPr id="8" name="Picture 7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893E5326-99AD-AB7E-C779-1FF0884AA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1224643"/>
            <a:ext cx="990600" cy="990600"/>
          </a:xfrm>
          <a:prstGeom prst="rect">
            <a:avLst/>
          </a:prstGeom>
        </p:spPr>
      </p:pic>
      <p:pic>
        <p:nvPicPr>
          <p:cNvPr id="9" name="Picture 8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D32C7AC8-A5D7-C2FD-0DC5-C72A2B1CA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1714500"/>
            <a:ext cx="990600" cy="990600"/>
          </a:xfrm>
          <a:prstGeom prst="rect">
            <a:avLst/>
          </a:prstGeom>
        </p:spPr>
      </p:pic>
      <p:pic>
        <p:nvPicPr>
          <p:cNvPr id="10" name="Picture 9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67B6394D-8B44-B7BE-2432-B1944D843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5" y="1219200"/>
            <a:ext cx="990600" cy="990600"/>
          </a:xfrm>
          <a:prstGeom prst="rect">
            <a:avLst/>
          </a:prstGeom>
        </p:spPr>
      </p:pic>
      <p:pic>
        <p:nvPicPr>
          <p:cNvPr id="11" name="Picture 10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CC7A0E14-35CA-6D7C-A07B-7534FD0D5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99" y="1714500"/>
            <a:ext cx="990600" cy="990600"/>
          </a:xfrm>
          <a:prstGeom prst="rect">
            <a:avLst/>
          </a:prstGeom>
        </p:spPr>
      </p:pic>
      <p:pic>
        <p:nvPicPr>
          <p:cNvPr id="12" name="Picture 11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A7583325-F730-E629-9BA2-66DE3ACE8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99" y="2122714"/>
            <a:ext cx="990600" cy="990600"/>
          </a:xfrm>
          <a:prstGeom prst="rect">
            <a:avLst/>
          </a:prstGeom>
        </p:spPr>
      </p:pic>
      <p:pic>
        <p:nvPicPr>
          <p:cNvPr id="13" name="Picture 12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40319230-EC54-FB25-8EFB-DA5262B09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2122714"/>
            <a:ext cx="990600" cy="990600"/>
          </a:xfrm>
          <a:prstGeom prst="rect">
            <a:avLst/>
          </a:prstGeom>
        </p:spPr>
      </p:pic>
      <p:pic>
        <p:nvPicPr>
          <p:cNvPr id="14" name="Picture 13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2E8FB8E9-62E4-F4D0-5BAC-E88CEABE3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99" y="2612571"/>
            <a:ext cx="990600" cy="990600"/>
          </a:xfrm>
          <a:prstGeom prst="rect">
            <a:avLst/>
          </a:prstGeom>
        </p:spPr>
      </p:pic>
      <p:pic>
        <p:nvPicPr>
          <p:cNvPr id="15" name="Picture 14" descr="A logo with blue and green stripes on an orange background&#10;&#10;Description automatically generated">
            <a:extLst>
              <a:ext uri="{FF2B5EF4-FFF2-40B4-BE49-F238E27FC236}">
                <a16:creationId xmlns:a16="http://schemas.microsoft.com/office/drawing/2014/main" id="{FB66175B-4C3D-CC97-6841-055E0CBE4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2612571"/>
            <a:ext cx="990600" cy="990600"/>
          </a:xfrm>
          <a:prstGeom prst="rect">
            <a:avLst/>
          </a:prstGeom>
        </p:spPr>
      </p:pic>
      <p:pic>
        <p:nvPicPr>
          <p:cNvPr id="17" name="Picture 16" descr="A blue circle with yellow text and blue and white shoes&#10;&#10;Description automatically generated">
            <a:extLst>
              <a:ext uri="{FF2B5EF4-FFF2-40B4-BE49-F238E27FC236}">
                <a16:creationId xmlns:a16="http://schemas.microsoft.com/office/drawing/2014/main" id="{C03BB778-E5ED-0E51-B6C9-05AC304AF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99" y="3842657"/>
            <a:ext cx="1034144" cy="1034144"/>
          </a:xfrm>
          <a:prstGeom prst="rect">
            <a:avLst/>
          </a:prstGeom>
        </p:spPr>
      </p:pic>
      <p:pic>
        <p:nvPicPr>
          <p:cNvPr id="19" name="Picture 18" descr="A blue circle with yellow text and blue and white shoes&#10;&#10;Description automatically generated">
            <a:extLst>
              <a:ext uri="{FF2B5EF4-FFF2-40B4-BE49-F238E27FC236}">
                <a16:creationId xmlns:a16="http://schemas.microsoft.com/office/drawing/2014/main" id="{DB70C155-1410-A106-36DA-C85F09A11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87" y="3842657"/>
            <a:ext cx="1034144" cy="1034144"/>
          </a:xfrm>
          <a:prstGeom prst="rect">
            <a:avLst/>
          </a:prstGeom>
        </p:spPr>
      </p:pic>
      <p:pic>
        <p:nvPicPr>
          <p:cNvPr id="20" name="Picture 19" descr="A blue circle with yellow text and blue and white shoes&#10;&#10;Description automatically generated">
            <a:extLst>
              <a:ext uri="{FF2B5EF4-FFF2-40B4-BE49-F238E27FC236}">
                <a16:creationId xmlns:a16="http://schemas.microsoft.com/office/drawing/2014/main" id="{2905019D-1494-9292-DAF9-EFC6B49D8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99" y="4359729"/>
            <a:ext cx="1034144" cy="1034144"/>
          </a:xfrm>
          <a:prstGeom prst="rect">
            <a:avLst/>
          </a:prstGeom>
        </p:spPr>
      </p:pic>
      <p:pic>
        <p:nvPicPr>
          <p:cNvPr id="3" name="Picture 2" descr="A map of a river and mountains&#10;&#10;Description automatically generated">
            <a:extLst>
              <a:ext uri="{FF2B5EF4-FFF2-40B4-BE49-F238E27FC236}">
                <a16:creationId xmlns:a16="http://schemas.microsoft.com/office/drawing/2014/main" id="{713DBE1C-2500-5793-654C-58D05DFBA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2"/>
            <a:ext cx="968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0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39EA9-12CF-208A-203B-564C8518F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D2C46-8E0A-FB08-6231-8140EBD4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37988E1A-9528-196A-465C-47F14D77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Online Media 2" title="We are Pilgrims of Hope – Primary Schools | CAFOD">
            <a:hlinkClick r:id="" action="ppaction://media"/>
            <a:extLst>
              <a:ext uri="{FF2B5EF4-FFF2-40B4-BE49-F238E27FC236}">
                <a16:creationId xmlns:a16="http://schemas.microsoft.com/office/drawing/2014/main" id="{933031AB-4129-0697-4C60-EBC5D3F8A5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F609F-6B3D-D66C-C535-F622C88AD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A66A-EB72-E1A4-1ECA-6BDE3873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A3BE9597-6813-D57E-D365-9822F51DA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370"/>
            <a:ext cx="12192000" cy="6858000"/>
          </a:xfrm>
          <a:solidFill>
            <a:srgbClr val="EFEEEF"/>
          </a:solidFill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377A90C8-7A63-94D9-37A0-53082FEE3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3" name="Picture 2" descr="A painting of a person holding a book surrounded by people&#10;&#10;Description automatically generated">
            <a:extLst>
              <a:ext uri="{FF2B5EF4-FFF2-40B4-BE49-F238E27FC236}">
                <a16:creationId xmlns:a16="http://schemas.microsoft.com/office/drawing/2014/main" id="{EB0CA700-E64E-4B41-DFB8-225B77158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51" y="-55370"/>
            <a:ext cx="6875450" cy="6913369"/>
          </a:xfrm>
          <a:prstGeom prst="rect">
            <a:avLst/>
          </a:prstGeom>
          <a:ln>
            <a:solidFill>
              <a:srgbClr val="A5C400"/>
            </a:solidFill>
          </a:ln>
        </p:spPr>
      </p:pic>
      <p:pic>
        <p:nvPicPr>
          <p:cNvPr id="15" name="Graphic 13" descr="Open Book">
            <a:extLst>
              <a:ext uri="{FF2B5EF4-FFF2-40B4-BE49-F238E27FC236}">
                <a16:creationId xmlns:a16="http://schemas.microsoft.com/office/drawing/2014/main" id="{A2DF7CF3-003F-79D4-58A8-BDB95B35F2A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692" y="6038084"/>
            <a:ext cx="520700" cy="69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FA9DD7-59C5-37D3-3993-DA84C6676FF3}"/>
              </a:ext>
            </a:extLst>
          </p:cNvPr>
          <p:cNvSpPr txBox="1"/>
          <p:nvPr/>
        </p:nvSpPr>
        <p:spPr>
          <a:xfrm>
            <a:off x="759392" y="63609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kern="1200" dirty="0">
                <a:solidFill>
                  <a:srgbClr val="A5C4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E59C5-6FC6-80BC-0D43-196AA5DC541C}"/>
              </a:ext>
            </a:extLst>
          </p:cNvPr>
          <p:cNvSpPr txBox="1"/>
          <p:nvPr/>
        </p:nvSpPr>
        <p:spPr>
          <a:xfrm>
            <a:off x="146306" y="1930507"/>
            <a:ext cx="52253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“The Spirit of the Lord is upon me,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because he has chosen me to bring good news to the poor.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He has sent me to proclaim 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liberty to the captives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and recovery of sight to the blind,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to set free the oppressed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and announce that the time has come when the Lord will save his people.”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C51B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4648F099-F191-2592-FE74-6AF8CAA32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59" y="6067763"/>
            <a:ext cx="1488567" cy="6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E0A30-B7E3-CC98-4442-651DD2B18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FF79-EC9D-18F0-A707-0B724133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00444C3E-88D0-B94D-E332-B0117F0BF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640"/>
            <a:ext cx="12192000" cy="6858000"/>
          </a:xfrm>
          <a:solidFill>
            <a:srgbClr val="EFEEEF"/>
          </a:solidFill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75A878E8-B5D1-E3BD-9794-C91509D59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pic>
        <p:nvPicPr>
          <p:cNvPr id="3" name="Picture 2" descr="A painting of a person holding a book surrounded by people&#10;&#10;Description automatically generated">
            <a:extLst>
              <a:ext uri="{FF2B5EF4-FFF2-40B4-BE49-F238E27FC236}">
                <a16:creationId xmlns:a16="http://schemas.microsoft.com/office/drawing/2014/main" id="{AC03D119-B4FD-9FF7-F67E-0BC5DF66F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14" y="-79640"/>
            <a:ext cx="6899586" cy="6937639"/>
          </a:xfrm>
          <a:prstGeom prst="rect">
            <a:avLst/>
          </a:prstGeom>
          <a:ln>
            <a:solidFill>
              <a:srgbClr val="A5C4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CD49F2-32C1-FE39-24B9-22DDFFEF6C51}"/>
              </a:ext>
            </a:extLst>
          </p:cNvPr>
          <p:cNvSpPr txBox="1"/>
          <p:nvPr/>
        </p:nvSpPr>
        <p:spPr>
          <a:xfrm>
            <a:off x="656073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kern="1200" dirty="0">
                <a:solidFill>
                  <a:srgbClr val="C51B8A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Respond</a:t>
            </a:r>
            <a:endParaRPr lang="en-GB" dirty="0">
              <a:solidFill>
                <a:srgbClr val="C51B8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614755-69C9-04FC-8B84-FE66FFB72D16}"/>
              </a:ext>
            </a:extLst>
          </p:cNvPr>
          <p:cNvSpPr txBox="1"/>
          <p:nvPr/>
        </p:nvSpPr>
        <p:spPr>
          <a:xfrm>
            <a:off x="146306" y="1930507"/>
            <a:ext cx="52253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“The Spirit of the Lord is upon me,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because he has chosen me to bring good news to the poor.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He has sent me to proclaim 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liberty to the captives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and recovery of sight to the blind,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to set free the oppressed</a:t>
            </a:r>
            <a:b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  <a:cs typeface="Arial" panose="020B0604020202020204" pitchFamily="34" charset="0"/>
              </a:rPr>
              <a:t>and announce that the time has come when the Lord will save his people.”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C51B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phic 16" descr="Heart">
            <a:extLst>
              <a:ext uri="{FF2B5EF4-FFF2-40B4-BE49-F238E27FC236}">
                <a16:creationId xmlns:a16="http://schemas.microsoft.com/office/drawing/2014/main" id="{04672C6D-0F0D-371D-2F0A-43517A4C73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0" y="6168012"/>
            <a:ext cx="552753" cy="527826"/>
          </a:xfrm>
          <a:prstGeom prst="rect">
            <a:avLst/>
          </a:prstGeom>
        </p:spPr>
      </p:pic>
      <p:pic>
        <p:nvPicPr>
          <p:cNvPr id="4" name="Picture 3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42042472-D767-DCA9-3726-AD0C75CC4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59" y="6067763"/>
            <a:ext cx="1488567" cy="6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15415-F6D7-ACFC-E23D-54E60AFCE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06C7-69F6-C5FD-6123-6096FE51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F87E3D7A-9ED9-C444-42BF-95A0BF183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F89000FF-5F7E-E068-1299-F8533399C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3A44FD-C766-367C-745C-3FE887EFE346}"/>
              </a:ext>
            </a:extLst>
          </p:cNvPr>
          <p:cNvSpPr txBox="1"/>
          <p:nvPr/>
        </p:nvSpPr>
        <p:spPr>
          <a:xfrm rot="1173426">
            <a:off x="593283" y="3499795"/>
            <a:ext cx="308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in the picture?</a:t>
            </a:r>
          </a:p>
        </p:txBody>
      </p:sp>
      <p:pic>
        <p:nvPicPr>
          <p:cNvPr id="4" name="Picture 3" descr="A white bird with colorful wings&#10;&#10;AI-generated content may be incorrect.">
            <a:extLst>
              <a:ext uri="{FF2B5EF4-FFF2-40B4-BE49-F238E27FC236}">
                <a16:creationId xmlns:a16="http://schemas.microsoft.com/office/drawing/2014/main" id="{5BA41AAF-52F8-4C73-0A58-52354A663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logo with a green cross&#10;&#10;Description automatically generated">
            <a:extLst>
              <a:ext uri="{FF2B5EF4-FFF2-40B4-BE49-F238E27FC236}">
                <a16:creationId xmlns:a16="http://schemas.microsoft.com/office/drawing/2014/main" id="{33565812-79D7-FADF-4D89-1A83641F0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53" y="6043448"/>
            <a:ext cx="1459749" cy="6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9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005E-7872-26E3-2F47-617E8534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B9AD-6F86-F0F2-5499-4A3FDE12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EECFEA41-F8EA-1670-7E61-B5EED5E8B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DF37C7B9-B639-BD3C-7BF7-6A6B883DE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C955D-5392-0941-CF0C-34A2B0940DB3}"/>
              </a:ext>
            </a:extLst>
          </p:cNvPr>
          <p:cNvSpPr txBox="1"/>
          <p:nvPr/>
        </p:nvSpPr>
        <p:spPr>
          <a:xfrm rot="1173426">
            <a:off x="593283" y="3499795"/>
            <a:ext cx="308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in the picture?</a:t>
            </a:r>
          </a:p>
        </p:txBody>
      </p:sp>
      <p:pic>
        <p:nvPicPr>
          <p:cNvPr id="9" name="Picture 8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A41CCC0A-D8AE-47BC-FFB1-300480AB4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688017B8-D67E-574E-2A99-8E77AFBAB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59" y="6067763"/>
            <a:ext cx="1488567" cy="6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9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50DC0-E656-2FA5-B962-A82FDCD9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228E9-7371-BA35-D993-7A100541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7D7A7C09-8590-F5D2-FB9A-957C0C75B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C2AB48C7-F620-F5A4-E251-6B66CC2AD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A83936-7A9F-59F6-20C7-71FFF0442288}"/>
              </a:ext>
            </a:extLst>
          </p:cNvPr>
          <p:cNvSpPr txBox="1"/>
          <p:nvPr/>
        </p:nvSpPr>
        <p:spPr>
          <a:xfrm rot="1173426">
            <a:off x="593283" y="3499795"/>
            <a:ext cx="308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in the picture?</a:t>
            </a:r>
          </a:p>
        </p:txBody>
      </p:sp>
      <p:pic>
        <p:nvPicPr>
          <p:cNvPr id="6" name="Picture 5" descr="A group of yellow stars&#10;&#10;AI-generated content may be incorrect.">
            <a:extLst>
              <a:ext uri="{FF2B5EF4-FFF2-40B4-BE49-F238E27FC236}">
                <a16:creationId xmlns:a16="http://schemas.microsoft.com/office/drawing/2014/main" id="{385256E7-F46E-8A01-5F68-491D9FA2F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19" y="1685718"/>
            <a:ext cx="1271307" cy="1271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280AA-0154-6B3D-2259-4687E0836543}"/>
              </a:ext>
            </a:extLst>
          </p:cNvPr>
          <p:cNvSpPr txBox="1"/>
          <p:nvPr/>
        </p:nvSpPr>
        <p:spPr>
          <a:xfrm>
            <a:off x="387837" y="2487168"/>
            <a:ext cx="11416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We are pilgrims of hope. 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>We walk in solidarity with our sisters and brothers worldwide, sharing challenges and celebrating joys. 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>We promise to be agents of change, working together for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> justice, love and peace, locally and globally. </a:t>
            </a:r>
          </a:p>
          <a:p>
            <a:r>
              <a:rPr lang="en-GB" sz="2800" dirty="0">
                <a:latin typeface="Century Gothic" panose="020B0502020202020204" pitchFamily="34" charset="0"/>
              </a:rPr>
              <a:t>We want to build a fairer world, where every person, and the earth, can flourish.</a:t>
            </a:r>
            <a:endParaRPr lang="en-GB" sz="28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11" name="Picture 10" descr="A group of stars on a black background&#10;&#10;AI-generated content may be incorrect.">
            <a:extLst>
              <a:ext uri="{FF2B5EF4-FFF2-40B4-BE49-F238E27FC236}">
                <a16:creationId xmlns:a16="http://schemas.microsoft.com/office/drawing/2014/main" id="{1E750CD1-3800-BC59-79D2-38AD0734D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32" y="5204467"/>
            <a:ext cx="989744" cy="98974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82CD576-30D6-7E99-4ABD-6ADB0299FCF3}"/>
              </a:ext>
            </a:extLst>
          </p:cNvPr>
          <p:cNvSpPr/>
          <p:nvPr/>
        </p:nvSpPr>
        <p:spPr>
          <a:xfrm>
            <a:off x="2234243" y="5002942"/>
            <a:ext cx="1488827" cy="693634"/>
          </a:xfrm>
          <a:prstGeom prst="ellipse">
            <a:avLst/>
          </a:prstGeom>
          <a:noFill/>
          <a:ln w="38100">
            <a:solidFill>
              <a:srgbClr val="F8C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Arrow: Clockwise curve with solid fill">
            <a:extLst>
              <a:ext uri="{FF2B5EF4-FFF2-40B4-BE49-F238E27FC236}">
                <a16:creationId xmlns:a16="http://schemas.microsoft.com/office/drawing/2014/main" id="{94C9F036-4C69-A1D6-8B87-39E9E390E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862006" flipH="1">
            <a:off x="3305238" y="5393025"/>
            <a:ext cx="1223501" cy="1506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46EF7A-F684-2DC7-4156-44209E5A2FBD}"/>
              </a:ext>
            </a:extLst>
          </p:cNvPr>
          <p:cNvSpPr txBox="1"/>
          <p:nvPr/>
        </p:nvSpPr>
        <p:spPr>
          <a:xfrm>
            <a:off x="4839149" y="5694318"/>
            <a:ext cx="2753877" cy="923330"/>
          </a:xfrm>
          <a:prstGeom prst="rect">
            <a:avLst/>
          </a:prstGeom>
          <a:noFill/>
          <a:ln w="38100">
            <a:solidFill>
              <a:srgbClr val="F8C51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Everyone should have what they need to live life to the full!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11C422-EF06-9342-90D1-973AFBB1F47F}"/>
              </a:ext>
            </a:extLst>
          </p:cNvPr>
          <p:cNvSpPr txBox="1"/>
          <p:nvPr/>
        </p:nvSpPr>
        <p:spPr>
          <a:xfrm>
            <a:off x="436608" y="1865341"/>
            <a:ext cx="6174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The Jubilee Pledge</a:t>
            </a:r>
          </a:p>
        </p:txBody>
      </p:sp>
    </p:spTree>
    <p:extLst>
      <p:ext uri="{BB962C8B-B14F-4D97-AF65-F5344CB8AC3E}">
        <p14:creationId xmlns:p14="http://schemas.microsoft.com/office/powerpoint/2010/main" val="24293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0BB38-B3F7-2647-B067-3E89D946D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5DB6-83EB-3FC4-D92D-D6BC29C7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orful object on a white surface&#10;&#10;Description automatically generated">
            <a:extLst>
              <a:ext uri="{FF2B5EF4-FFF2-40B4-BE49-F238E27FC236}">
                <a16:creationId xmlns:a16="http://schemas.microsoft.com/office/drawing/2014/main" id="{81810996-579D-D894-F48B-431F49C6D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logo with a green cross&#10;&#10;Description automatically generated">
            <a:extLst>
              <a:ext uri="{FF2B5EF4-FFF2-40B4-BE49-F238E27FC236}">
                <a16:creationId xmlns:a16="http://schemas.microsoft.com/office/drawing/2014/main" id="{86D5C000-788D-8879-4DF4-5FEB7FDF8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44" y="213777"/>
            <a:ext cx="1978151" cy="814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738953-6440-BEBA-932F-F2C49617BBB8}"/>
              </a:ext>
            </a:extLst>
          </p:cNvPr>
          <p:cNvSpPr txBox="1"/>
          <p:nvPr/>
        </p:nvSpPr>
        <p:spPr>
          <a:xfrm rot="1173426">
            <a:off x="593283" y="3499795"/>
            <a:ext cx="308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is in the picture?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7A946-CF69-EFA7-5DF7-51A42240F5AE}"/>
              </a:ext>
            </a:extLst>
          </p:cNvPr>
          <p:cNvSpPr txBox="1"/>
          <p:nvPr/>
        </p:nvSpPr>
        <p:spPr>
          <a:xfrm>
            <a:off x="512352" y="1393031"/>
            <a:ext cx="114163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recognise the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dignity</a:t>
            </a:r>
            <a:r>
              <a:rPr lang="en-GB" sz="2400" dirty="0">
                <a:latin typeface="Century Gothic" panose="020B0502020202020204" pitchFamily="34" charset="0"/>
              </a:rPr>
              <a:t> of every person, loved and created by God.</a:t>
            </a:r>
          </a:p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follow the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example of Jesus</a:t>
            </a:r>
            <a:r>
              <a:rPr lang="en-GB" sz="2400" dirty="0">
                <a:latin typeface="Century Gothic" panose="020B0502020202020204" pitchFamily="34" charset="0"/>
              </a:rPr>
              <a:t>’ love</a:t>
            </a:r>
            <a:r>
              <a:rPr lang="en-GB" sz="2400" dirty="0">
                <a:solidFill>
                  <a:srgbClr val="F8C51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and his mission to bring good news ‘to the poor’. (Luke 4)</a:t>
            </a:r>
          </a:p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work for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the common good </a:t>
            </a:r>
            <a:r>
              <a:rPr lang="en-GB" sz="2400" dirty="0">
                <a:latin typeface="Century Gothic" panose="020B0502020202020204" pitchFamily="34" charset="0"/>
              </a:rPr>
              <a:t>of all, understanding that our actions impact our local and global family because we are all interconnected.</a:t>
            </a:r>
          </a:p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are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good stewards </a:t>
            </a:r>
            <a:r>
              <a:rPr lang="en-GB" sz="2400" dirty="0">
                <a:latin typeface="Century Gothic" panose="020B0502020202020204" pitchFamily="34" charset="0"/>
              </a:rPr>
              <a:t>of the earth, knowing that the earth’s gifts are for everyone, not just for a privileged few.</a:t>
            </a:r>
          </a:p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prepare a path to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peace</a:t>
            </a:r>
            <a:r>
              <a:rPr lang="en-GB" sz="2400" dirty="0">
                <a:latin typeface="Century Gothic" panose="020B0502020202020204" pitchFamily="34" charset="0"/>
              </a:rPr>
              <a:t> in our world, challenging the root causes of poverty and injustice.</a:t>
            </a:r>
          </a:p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speak out </a:t>
            </a:r>
            <a:r>
              <a:rPr lang="en-GB" sz="2400" dirty="0">
                <a:latin typeface="Century Gothic" panose="020B0502020202020204" pitchFamily="34" charset="0"/>
              </a:rPr>
              <a:t>for debt relief, to set free those who are burdened by unjust debt.</a:t>
            </a:r>
          </a:p>
          <a:p>
            <a:pPr marL="342900" indent="-342900">
              <a:buClr>
                <a:srgbClr val="A5C4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</a:t>
            </a:r>
            <a:r>
              <a:rPr lang="en-GB" sz="2400" dirty="0">
                <a:highlight>
                  <a:srgbClr val="F8C510"/>
                </a:highlight>
                <a:latin typeface="Century Gothic" panose="020B0502020202020204" pitchFamily="34" charset="0"/>
              </a:rPr>
              <a:t>work together </a:t>
            </a:r>
            <a:r>
              <a:rPr lang="en-GB" sz="2400" dirty="0">
                <a:latin typeface="Century Gothic" panose="020B0502020202020204" pitchFamily="34" charset="0"/>
              </a:rPr>
              <a:t>with CAFOD and our local Caritas to be </a:t>
            </a:r>
          </a:p>
          <a:p>
            <a:pPr>
              <a:buClr>
                <a:srgbClr val="A5C400"/>
              </a:buClr>
            </a:pPr>
            <a:r>
              <a:rPr lang="en-GB" sz="2400" dirty="0">
                <a:latin typeface="Century Gothic" panose="020B0502020202020204" pitchFamily="34" charset="0"/>
              </a:rPr>
              <a:t>    practical signs of hope and put love into action.</a:t>
            </a:r>
            <a:endParaRPr lang="en-GB" sz="24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45D09-61A2-7272-5371-02FED813E847}"/>
              </a:ext>
            </a:extLst>
          </p:cNvPr>
          <p:cNvSpPr txBox="1"/>
          <p:nvPr/>
        </p:nvSpPr>
        <p:spPr>
          <a:xfrm>
            <a:off x="550761" y="425639"/>
            <a:ext cx="8966022" cy="523220"/>
          </a:xfrm>
          <a:prstGeom prst="rect">
            <a:avLst/>
          </a:prstGeom>
          <a:solidFill>
            <a:srgbClr val="FCFCFC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Catholic Social Teaching – the pledge in action!</a:t>
            </a:r>
          </a:p>
        </p:txBody>
      </p:sp>
    </p:spTree>
    <p:extLst>
      <p:ext uri="{BB962C8B-B14F-4D97-AF65-F5344CB8AC3E}">
        <p14:creationId xmlns:p14="http://schemas.microsoft.com/office/powerpoint/2010/main" val="2476224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59E71814B58459211ABFEAC119CC8" ma:contentTypeVersion="2978" ma:contentTypeDescription="Create a new document." ma:contentTypeScope="" ma:versionID="b46105eadcb31c0c50ce001436cb67d4">
  <xsd:schema xmlns:xsd="http://www.w3.org/2001/XMLSchema" xmlns:xs="http://www.w3.org/2001/XMLSchema" xmlns:p="http://schemas.microsoft.com/office/2006/metadata/properties" xmlns:ns2="04672002-f21f-4240-adfb-f0b653fb6fb5" xmlns:ns3="f198e0bd-c17b-4511-ad03-ce28218f2c86" xmlns:ns4="bdf04112-6931-4610-9724-cd62e91446a3" xmlns:ns5="453a0c7f-c966-4a5c-a0f8-de0f8150ea1e" targetNamespace="http://schemas.microsoft.com/office/2006/metadata/properties" ma:root="true" ma:fieldsID="79038ef875be54f55595bfdbf1f87387" ns2:_="" ns3:_="" ns4:_="" ns5:_="">
    <xsd:import namespace="04672002-f21f-4240-adfb-f0b653fb6fb5"/>
    <xsd:import namespace="f198e0bd-c17b-4511-ad03-ce28218f2c86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ctivity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_x0026_E_x0020_Activity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5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8e0bd-c17b-4511-ad03-ce28218f2c86" elementFormDefault="qualified">
    <xsd:import namespace="http://schemas.microsoft.com/office/2006/documentManagement/types"/>
    <xsd:import namespace="http://schemas.microsoft.com/office/infopath/2007/PartnerControls"/>
    <xsd:element name="Activity" ma:index="11" nillable="true" ma:displayName="Activity" ma:default="Budgets" ma:format="Dropdown" ma:internalName="Activity">
      <xsd:simpleType>
        <xsd:restriction base="dms:Choice">
          <xsd:enumeration value="Budgets"/>
          <xsd:enumeration value="Historic Documents"/>
          <xsd:enumeration value="Networking and External Org"/>
          <xsd:enumeration value="Monitoring and Evaluation"/>
          <xsd:enumeration value="Planning"/>
          <xsd:enumeration value="Research"/>
          <xsd:enumeration value="Section Meetings"/>
          <xsd:enumeration value="Strategies"/>
          <xsd:enumeration value="Work in Progress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_x0026_E_x0020_Activity" ma:index="16" nillable="true" ma:displayName="M&amp;E Activity" ma:default="Activity Monitoring" ma:format="Dropdown" ma:internalName="M_x0026_E_x0020_Activity">
      <xsd:simpleType>
        <xsd:restriction base="dms:Choice">
          <xsd:enumeration value="Activity Monitoring"/>
          <xsd:enumeration value="Projects Evaluations"/>
          <xsd:enumeration value="Reporting"/>
          <xsd:enumeration value="Come and See"/>
          <xsd:enumeration value="GCSE and PoG"/>
          <xsd:enumeration value="Targets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3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3a0c7f-c966-4a5c-a0f8-de0f8150ea1e" xsi:nil="true"/>
    <Activity xmlns="f198e0bd-c17b-4511-ad03-ce28218f2c86">Budgets</Activity>
    <lcf76f155ced4ddcb4097134ff3c332f xmlns="f198e0bd-c17b-4511-ad03-ce28218f2c86">
      <Terms xmlns="http://schemas.microsoft.com/office/infopath/2007/PartnerControls"/>
    </lcf76f155ced4ddcb4097134ff3c332f>
    <M_x0026_E_x0020_Activity xmlns="f198e0bd-c17b-4511-ad03-ce28218f2c86">Activity Monitoring</M_x0026_E_x0020_Activity>
    <_dlc_DocId xmlns="04672002-f21f-4240-adfb-f0b653fb6fb5">SZUU6KYVHK2A-877776833-16284</_dlc_DocId>
    <_dlc_DocIdUrl xmlns="04672002-f21f-4240-adfb-f0b653fb6fb5">
      <Url>https://cafod365.sharepoint.com/sites/int/Education/_layouts/15/DocIdRedir.aspx?ID=SZUU6KYVHK2A-877776833-16284</Url>
      <Description>SZUU6KYVHK2A-877776833-16284</Description>
    </_dlc_DocIdUrl>
  </documentManagement>
</p:properties>
</file>

<file path=customXml/itemProps1.xml><?xml version="1.0" encoding="utf-8"?>
<ds:datastoreItem xmlns:ds="http://schemas.openxmlformats.org/officeDocument/2006/customXml" ds:itemID="{BBE14FC0-E0D9-4B4A-9D46-50B182D057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f198e0bd-c17b-4511-ad03-ce28218f2c86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08F562-4032-4561-B4FD-0ED430D3F12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C10D663-013E-43D0-AA56-419ED8392A0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B13A5C5-7B73-40B6-B224-147C25E1B52C}">
  <ds:schemaRefs>
    <ds:schemaRef ds:uri="http://schemas.microsoft.com/office/2006/metadata/properties"/>
    <ds:schemaRef ds:uri="04672002-f21f-4240-adfb-f0b653fb6fb5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bdf04112-6931-4610-9724-cd62e91446a3"/>
    <ds:schemaRef ds:uri="http://purl.org/dc/elements/1.1/"/>
    <ds:schemaRef ds:uri="453a0c7f-c966-4a5c-a0f8-de0f8150ea1e"/>
    <ds:schemaRef ds:uri="f198e0bd-c17b-4511-ad03-ce28218f2c8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4421</TotalTime>
  <Words>588</Words>
  <Application>Microsoft Office PowerPoint</Application>
  <PresentationFormat>Widescreen</PresentationFormat>
  <Paragraphs>60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Bailey</dc:creator>
  <cp:lastModifiedBy>Claire Earp - St Georges</cp:lastModifiedBy>
  <cp:revision>7</cp:revision>
  <dcterms:created xsi:type="dcterms:W3CDTF">2024-10-09T09:32:04Z</dcterms:created>
  <dcterms:modified xsi:type="dcterms:W3CDTF">2025-06-06T10:16:05Z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0x0101007CF59E71814B58459211ABFEAC119CC8</vt:lpwstr>
  </property>
  <property fmtid="{D5CDD505-2E9C-101B-9397-08002B2CF9AE}" pid="3" name="MediaServiceImageTags">
    <vt:lpwstr/>
  </property>
  <property fmtid="{D5CDD505-2E9C-101B-9397-08002B2CF9AE}" pid="4" name="_dlc_DocIdItemGuid">
    <vt:lpwstr>0b23ce89-f4ec-4662-8e1a-02fc65bf0754</vt:lpwstr>
  </property>
</Properties>
</file>